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349" r:id="rId37"/>
    <p:sldId id="291" r:id="rId38"/>
    <p:sldId id="292" r:id="rId39"/>
    <p:sldId id="293" r:id="rId40"/>
    <p:sldId id="294" r:id="rId41"/>
    <p:sldId id="295" r:id="rId42"/>
    <p:sldId id="296" r:id="rId43"/>
    <p:sldId id="297" r:id="rId44"/>
    <p:sldId id="298" r:id="rId45"/>
    <p:sldId id="299" r:id="rId46"/>
    <p:sldId id="300" r:id="rId47"/>
    <p:sldId id="350"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Lst>
  <p:sldSz cx="18288000" cy="10287000"/>
  <p:notesSz cx="6858000" cy="9144000"/>
  <p:embeddedFontLst>
    <p:embeddedFont>
      <p:font typeface="Adumu Regular" panose="020B0604020202020204" charset="0"/>
      <p:regular r:id="rId84"/>
    </p:embeddedFont>
    <p:embeddedFont>
      <p:font typeface="Calibri (MS)" panose="020B0604020202020204" charset="0"/>
      <p:regular r:id="rId85"/>
    </p:embeddedFont>
    <p:embeddedFont>
      <p:font typeface="Calibri (MS) Bold" panose="020B0604020202020204" charset="0"/>
      <p:regular r:id="rId86"/>
    </p:embeddedFont>
    <p:embeddedFont>
      <p:font typeface="Frutiger" panose="020B0604020202020204" charset="0"/>
      <p:regular r:id="rId87"/>
    </p:embeddedFont>
    <p:embeddedFont>
      <p:font typeface="Frutiger Bold" panose="020B0604020202020204" charset="0"/>
      <p:regular r:id="rId88"/>
    </p:embeddedFont>
    <p:embeddedFont>
      <p:font typeface="Frutiger Bold Italics" panose="020B0604020202020204" charset="0"/>
      <p:regular r:id="rId89"/>
    </p:embeddedFont>
    <p:embeddedFont>
      <p:font typeface="Frutiger Italics" panose="020B0604020202020204" charset="0"/>
      <p:regular r:id="rId90"/>
    </p:embeddedFont>
    <p:embeddedFont>
      <p:font typeface="Hey Gotcha!" panose="020B0604020202020204" charset="0"/>
      <p:regular r:id="rId91"/>
    </p:embeddedFont>
    <p:embeddedFont>
      <p:font typeface="IBM Plex Sans Condensed Bold" panose="020B0604020202020204" charset="0"/>
      <p:regular r:id="rId92"/>
    </p:embeddedFont>
    <p:embeddedFont>
      <p:font typeface="Neue Kabel 1" panose="020B0604020202020204" charset="0"/>
      <p:regular r:id="rId93"/>
    </p:embeddedFont>
    <p:embeddedFont>
      <p:font typeface="Neue Kabel 2" panose="020B0604020202020204" charset="0"/>
      <p:regular r:id="rId94"/>
    </p:embeddedFont>
    <p:embeddedFont>
      <p:font typeface="Neue Kabel 3" panose="020B0604020202020204" charset="0"/>
      <p:regular r:id="rId95"/>
    </p:embeddedFont>
    <p:embeddedFont>
      <p:font typeface="One Little Font Bold" panose="020B0604020202020204" charset="0"/>
      <p:regular r:id="rId96"/>
    </p:embeddedFont>
    <p:embeddedFont>
      <p:font typeface="Oregano" panose="020B0604020202020204" charset="0"/>
      <p:regular r:id="rId97"/>
    </p:embeddedFont>
    <p:embeddedFont>
      <p:font typeface="Rubik Bubbles" panose="020B0604020202020204" charset="-79"/>
      <p:regular r:id="rId9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69" d="100"/>
          <a:sy n="69" d="100"/>
        </p:scale>
        <p:origin x="114" y="1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font" Target="fonts/font1.fntdata"/><Relationship Id="rId89" Type="http://schemas.openxmlformats.org/officeDocument/2006/relationships/font" Target="fonts/font6.fntdata"/><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tableStyles" Target="tableStyles.xml"/><Relationship Id="rId5" Type="http://schemas.openxmlformats.org/officeDocument/2006/relationships/slide" Target="slides/slide3.xml"/><Relationship Id="rId90" Type="http://schemas.openxmlformats.org/officeDocument/2006/relationships/font" Target="fonts/font7.fntdata"/><Relationship Id="rId95" Type="http://schemas.openxmlformats.org/officeDocument/2006/relationships/font" Target="fonts/font12.fntdata"/><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font" Target="fonts/font2.fntdata"/><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font" Target="fonts/font5.fntdata"/><Relationship Id="rId91" Type="http://schemas.openxmlformats.org/officeDocument/2006/relationships/font" Target="fonts/font8.fntdata"/><Relationship Id="rId96"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font" Target="fonts/font3.fntdata"/><Relationship Id="rId94" Type="http://schemas.openxmlformats.org/officeDocument/2006/relationships/font" Target="fonts/font11.fntdata"/><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font" Target="fonts/font14.fntdata"/><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font" Target="fonts/font9.fntdata"/><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font" Target="fonts/font4.fntdata"/><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font" Target="fonts/font10.fntdata"/><Relationship Id="rId98" Type="http://schemas.openxmlformats.org/officeDocument/2006/relationships/font" Target="fonts/font15.fntdata"/><Relationship Id="rId3" Type="http://schemas.openxmlformats.org/officeDocument/2006/relationships/slide" Target="slides/slid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06D0815-D8B1-431B-A87E-CB7C92EA766B}" type="doc">
      <dgm:prSet loTypeId="urn:microsoft.com/office/officeart/2005/8/layout/cycle5" loCatId="cycle" qsTypeId="urn:microsoft.com/office/officeart/2005/8/quickstyle/simple1" qsCatId="simple" csTypeId="urn:microsoft.com/office/officeart/2005/8/colors/accent1_2" csCatId="accent1" phldr="1"/>
      <dgm:spPr/>
      <dgm:t>
        <a:bodyPr/>
        <a:lstStyle/>
        <a:p>
          <a:endParaRPr lang="en-US"/>
        </a:p>
      </dgm:t>
    </dgm:pt>
    <dgm:pt modelId="{C94AAE5F-252D-4D25-A124-45E6174FB897}">
      <dgm:prSet phldrT="[Text]"/>
      <dgm:spPr/>
      <dgm:t>
        <a:bodyPr/>
        <a:lstStyle/>
        <a:p>
          <a:r>
            <a:rPr lang="en-US" dirty="0"/>
            <a:t>Define the problem, challenge, or opportunity</a:t>
          </a:r>
        </a:p>
      </dgm:t>
    </dgm:pt>
    <dgm:pt modelId="{132C2A5C-81D2-4EFA-8FA9-44CFD335254D}" type="parTrans" cxnId="{75B0FFB6-09B7-45FB-AE31-AE7C49BC4AF7}">
      <dgm:prSet/>
      <dgm:spPr/>
      <dgm:t>
        <a:bodyPr/>
        <a:lstStyle/>
        <a:p>
          <a:endParaRPr lang="en-US"/>
        </a:p>
      </dgm:t>
    </dgm:pt>
    <dgm:pt modelId="{8A3C9FC7-B771-428B-B660-CA7078F21A86}" type="sibTrans" cxnId="{75B0FFB6-09B7-45FB-AE31-AE7C49BC4AF7}">
      <dgm:prSet/>
      <dgm:spPr/>
      <dgm:t>
        <a:bodyPr/>
        <a:lstStyle/>
        <a:p>
          <a:endParaRPr lang="en-US"/>
        </a:p>
      </dgm:t>
    </dgm:pt>
    <dgm:pt modelId="{CDC998C9-832E-4B43-925C-949853325B1A}">
      <dgm:prSet phldrT="[Text]"/>
      <dgm:spPr/>
      <dgm:t>
        <a:bodyPr/>
        <a:lstStyle/>
        <a:p>
          <a:r>
            <a:rPr lang="en-US" dirty="0"/>
            <a:t>Think of possible solutions and responses</a:t>
          </a:r>
        </a:p>
      </dgm:t>
    </dgm:pt>
    <dgm:pt modelId="{ECA7C89C-3FFD-49C5-BFD8-2A3B1CAE62B2}" type="parTrans" cxnId="{F6D0AA74-A601-4B65-ACAB-5A3ECA5EF7D5}">
      <dgm:prSet/>
      <dgm:spPr/>
      <dgm:t>
        <a:bodyPr/>
        <a:lstStyle/>
        <a:p>
          <a:endParaRPr lang="en-US"/>
        </a:p>
      </dgm:t>
    </dgm:pt>
    <dgm:pt modelId="{47128D9B-9311-4A2E-8D2E-7ECE6D4738C0}" type="sibTrans" cxnId="{F6D0AA74-A601-4B65-ACAB-5A3ECA5EF7D5}">
      <dgm:prSet/>
      <dgm:spPr/>
      <dgm:t>
        <a:bodyPr/>
        <a:lstStyle/>
        <a:p>
          <a:endParaRPr lang="en-US"/>
        </a:p>
      </dgm:t>
    </dgm:pt>
    <dgm:pt modelId="{76B9A550-E99F-4238-A492-58DE82B2BFB2}">
      <dgm:prSet phldrT="[Text]"/>
      <dgm:spPr/>
      <dgm:t>
        <a:bodyPr/>
        <a:lstStyle/>
        <a:p>
          <a:r>
            <a:rPr lang="en-US" dirty="0"/>
            <a:t>Think of the pros and cons for each option</a:t>
          </a:r>
        </a:p>
      </dgm:t>
    </dgm:pt>
    <dgm:pt modelId="{233D9786-3937-4984-8AFD-A3EF58DB6953}" type="parTrans" cxnId="{EF76819A-A6E5-499A-90BB-BABC4056E692}">
      <dgm:prSet/>
      <dgm:spPr/>
      <dgm:t>
        <a:bodyPr/>
        <a:lstStyle/>
        <a:p>
          <a:endParaRPr lang="en-US"/>
        </a:p>
      </dgm:t>
    </dgm:pt>
    <dgm:pt modelId="{19575ED5-C3DD-43AA-9DBA-96A65AC112E1}" type="sibTrans" cxnId="{EF76819A-A6E5-499A-90BB-BABC4056E692}">
      <dgm:prSet/>
      <dgm:spPr/>
      <dgm:t>
        <a:bodyPr/>
        <a:lstStyle/>
        <a:p>
          <a:endParaRPr lang="en-US"/>
        </a:p>
      </dgm:t>
    </dgm:pt>
    <dgm:pt modelId="{25FA1EF5-6756-4CF1-8028-4DBC540E28A2}">
      <dgm:prSet phldrT="[Text]"/>
      <dgm:spPr/>
      <dgm:t>
        <a:bodyPr/>
        <a:lstStyle/>
        <a:p>
          <a:r>
            <a:rPr lang="en-US" dirty="0"/>
            <a:t>Select the best option for the situation</a:t>
          </a:r>
        </a:p>
      </dgm:t>
    </dgm:pt>
    <dgm:pt modelId="{91500D98-A97E-4760-A503-94143EDD201D}" type="parTrans" cxnId="{86A5983D-EA37-47D9-81C0-0892AC5A510F}">
      <dgm:prSet/>
      <dgm:spPr/>
      <dgm:t>
        <a:bodyPr/>
        <a:lstStyle/>
        <a:p>
          <a:endParaRPr lang="en-US"/>
        </a:p>
      </dgm:t>
    </dgm:pt>
    <dgm:pt modelId="{EE637E80-EFC1-4644-AD2F-0AA1734073F5}" type="sibTrans" cxnId="{86A5983D-EA37-47D9-81C0-0892AC5A510F}">
      <dgm:prSet/>
      <dgm:spPr/>
      <dgm:t>
        <a:bodyPr/>
        <a:lstStyle/>
        <a:p>
          <a:endParaRPr lang="en-US"/>
        </a:p>
      </dgm:t>
    </dgm:pt>
    <dgm:pt modelId="{B01CCC41-9226-4868-9DD1-D458DB3CD002}">
      <dgm:prSet phldrT="[Text]"/>
      <dgm:spPr/>
      <dgm:t>
        <a:bodyPr/>
        <a:lstStyle/>
        <a:p>
          <a:r>
            <a:rPr lang="en-US" dirty="0"/>
            <a:t>Put your decision into action</a:t>
          </a:r>
        </a:p>
      </dgm:t>
    </dgm:pt>
    <dgm:pt modelId="{CD5ED0AA-0C15-48A3-81F5-9C6A9641CEC0}" type="parTrans" cxnId="{40464695-9617-4284-9883-C0AFF56FF7FB}">
      <dgm:prSet/>
      <dgm:spPr/>
      <dgm:t>
        <a:bodyPr/>
        <a:lstStyle/>
        <a:p>
          <a:endParaRPr lang="en-US"/>
        </a:p>
      </dgm:t>
    </dgm:pt>
    <dgm:pt modelId="{BBA4CF56-D38B-4DCC-8315-2691134A7D9D}" type="sibTrans" cxnId="{40464695-9617-4284-9883-C0AFF56FF7FB}">
      <dgm:prSet/>
      <dgm:spPr/>
      <dgm:t>
        <a:bodyPr/>
        <a:lstStyle/>
        <a:p>
          <a:endParaRPr lang="en-US"/>
        </a:p>
      </dgm:t>
    </dgm:pt>
    <dgm:pt modelId="{9FAEAB2B-4048-4990-970E-0832ED85AE51}">
      <dgm:prSet phldrT="[Text]"/>
      <dgm:spPr/>
      <dgm:t>
        <a:bodyPr/>
        <a:lstStyle/>
        <a:p>
          <a:r>
            <a:rPr lang="en-US" dirty="0"/>
            <a:t>Think of the impact of your decision and modify the action as needed</a:t>
          </a:r>
        </a:p>
      </dgm:t>
    </dgm:pt>
    <dgm:pt modelId="{3BA53B26-3840-4AC7-980D-2CFA5CC74061}" type="parTrans" cxnId="{193FF408-A989-4230-B2C1-9169052626B4}">
      <dgm:prSet/>
      <dgm:spPr/>
      <dgm:t>
        <a:bodyPr/>
        <a:lstStyle/>
        <a:p>
          <a:endParaRPr lang="en-US"/>
        </a:p>
      </dgm:t>
    </dgm:pt>
    <dgm:pt modelId="{7D7D01AC-75B7-4DEC-8B99-61E11EB51023}" type="sibTrans" cxnId="{193FF408-A989-4230-B2C1-9169052626B4}">
      <dgm:prSet/>
      <dgm:spPr/>
      <dgm:t>
        <a:bodyPr/>
        <a:lstStyle/>
        <a:p>
          <a:endParaRPr lang="en-US"/>
        </a:p>
      </dgm:t>
    </dgm:pt>
    <dgm:pt modelId="{2715F1F5-E652-42AF-A6BB-EA3939D07FFC}" type="pres">
      <dgm:prSet presAssocID="{906D0815-D8B1-431B-A87E-CB7C92EA766B}" presName="cycle" presStyleCnt="0">
        <dgm:presLayoutVars>
          <dgm:dir/>
          <dgm:resizeHandles val="exact"/>
        </dgm:presLayoutVars>
      </dgm:prSet>
      <dgm:spPr/>
    </dgm:pt>
    <dgm:pt modelId="{A63FD4C3-36E1-4A4F-AD4D-E20DA1691D50}" type="pres">
      <dgm:prSet presAssocID="{C94AAE5F-252D-4D25-A124-45E6174FB897}" presName="node" presStyleLbl="node1" presStyleIdx="0" presStyleCnt="6">
        <dgm:presLayoutVars>
          <dgm:bulletEnabled val="1"/>
        </dgm:presLayoutVars>
      </dgm:prSet>
      <dgm:spPr/>
    </dgm:pt>
    <dgm:pt modelId="{339A7930-EE35-4327-AC7A-A6BC2B5BE702}" type="pres">
      <dgm:prSet presAssocID="{C94AAE5F-252D-4D25-A124-45E6174FB897}" presName="spNode" presStyleCnt="0"/>
      <dgm:spPr/>
    </dgm:pt>
    <dgm:pt modelId="{F226AD2D-671E-42DE-8229-1AFAAE95361C}" type="pres">
      <dgm:prSet presAssocID="{8A3C9FC7-B771-428B-B660-CA7078F21A86}" presName="sibTrans" presStyleLbl="sibTrans1D1" presStyleIdx="0" presStyleCnt="6"/>
      <dgm:spPr/>
    </dgm:pt>
    <dgm:pt modelId="{1E055A9D-81FD-4F04-9623-58E12BA91E5D}" type="pres">
      <dgm:prSet presAssocID="{CDC998C9-832E-4B43-925C-949853325B1A}" presName="node" presStyleLbl="node1" presStyleIdx="1" presStyleCnt="6">
        <dgm:presLayoutVars>
          <dgm:bulletEnabled val="1"/>
        </dgm:presLayoutVars>
      </dgm:prSet>
      <dgm:spPr/>
    </dgm:pt>
    <dgm:pt modelId="{05F2CF55-B608-45EF-AE75-28C8764D6202}" type="pres">
      <dgm:prSet presAssocID="{CDC998C9-832E-4B43-925C-949853325B1A}" presName="spNode" presStyleCnt="0"/>
      <dgm:spPr/>
    </dgm:pt>
    <dgm:pt modelId="{B0A7BE3E-129C-41AA-8CB1-8395712C067D}" type="pres">
      <dgm:prSet presAssocID="{47128D9B-9311-4A2E-8D2E-7ECE6D4738C0}" presName="sibTrans" presStyleLbl="sibTrans1D1" presStyleIdx="1" presStyleCnt="6"/>
      <dgm:spPr/>
    </dgm:pt>
    <dgm:pt modelId="{42A0EA94-A37C-45CE-A661-40120DB3DDF6}" type="pres">
      <dgm:prSet presAssocID="{76B9A550-E99F-4238-A492-58DE82B2BFB2}" presName="node" presStyleLbl="node1" presStyleIdx="2" presStyleCnt="6">
        <dgm:presLayoutVars>
          <dgm:bulletEnabled val="1"/>
        </dgm:presLayoutVars>
      </dgm:prSet>
      <dgm:spPr/>
    </dgm:pt>
    <dgm:pt modelId="{6F10E95D-B9D8-430C-A2D0-F0577C98798B}" type="pres">
      <dgm:prSet presAssocID="{76B9A550-E99F-4238-A492-58DE82B2BFB2}" presName="spNode" presStyleCnt="0"/>
      <dgm:spPr/>
    </dgm:pt>
    <dgm:pt modelId="{429D4960-E757-4501-9B9A-7884997C0993}" type="pres">
      <dgm:prSet presAssocID="{19575ED5-C3DD-43AA-9DBA-96A65AC112E1}" presName="sibTrans" presStyleLbl="sibTrans1D1" presStyleIdx="2" presStyleCnt="6"/>
      <dgm:spPr/>
    </dgm:pt>
    <dgm:pt modelId="{BE854A4A-E2BA-4283-886C-DD6CAA60D7B5}" type="pres">
      <dgm:prSet presAssocID="{25FA1EF5-6756-4CF1-8028-4DBC540E28A2}" presName="node" presStyleLbl="node1" presStyleIdx="3" presStyleCnt="6">
        <dgm:presLayoutVars>
          <dgm:bulletEnabled val="1"/>
        </dgm:presLayoutVars>
      </dgm:prSet>
      <dgm:spPr/>
    </dgm:pt>
    <dgm:pt modelId="{0E84D84C-52B5-4627-8AE5-23F8DA34A066}" type="pres">
      <dgm:prSet presAssocID="{25FA1EF5-6756-4CF1-8028-4DBC540E28A2}" presName="spNode" presStyleCnt="0"/>
      <dgm:spPr/>
    </dgm:pt>
    <dgm:pt modelId="{DF3E5E5A-CD8A-4467-8EF4-E6E127BCE464}" type="pres">
      <dgm:prSet presAssocID="{EE637E80-EFC1-4644-AD2F-0AA1734073F5}" presName="sibTrans" presStyleLbl="sibTrans1D1" presStyleIdx="3" presStyleCnt="6"/>
      <dgm:spPr/>
    </dgm:pt>
    <dgm:pt modelId="{1E1F6F84-5458-44D9-96E0-53B11C51BA3C}" type="pres">
      <dgm:prSet presAssocID="{B01CCC41-9226-4868-9DD1-D458DB3CD002}" presName="node" presStyleLbl="node1" presStyleIdx="4" presStyleCnt="6">
        <dgm:presLayoutVars>
          <dgm:bulletEnabled val="1"/>
        </dgm:presLayoutVars>
      </dgm:prSet>
      <dgm:spPr/>
    </dgm:pt>
    <dgm:pt modelId="{75796351-0904-4A02-9BDB-E5935F5B6881}" type="pres">
      <dgm:prSet presAssocID="{B01CCC41-9226-4868-9DD1-D458DB3CD002}" presName="spNode" presStyleCnt="0"/>
      <dgm:spPr/>
    </dgm:pt>
    <dgm:pt modelId="{74B0ACD2-81C7-4A61-80B6-94127D6A9161}" type="pres">
      <dgm:prSet presAssocID="{BBA4CF56-D38B-4DCC-8315-2691134A7D9D}" presName="sibTrans" presStyleLbl="sibTrans1D1" presStyleIdx="4" presStyleCnt="6"/>
      <dgm:spPr/>
    </dgm:pt>
    <dgm:pt modelId="{F78F22C0-4605-4CCA-AE26-8B681FADEB80}" type="pres">
      <dgm:prSet presAssocID="{9FAEAB2B-4048-4990-970E-0832ED85AE51}" presName="node" presStyleLbl="node1" presStyleIdx="5" presStyleCnt="6">
        <dgm:presLayoutVars>
          <dgm:bulletEnabled val="1"/>
        </dgm:presLayoutVars>
      </dgm:prSet>
      <dgm:spPr/>
    </dgm:pt>
    <dgm:pt modelId="{EB5AF8B3-7669-4464-AFC4-15CD6A3A86ED}" type="pres">
      <dgm:prSet presAssocID="{9FAEAB2B-4048-4990-970E-0832ED85AE51}" presName="spNode" presStyleCnt="0"/>
      <dgm:spPr/>
    </dgm:pt>
    <dgm:pt modelId="{8DE4561F-5314-4AA9-B465-8CC4A506D41B}" type="pres">
      <dgm:prSet presAssocID="{7D7D01AC-75B7-4DEC-8B99-61E11EB51023}" presName="sibTrans" presStyleLbl="sibTrans1D1" presStyleIdx="5" presStyleCnt="6"/>
      <dgm:spPr/>
    </dgm:pt>
  </dgm:ptLst>
  <dgm:cxnLst>
    <dgm:cxn modelId="{074DB806-7895-4A16-B7FC-844467C3ECC0}" type="presOf" srcId="{8A3C9FC7-B771-428B-B660-CA7078F21A86}" destId="{F226AD2D-671E-42DE-8229-1AFAAE95361C}" srcOrd="0" destOrd="0" presId="urn:microsoft.com/office/officeart/2005/8/layout/cycle5"/>
    <dgm:cxn modelId="{DEBDF907-22A5-4718-BB3B-76B5ABB8F338}" type="presOf" srcId="{C94AAE5F-252D-4D25-A124-45E6174FB897}" destId="{A63FD4C3-36E1-4A4F-AD4D-E20DA1691D50}" srcOrd="0" destOrd="0" presId="urn:microsoft.com/office/officeart/2005/8/layout/cycle5"/>
    <dgm:cxn modelId="{193FF408-A989-4230-B2C1-9169052626B4}" srcId="{906D0815-D8B1-431B-A87E-CB7C92EA766B}" destId="{9FAEAB2B-4048-4990-970E-0832ED85AE51}" srcOrd="5" destOrd="0" parTransId="{3BA53B26-3840-4AC7-980D-2CFA5CC74061}" sibTransId="{7D7D01AC-75B7-4DEC-8B99-61E11EB51023}"/>
    <dgm:cxn modelId="{F937280C-7CE9-4E31-A3E2-5391DA0742EE}" type="presOf" srcId="{EE637E80-EFC1-4644-AD2F-0AA1734073F5}" destId="{DF3E5E5A-CD8A-4467-8EF4-E6E127BCE464}" srcOrd="0" destOrd="0" presId="urn:microsoft.com/office/officeart/2005/8/layout/cycle5"/>
    <dgm:cxn modelId="{2E0F1F2A-51D4-4E90-B091-A40A3A36F2A3}" type="presOf" srcId="{47128D9B-9311-4A2E-8D2E-7ECE6D4738C0}" destId="{B0A7BE3E-129C-41AA-8CB1-8395712C067D}" srcOrd="0" destOrd="0" presId="urn:microsoft.com/office/officeart/2005/8/layout/cycle5"/>
    <dgm:cxn modelId="{6B847035-9798-416C-981A-D36CB91CD8EB}" type="presOf" srcId="{25FA1EF5-6756-4CF1-8028-4DBC540E28A2}" destId="{BE854A4A-E2BA-4283-886C-DD6CAA60D7B5}" srcOrd="0" destOrd="0" presId="urn:microsoft.com/office/officeart/2005/8/layout/cycle5"/>
    <dgm:cxn modelId="{86A5983D-EA37-47D9-81C0-0892AC5A510F}" srcId="{906D0815-D8B1-431B-A87E-CB7C92EA766B}" destId="{25FA1EF5-6756-4CF1-8028-4DBC540E28A2}" srcOrd="3" destOrd="0" parTransId="{91500D98-A97E-4760-A503-94143EDD201D}" sibTransId="{EE637E80-EFC1-4644-AD2F-0AA1734073F5}"/>
    <dgm:cxn modelId="{583D584E-FE47-4A22-91EF-934A2B16D905}" type="presOf" srcId="{7D7D01AC-75B7-4DEC-8B99-61E11EB51023}" destId="{8DE4561F-5314-4AA9-B465-8CC4A506D41B}" srcOrd="0" destOrd="0" presId="urn:microsoft.com/office/officeart/2005/8/layout/cycle5"/>
    <dgm:cxn modelId="{F6D0AA74-A601-4B65-ACAB-5A3ECA5EF7D5}" srcId="{906D0815-D8B1-431B-A87E-CB7C92EA766B}" destId="{CDC998C9-832E-4B43-925C-949853325B1A}" srcOrd="1" destOrd="0" parTransId="{ECA7C89C-3FFD-49C5-BFD8-2A3B1CAE62B2}" sibTransId="{47128D9B-9311-4A2E-8D2E-7ECE6D4738C0}"/>
    <dgm:cxn modelId="{94A36C8A-7A41-4C15-97A6-B7B078F53B8A}" type="presOf" srcId="{9FAEAB2B-4048-4990-970E-0832ED85AE51}" destId="{F78F22C0-4605-4CCA-AE26-8B681FADEB80}" srcOrd="0" destOrd="0" presId="urn:microsoft.com/office/officeart/2005/8/layout/cycle5"/>
    <dgm:cxn modelId="{5DB84F8F-038A-4CC8-B034-AF9E789447A9}" type="presOf" srcId="{76B9A550-E99F-4238-A492-58DE82B2BFB2}" destId="{42A0EA94-A37C-45CE-A661-40120DB3DDF6}" srcOrd="0" destOrd="0" presId="urn:microsoft.com/office/officeart/2005/8/layout/cycle5"/>
    <dgm:cxn modelId="{40464695-9617-4284-9883-C0AFF56FF7FB}" srcId="{906D0815-D8B1-431B-A87E-CB7C92EA766B}" destId="{B01CCC41-9226-4868-9DD1-D458DB3CD002}" srcOrd="4" destOrd="0" parTransId="{CD5ED0AA-0C15-48A3-81F5-9C6A9641CEC0}" sibTransId="{BBA4CF56-D38B-4DCC-8315-2691134A7D9D}"/>
    <dgm:cxn modelId="{66C7EA98-A9F2-4AB3-957C-CC9FEEDE6498}" type="presOf" srcId="{B01CCC41-9226-4868-9DD1-D458DB3CD002}" destId="{1E1F6F84-5458-44D9-96E0-53B11C51BA3C}" srcOrd="0" destOrd="0" presId="urn:microsoft.com/office/officeart/2005/8/layout/cycle5"/>
    <dgm:cxn modelId="{EF76819A-A6E5-499A-90BB-BABC4056E692}" srcId="{906D0815-D8B1-431B-A87E-CB7C92EA766B}" destId="{76B9A550-E99F-4238-A492-58DE82B2BFB2}" srcOrd="2" destOrd="0" parTransId="{233D9786-3937-4984-8AFD-A3EF58DB6953}" sibTransId="{19575ED5-C3DD-43AA-9DBA-96A65AC112E1}"/>
    <dgm:cxn modelId="{75B0FFB6-09B7-45FB-AE31-AE7C49BC4AF7}" srcId="{906D0815-D8B1-431B-A87E-CB7C92EA766B}" destId="{C94AAE5F-252D-4D25-A124-45E6174FB897}" srcOrd="0" destOrd="0" parTransId="{132C2A5C-81D2-4EFA-8FA9-44CFD335254D}" sibTransId="{8A3C9FC7-B771-428B-B660-CA7078F21A86}"/>
    <dgm:cxn modelId="{825590DB-8D27-4FDD-BF66-EF84DD969AD7}" type="presOf" srcId="{906D0815-D8B1-431B-A87E-CB7C92EA766B}" destId="{2715F1F5-E652-42AF-A6BB-EA3939D07FFC}" srcOrd="0" destOrd="0" presId="urn:microsoft.com/office/officeart/2005/8/layout/cycle5"/>
    <dgm:cxn modelId="{965161DC-75FC-447A-BD50-DD3B56625203}" type="presOf" srcId="{CDC998C9-832E-4B43-925C-949853325B1A}" destId="{1E055A9D-81FD-4F04-9623-58E12BA91E5D}" srcOrd="0" destOrd="0" presId="urn:microsoft.com/office/officeart/2005/8/layout/cycle5"/>
    <dgm:cxn modelId="{D3E377E6-F4B8-4C24-AF9B-B08403EC9D23}" type="presOf" srcId="{BBA4CF56-D38B-4DCC-8315-2691134A7D9D}" destId="{74B0ACD2-81C7-4A61-80B6-94127D6A9161}" srcOrd="0" destOrd="0" presId="urn:microsoft.com/office/officeart/2005/8/layout/cycle5"/>
    <dgm:cxn modelId="{126D82EF-31E5-4F2D-81EF-FD6D9CA5EEBA}" type="presOf" srcId="{19575ED5-C3DD-43AA-9DBA-96A65AC112E1}" destId="{429D4960-E757-4501-9B9A-7884997C0993}" srcOrd="0" destOrd="0" presId="urn:microsoft.com/office/officeart/2005/8/layout/cycle5"/>
    <dgm:cxn modelId="{4E2D6F95-179F-41B0-8EB6-239DC746EF38}" type="presParOf" srcId="{2715F1F5-E652-42AF-A6BB-EA3939D07FFC}" destId="{A63FD4C3-36E1-4A4F-AD4D-E20DA1691D50}" srcOrd="0" destOrd="0" presId="urn:microsoft.com/office/officeart/2005/8/layout/cycle5"/>
    <dgm:cxn modelId="{6CF82BD6-D03A-437F-BA8C-55DC7117F3C8}" type="presParOf" srcId="{2715F1F5-E652-42AF-A6BB-EA3939D07FFC}" destId="{339A7930-EE35-4327-AC7A-A6BC2B5BE702}" srcOrd="1" destOrd="0" presId="urn:microsoft.com/office/officeart/2005/8/layout/cycle5"/>
    <dgm:cxn modelId="{C5AABD95-F68A-4E17-ADC6-15D9AB75231D}" type="presParOf" srcId="{2715F1F5-E652-42AF-A6BB-EA3939D07FFC}" destId="{F226AD2D-671E-42DE-8229-1AFAAE95361C}" srcOrd="2" destOrd="0" presId="urn:microsoft.com/office/officeart/2005/8/layout/cycle5"/>
    <dgm:cxn modelId="{97ECF366-4422-4DE6-AA21-EFD79F8EEABD}" type="presParOf" srcId="{2715F1F5-E652-42AF-A6BB-EA3939D07FFC}" destId="{1E055A9D-81FD-4F04-9623-58E12BA91E5D}" srcOrd="3" destOrd="0" presId="urn:microsoft.com/office/officeart/2005/8/layout/cycle5"/>
    <dgm:cxn modelId="{D595D6CC-EFD9-4C87-B5F9-6C3BCA097B2E}" type="presParOf" srcId="{2715F1F5-E652-42AF-A6BB-EA3939D07FFC}" destId="{05F2CF55-B608-45EF-AE75-28C8764D6202}" srcOrd="4" destOrd="0" presId="urn:microsoft.com/office/officeart/2005/8/layout/cycle5"/>
    <dgm:cxn modelId="{DD155188-AB36-478F-9A3F-A61B7CC81B37}" type="presParOf" srcId="{2715F1F5-E652-42AF-A6BB-EA3939D07FFC}" destId="{B0A7BE3E-129C-41AA-8CB1-8395712C067D}" srcOrd="5" destOrd="0" presId="urn:microsoft.com/office/officeart/2005/8/layout/cycle5"/>
    <dgm:cxn modelId="{4AFF1E15-AC5D-4866-A9F3-BA3BD6711315}" type="presParOf" srcId="{2715F1F5-E652-42AF-A6BB-EA3939D07FFC}" destId="{42A0EA94-A37C-45CE-A661-40120DB3DDF6}" srcOrd="6" destOrd="0" presId="urn:microsoft.com/office/officeart/2005/8/layout/cycle5"/>
    <dgm:cxn modelId="{ED5B4970-E7BE-4F41-89D0-0D0C6861B0A7}" type="presParOf" srcId="{2715F1F5-E652-42AF-A6BB-EA3939D07FFC}" destId="{6F10E95D-B9D8-430C-A2D0-F0577C98798B}" srcOrd="7" destOrd="0" presId="urn:microsoft.com/office/officeart/2005/8/layout/cycle5"/>
    <dgm:cxn modelId="{48CFDC10-668B-42A2-8323-DF1A12555158}" type="presParOf" srcId="{2715F1F5-E652-42AF-A6BB-EA3939D07FFC}" destId="{429D4960-E757-4501-9B9A-7884997C0993}" srcOrd="8" destOrd="0" presId="urn:microsoft.com/office/officeart/2005/8/layout/cycle5"/>
    <dgm:cxn modelId="{6E8E53E5-B8D1-4A61-A4F8-08BFD25E36A0}" type="presParOf" srcId="{2715F1F5-E652-42AF-A6BB-EA3939D07FFC}" destId="{BE854A4A-E2BA-4283-886C-DD6CAA60D7B5}" srcOrd="9" destOrd="0" presId="urn:microsoft.com/office/officeart/2005/8/layout/cycle5"/>
    <dgm:cxn modelId="{0817EF89-21D9-4549-A7FB-6787D021B5A8}" type="presParOf" srcId="{2715F1F5-E652-42AF-A6BB-EA3939D07FFC}" destId="{0E84D84C-52B5-4627-8AE5-23F8DA34A066}" srcOrd="10" destOrd="0" presId="urn:microsoft.com/office/officeart/2005/8/layout/cycle5"/>
    <dgm:cxn modelId="{ADD5152E-D633-4EE4-95FF-E95E98A97303}" type="presParOf" srcId="{2715F1F5-E652-42AF-A6BB-EA3939D07FFC}" destId="{DF3E5E5A-CD8A-4467-8EF4-E6E127BCE464}" srcOrd="11" destOrd="0" presId="urn:microsoft.com/office/officeart/2005/8/layout/cycle5"/>
    <dgm:cxn modelId="{35AC2275-9D46-413A-9632-642BCF11A34F}" type="presParOf" srcId="{2715F1F5-E652-42AF-A6BB-EA3939D07FFC}" destId="{1E1F6F84-5458-44D9-96E0-53B11C51BA3C}" srcOrd="12" destOrd="0" presId="urn:microsoft.com/office/officeart/2005/8/layout/cycle5"/>
    <dgm:cxn modelId="{962E5EF8-2797-4CC0-9F40-27A3F13401A5}" type="presParOf" srcId="{2715F1F5-E652-42AF-A6BB-EA3939D07FFC}" destId="{75796351-0904-4A02-9BDB-E5935F5B6881}" srcOrd="13" destOrd="0" presId="urn:microsoft.com/office/officeart/2005/8/layout/cycle5"/>
    <dgm:cxn modelId="{2F84BF1D-76FD-46DA-B70A-EB4E0B0176BF}" type="presParOf" srcId="{2715F1F5-E652-42AF-A6BB-EA3939D07FFC}" destId="{74B0ACD2-81C7-4A61-80B6-94127D6A9161}" srcOrd="14" destOrd="0" presId="urn:microsoft.com/office/officeart/2005/8/layout/cycle5"/>
    <dgm:cxn modelId="{D62535B0-7541-4A36-95B3-C085978A8B13}" type="presParOf" srcId="{2715F1F5-E652-42AF-A6BB-EA3939D07FFC}" destId="{F78F22C0-4605-4CCA-AE26-8B681FADEB80}" srcOrd="15" destOrd="0" presId="urn:microsoft.com/office/officeart/2005/8/layout/cycle5"/>
    <dgm:cxn modelId="{5B1E9E69-0CE7-4258-B26E-56FB33EF84F0}" type="presParOf" srcId="{2715F1F5-E652-42AF-A6BB-EA3939D07FFC}" destId="{EB5AF8B3-7669-4464-AFC4-15CD6A3A86ED}" srcOrd="16" destOrd="0" presId="urn:microsoft.com/office/officeart/2005/8/layout/cycle5"/>
    <dgm:cxn modelId="{2BCF6F0D-10F0-48F0-A7D6-ED55508589BF}" type="presParOf" srcId="{2715F1F5-E652-42AF-A6BB-EA3939D07FFC}" destId="{8DE4561F-5314-4AA9-B465-8CC4A506D41B}" srcOrd="17" destOrd="0" presId="urn:microsoft.com/office/officeart/2005/8/layout/cycle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3FD4C3-36E1-4A4F-AD4D-E20DA1691D50}">
      <dsp:nvSpPr>
        <dsp:cNvPr id="0" name=""/>
        <dsp:cNvSpPr/>
      </dsp:nvSpPr>
      <dsp:spPr>
        <a:xfrm>
          <a:off x="5002113" y="3931"/>
          <a:ext cx="2187773" cy="142205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Define the problem, challenge, or opportunity</a:t>
          </a:r>
        </a:p>
      </dsp:txBody>
      <dsp:txXfrm>
        <a:off x="5071532" y="73350"/>
        <a:ext cx="2048935" cy="1283214"/>
      </dsp:txXfrm>
    </dsp:sp>
    <dsp:sp modelId="{F226AD2D-671E-42DE-8229-1AFAAE95361C}">
      <dsp:nvSpPr>
        <dsp:cNvPr id="0" name=""/>
        <dsp:cNvSpPr/>
      </dsp:nvSpPr>
      <dsp:spPr>
        <a:xfrm>
          <a:off x="2746957" y="714957"/>
          <a:ext cx="6698085" cy="6698085"/>
        </a:xfrm>
        <a:custGeom>
          <a:avLst/>
          <a:gdLst/>
          <a:ahLst/>
          <a:cxnLst/>
          <a:rect l="0" t="0" r="0" b="0"/>
          <a:pathLst>
            <a:path>
              <a:moveTo>
                <a:pt x="4717875" y="292511"/>
              </a:moveTo>
              <a:arcTo wR="3349042" hR="3349042" stAng="17647481" swAng="923510"/>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1E055A9D-81FD-4F04-9623-58E12BA91E5D}">
      <dsp:nvSpPr>
        <dsp:cNvPr id="0" name=""/>
        <dsp:cNvSpPr/>
      </dsp:nvSpPr>
      <dsp:spPr>
        <a:xfrm>
          <a:off x="7902469" y="1678452"/>
          <a:ext cx="2187773" cy="142205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Think of possible solutions and responses</a:t>
          </a:r>
        </a:p>
      </dsp:txBody>
      <dsp:txXfrm>
        <a:off x="7971888" y="1747871"/>
        <a:ext cx="2048935" cy="1283214"/>
      </dsp:txXfrm>
    </dsp:sp>
    <dsp:sp modelId="{B0A7BE3E-129C-41AA-8CB1-8395712C067D}">
      <dsp:nvSpPr>
        <dsp:cNvPr id="0" name=""/>
        <dsp:cNvSpPr/>
      </dsp:nvSpPr>
      <dsp:spPr>
        <a:xfrm>
          <a:off x="2746957" y="714957"/>
          <a:ext cx="6698085" cy="6698085"/>
        </a:xfrm>
        <a:custGeom>
          <a:avLst/>
          <a:gdLst/>
          <a:ahLst/>
          <a:cxnLst/>
          <a:rect l="0" t="0" r="0" b="0"/>
          <a:pathLst>
            <a:path>
              <a:moveTo>
                <a:pt x="6645914" y="2760210"/>
              </a:moveTo>
              <a:arcTo wR="3349042" hR="3349042" stAng="20992414" swAng="1215173"/>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42A0EA94-A37C-45CE-A661-40120DB3DDF6}">
      <dsp:nvSpPr>
        <dsp:cNvPr id="0" name=""/>
        <dsp:cNvSpPr/>
      </dsp:nvSpPr>
      <dsp:spPr>
        <a:xfrm>
          <a:off x="7902469" y="5027495"/>
          <a:ext cx="2187773" cy="142205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Think of the pros and cons for each option</a:t>
          </a:r>
        </a:p>
      </dsp:txBody>
      <dsp:txXfrm>
        <a:off x="7971888" y="5096914"/>
        <a:ext cx="2048935" cy="1283214"/>
      </dsp:txXfrm>
    </dsp:sp>
    <dsp:sp modelId="{429D4960-E757-4501-9B9A-7884997C0993}">
      <dsp:nvSpPr>
        <dsp:cNvPr id="0" name=""/>
        <dsp:cNvSpPr/>
      </dsp:nvSpPr>
      <dsp:spPr>
        <a:xfrm>
          <a:off x="2746957" y="714957"/>
          <a:ext cx="6698085" cy="6698085"/>
        </a:xfrm>
        <a:custGeom>
          <a:avLst/>
          <a:gdLst/>
          <a:ahLst/>
          <a:cxnLst/>
          <a:rect l="0" t="0" r="0" b="0"/>
          <a:pathLst>
            <a:path>
              <a:moveTo>
                <a:pt x="5480040" y="5932632"/>
              </a:moveTo>
              <a:arcTo wR="3349042" hR="3349042" stAng="3029009" swAng="923510"/>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BE854A4A-E2BA-4283-886C-DD6CAA60D7B5}">
      <dsp:nvSpPr>
        <dsp:cNvPr id="0" name=""/>
        <dsp:cNvSpPr/>
      </dsp:nvSpPr>
      <dsp:spPr>
        <a:xfrm>
          <a:off x="5002113" y="6702016"/>
          <a:ext cx="2187773" cy="142205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Select the best option for the situation</a:t>
          </a:r>
        </a:p>
      </dsp:txBody>
      <dsp:txXfrm>
        <a:off x="5071532" y="6771435"/>
        <a:ext cx="2048935" cy="1283214"/>
      </dsp:txXfrm>
    </dsp:sp>
    <dsp:sp modelId="{DF3E5E5A-CD8A-4467-8EF4-E6E127BCE464}">
      <dsp:nvSpPr>
        <dsp:cNvPr id="0" name=""/>
        <dsp:cNvSpPr/>
      </dsp:nvSpPr>
      <dsp:spPr>
        <a:xfrm>
          <a:off x="2746957" y="714957"/>
          <a:ext cx="6698085" cy="6698085"/>
        </a:xfrm>
        <a:custGeom>
          <a:avLst/>
          <a:gdLst/>
          <a:ahLst/>
          <a:cxnLst/>
          <a:rect l="0" t="0" r="0" b="0"/>
          <a:pathLst>
            <a:path>
              <a:moveTo>
                <a:pt x="1980209" y="6405574"/>
              </a:moveTo>
              <a:arcTo wR="3349042" hR="3349042" stAng="6847481" swAng="923510"/>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1E1F6F84-5458-44D9-96E0-53B11C51BA3C}">
      <dsp:nvSpPr>
        <dsp:cNvPr id="0" name=""/>
        <dsp:cNvSpPr/>
      </dsp:nvSpPr>
      <dsp:spPr>
        <a:xfrm>
          <a:off x="2101757" y="5027495"/>
          <a:ext cx="2187773" cy="142205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Put your decision into action</a:t>
          </a:r>
        </a:p>
      </dsp:txBody>
      <dsp:txXfrm>
        <a:off x="2171176" y="5096914"/>
        <a:ext cx="2048935" cy="1283214"/>
      </dsp:txXfrm>
    </dsp:sp>
    <dsp:sp modelId="{74B0ACD2-81C7-4A61-80B6-94127D6A9161}">
      <dsp:nvSpPr>
        <dsp:cNvPr id="0" name=""/>
        <dsp:cNvSpPr/>
      </dsp:nvSpPr>
      <dsp:spPr>
        <a:xfrm>
          <a:off x="2746957" y="714957"/>
          <a:ext cx="6698085" cy="6698085"/>
        </a:xfrm>
        <a:custGeom>
          <a:avLst/>
          <a:gdLst/>
          <a:ahLst/>
          <a:cxnLst/>
          <a:rect l="0" t="0" r="0" b="0"/>
          <a:pathLst>
            <a:path>
              <a:moveTo>
                <a:pt x="52170" y="3937874"/>
              </a:moveTo>
              <a:arcTo wR="3349042" hR="3349042" stAng="10192414" swAng="1215173"/>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F78F22C0-4605-4CCA-AE26-8B681FADEB80}">
      <dsp:nvSpPr>
        <dsp:cNvPr id="0" name=""/>
        <dsp:cNvSpPr/>
      </dsp:nvSpPr>
      <dsp:spPr>
        <a:xfrm>
          <a:off x="2101757" y="1678452"/>
          <a:ext cx="2187773" cy="142205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Think of the impact of your decision and modify the action as needed</a:t>
          </a:r>
        </a:p>
      </dsp:txBody>
      <dsp:txXfrm>
        <a:off x="2171176" y="1747871"/>
        <a:ext cx="2048935" cy="1283214"/>
      </dsp:txXfrm>
    </dsp:sp>
    <dsp:sp modelId="{8DE4561F-5314-4AA9-B465-8CC4A506D41B}">
      <dsp:nvSpPr>
        <dsp:cNvPr id="0" name=""/>
        <dsp:cNvSpPr/>
      </dsp:nvSpPr>
      <dsp:spPr>
        <a:xfrm>
          <a:off x="2746957" y="714957"/>
          <a:ext cx="6698085" cy="6698085"/>
        </a:xfrm>
        <a:custGeom>
          <a:avLst/>
          <a:gdLst/>
          <a:ahLst/>
          <a:cxnLst/>
          <a:rect l="0" t="0" r="0" b="0"/>
          <a:pathLst>
            <a:path>
              <a:moveTo>
                <a:pt x="1218044" y="765453"/>
              </a:moveTo>
              <a:arcTo wR="3349042" hR="3349042" stAng="13829009" swAng="923510"/>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dirty="0"/>
              <a:t>Click to edit Master title style</a:t>
            </a:r>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dirty="0"/>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6/3/2024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9632788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6/3/2024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1191815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dirty="0"/>
              <a:t>Click to edit Master title style</a:t>
            </a:r>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6/3/2024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3406967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1257300" y="2738438"/>
            <a:ext cx="7772400" cy="652700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9258300" y="2738438"/>
            <a:ext cx="7772400" cy="652700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C764DE79-268F-4C1A-8933-263129D2AF90}" type="datetimeFigureOut">
              <a:rPr lang="en-US" dirty="0"/>
              <a:t>6/3/2024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6928262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dirty="0"/>
              <a:t>Click to edit Master title style</a:t>
            </a:r>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dirty="0"/>
              <a:t>Click to 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dirty="0"/>
              <a:t>Click to 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C764DE79-268F-4C1A-8933-263129D2AF90}" type="datetimeFigureOut">
              <a:rPr lang="en-US" dirty="0"/>
              <a:t>6/3/2024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5917117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6/3/2024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38088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6/3/2024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2860596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dirty="0"/>
              <a:t>Click to edit Master title style</a:t>
            </a:r>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6/3/2024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8832091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dirty="0"/>
              <a:t>Click to edit Master title style</a:t>
            </a:r>
          </a:p>
        </p:txBody>
      </p:sp>
      <p:sp>
        <p:nvSpPr>
          <p:cNvPr id="3" name="Picture Placeholder 2"/>
          <p:cNvSpPr>
            <a:spLocks noGrp="1" noChangeAspect="1"/>
          </p:cNvSpPr>
          <p:nvPr>
            <p:ph type="pic" idx="1"/>
          </p:nvPr>
        </p:nvSpPr>
        <p:spPr>
          <a:xfrm>
            <a:off x="7774782" y="1481138"/>
            <a:ext cx="9258300" cy="7310438"/>
          </a:xfrm>
        </p:spPr>
        <p:txBody>
          <a:bodyPr anchor="t"/>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dirty="0"/>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6/3/2024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5301706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6/3/2024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1298767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6/3/2024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3316447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6/3/2024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C764DE79-268F-4C1A-8933-263129D2AF90}" type="datetimeFigureOut">
              <a:rPr lang="en-US" dirty="0"/>
              <a:t>6/3/2024</a:t>
            </a:fld>
            <a:endParaRPr lang="en-US" dirty="0"/>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2475011592"/>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55.svg"/><Relationship Id="rId7" Type="http://schemas.openxmlformats.org/officeDocument/2006/relationships/image" Target="../media/image43.png"/><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56.png"/><Relationship Id="rId9"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58.svg"/><Relationship Id="rId7" Type="http://schemas.openxmlformats.org/officeDocument/2006/relationships/image" Target="../media/image7.png"/><Relationship Id="rId2"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61.jpeg"/><Relationship Id="rId5" Type="http://schemas.openxmlformats.org/officeDocument/2006/relationships/image" Target="../media/image60.svg"/><Relationship Id="rId4" Type="http://schemas.openxmlformats.org/officeDocument/2006/relationships/image" Target="../media/image59.png"/></Relationships>
</file>

<file path=ppt/slides/_rels/slide13.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63.jpeg"/><Relationship Id="rId7" Type="http://schemas.openxmlformats.org/officeDocument/2006/relationships/image" Target="../media/image43.png"/><Relationship Id="rId2"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66.svg"/><Relationship Id="rId5" Type="http://schemas.openxmlformats.org/officeDocument/2006/relationships/image" Target="../media/image65.png"/><Relationship Id="rId4" Type="http://schemas.openxmlformats.org/officeDocument/2006/relationships/image" Target="../media/image64.png"/><Relationship Id="rId9" Type="http://schemas.openxmlformats.org/officeDocument/2006/relationships/image" Target="../media/image7.png"/></Relationships>
</file>

<file path=ppt/slides/_rels/slide14.xml.rels><?xml version="1.0" encoding="UTF-8" standalone="yes"?>
<Relationships xmlns="http://schemas.openxmlformats.org/package/2006/relationships"><Relationship Id="rId8" Type="http://schemas.openxmlformats.org/officeDocument/2006/relationships/image" Target="../media/image71.svg"/><Relationship Id="rId3" Type="http://schemas.openxmlformats.org/officeDocument/2006/relationships/image" Target="../media/image67.jpeg"/><Relationship Id="rId7" Type="http://schemas.openxmlformats.org/officeDocument/2006/relationships/image" Target="../media/image70.png"/><Relationship Id="rId2"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69.svg"/><Relationship Id="rId5" Type="http://schemas.openxmlformats.org/officeDocument/2006/relationships/image" Target="../media/image68.png"/><Relationship Id="rId4" Type="http://schemas.openxmlformats.org/officeDocument/2006/relationships/image" Target="../media/image64.png"/><Relationship Id="rId9" Type="http://schemas.openxmlformats.org/officeDocument/2006/relationships/image" Target="../media/image7.png"/></Relationships>
</file>

<file path=ppt/slides/_rels/slide15.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png"/><Relationship Id="rId7" Type="http://schemas.openxmlformats.org/officeDocument/2006/relationships/image" Target="../media/image77.jpeg"/><Relationship Id="rId12" Type="http://schemas.openxmlformats.org/officeDocument/2006/relationships/image" Target="../media/image7.png"/><Relationship Id="rId2" Type="http://schemas.openxmlformats.org/officeDocument/2006/relationships/image" Target="../media/image72.png"/><Relationship Id="rId1" Type="http://schemas.openxmlformats.org/officeDocument/2006/relationships/slideLayout" Target="../slideLayouts/slideLayout7.xml"/><Relationship Id="rId6" Type="http://schemas.openxmlformats.org/officeDocument/2006/relationships/image" Target="../media/image76.svg"/><Relationship Id="rId11" Type="http://schemas.openxmlformats.org/officeDocument/2006/relationships/image" Target="../media/image81.svg"/><Relationship Id="rId5" Type="http://schemas.openxmlformats.org/officeDocument/2006/relationships/image" Target="../media/image75.png"/><Relationship Id="rId10" Type="http://schemas.openxmlformats.org/officeDocument/2006/relationships/image" Target="../media/image80.png"/><Relationship Id="rId4" Type="http://schemas.openxmlformats.org/officeDocument/2006/relationships/image" Target="../media/image74.svg"/><Relationship Id="rId9" Type="http://schemas.openxmlformats.org/officeDocument/2006/relationships/image" Target="../media/image79.svg"/></Relationships>
</file>

<file path=ppt/slides/_rels/slide16.xml.rels><?xml version="1.0" encoding="UTF-8" standalone="yes"?>
<Relationships xmlns="http://schemas.openxmlformats.org/package/2006/relationships"><Relationship Id="rId8" Type="http://schemas.openxmlformats.org/officeDocument/2006/relationships/image" Target="../media/image86.png"/><Relationship Id="rId13" Type="http://schemas.openxmlformats.org/officeDocument/2006/relationships/image" Target="../media/image91.svg"/><Relationship Id="rId3" Type="http://schemas.openxmlformats.org/officeDocument/2006/relationships/image" Target="../media/image55.svg"/><Relationship Id="rId7" Type="http://schemas.openxmlformats.org/officeDocument/2006/relationships/image" Target="../media/image85.svg"/><Relationship Id="rId12" Type="http://schemas.openxmlformats.org/officeDocument/2006/relationships/image" Target="../media/image90.png"/><Relationship Id="rId17" Type="http://schemas.openxmlformats.org/officeDocument/2006/relationships/image" Target="../media/image7.png"/><Relationship Id="rId2" Type="http://schemas.openxmlformats.org/officeDocument/2006/relationships/image" Target="../media/image54.png"/><Relationship Id="rId16" Type="http://schemas.openxmlformats.org/officeDocument/2006/relationships/image" Target="../media/image94.png"/><Relationship Id="rId1" Type="http://schemas.openxmlformats.org/officeDocument/2006/relationships/slideLayout" Target="../slideLayouts/slideLayout7.xml"/><Relationship Id="rId6" Type="http://schemas.openxmlformats.org/officeDocument/2006/relationships/image" Target="../media/image84.png"/><Relationship Id="rId11" Type="http://schemas.openxmlformats.org/officeDocument/2006/relationships/image" Target="../media/image89.svg"/><Relationship Id="rId5" Type="http://schemas.openxmlformats.org/officeDocument/2006/relationships/image" Target="../media/image83.svg"/><Relationship Id="rId15" Type="http://schemas.openxmlformats.org/officeDocument/2006/relationships/image" Target="../media/image93.svg"/><Relationship Id="rId10" Type="http://schemas.openxmlformats.org/officeDocument/2006/relationships/image" Target="../media/image88.png"/><Relationship Id="rId4" Type="http://schemas.openxmlformats.org/officeDocument/2006/relationships/image" Target="../media/image82.png"/><Relationship Id="rId9" Type="http://schemas.openxmlformats.org/officeDocument/2006/relationships/image" Target="../media/image87.svg"/><Relationship Id="rId14" Type="http://schemas.openxmlformats.org/officeDocument/2006/relationships/image" Target="../media/image92.png"/></Relationships>
</file>

<file path=ppt/slides/_rels/slide17.xml.rels><?xml version="1.0" encoding="UTF-8" standalone="yes"?>
<Relationships xmlns="http://schemas.openxmlformats.org/package/2006/relationships"><Relationship Id="rId8" Type="http://schemas.openxmlformats.org/officeDocument/2006/relationships/image" Target="../media/image95.jpeg"/><Relationship Id="rId3" Type="http://schemas.openxmlformats.org/officeDocument/2006/relationships/image" Target="../media/image69.svg"/><Relationship Id="rId7" Type="http://schemas.openxmlformats.org/officeDocument/2006/relationships/image" Target="../media/image38.svg"/><Relationship Id="rId2" Type="http://schemas.openxmlformats.org/officeDocument/2006/relationships/image" Target="../media/image68.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svg"/><Relationship Id="rId10" Type="http://schemas.openxmlformats.org/officeDocument/2006/relationships/image" Target="../media/image7.png"/><Relationship Id="rId4" Type="http://schemas.openxmlformats.org/officeDocument/2006/relationships/image" Target="../media/image35.png"/><Relationship Id="rId9" Type="http://schemas.openxmlformats.org/officeDocument/2006/relationships/image" Target="../media/image64.png"/></Relationships>
</file>

<file path=ppt/slides/_rels/slide18.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96.jpeg"/><Relationship Id="rId7" Type="http://schemas.openxmlformats.org/officeDocument/2006/relationships/image" Target="../media/image38.svg"/><Relationship Id="rId2"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37.png"/><Relationship Id="rId11" Type="http://schemas.openxmlformats.org/officeDocument/2006/relationships/image" Target="../media/image7.png"/><Relationship Id="rId5" Type="http://schemas.openxmlformats.org/officeDocument/2006/relationships/image" Target="../media/image36.svg"/><Relationship Id="rId10" Type="http://schemas.openxmlformats.org/officeDocument/2006/relationships/image" Target="../media/image13.svg"/><Relationship Id="rId4" Type="http://schemas.openxmlformats.org/officeDocument/2006/relationships/image" Target="../media/image35.png"/><Relationship Id="rId9" Type="http://schemas.openxmlformats.org/officeDocument/2006/relationships/image" Target="../media/image12.png"/></Relationships>
</file>

<file path=ppt/slides/_rels/slide19.xml.rels><?xml version="1.0" encoding="UTF-8" standalone="yes"?>
<Relationships xmlns="http://schemas.openxmlformats.org/package/2006/relationships"><Relationship Id="rId8" Type="http://schemas.openxmlformats.org/officeDocument/2006/relationships/image" Target="../media/image49.svg"/><Relationship Id="rId13" Type="http://schemas.openxmlformats.org/officeDocument/2006/relationships/image" Target="../media/image7.png"/><Relationship Id="rId3" Type="http://schemas.openxmlformats.org/officeDocument/2006/relationships/image" Target="../media/image44.svg"/><Relationship Id="rId7" Type="http://schemas.openxmlformats.org/officeDocument/2006/relationships/image" Target="../media/image48.png"/><Relationship Id="rId12" Type="http://schemas.openxmlformats.org/officeDocument/2006/relationships/image" Target="../media/image66.sv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97.jpeg"/><Relationship Id="rId11" Type="http://schemas.openxmlformats.org/officeDocument/2006/relationships/image" Target="../media/image65.png"/><Relationship Id="rId5" Type="http://schemas.openxmlformats.org/officeDocument/2006/relationships/image" Target="../media/image46.svg"/><Relationship Id="rId10" Type="http://schemas.openxmlformats.org/officeDocument/2006/relationships/image" Target="../media/image51.svg"/><Relationship Id="rId4" Type="http://schemas.openxmlformats.org/officeDocument/2006/relationships/image" Target="../media/image45.png"/><Relationship Id="rId9" Type="http://schemas.openxmlformats.org/officeDocument/2006/relationships/image" Target="../media/image50.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4.pn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98.jpeg"/></Relationships>
</file>

<file path=ppt/slides/_rels/slide21.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102.svg"/><Relationship Id="rId18" Type="http://schemas.openxmlformats.org/officeDocument/2006/relationships/image" Target="../media/image106.png"/><Relationship Id="rId3" Type="http://schemas.openxmlformats.org/officeDocument/2006/relationships/image" Target="../media/image100.svg"/><Relationship Id="rId21" Type="http://schemas.openxmlformats.org/officeDocument/2006/relationships/image" Target="../media/image109.svg"/><Relationship Id="rId7" Type="http://schemas.openxmlformats.org/officeDocument/2006/relationships/image" Target="../media/image11.svg"/><Relationship Id="rId12" Type="http://schemas.openxmlformats.org/officeDocument/2006/relationships/image" Target="../media/image101.png"/><Relationship Id="rId17" Type="http://schemas.openxmlformats.org/officeDocument/2006/relationships/image" Target="../media/image7.png"/><Relationship Id="rId2" Type="http://schemas.openxmlformats.org/officeDocument/2006/relationships/image" Target="../media/image99.png"/><Relationship Id="rId16" Type="http://schemas.openxmlformats.org/officeDocument/2006/relationships/image" Target="../media/image105.svg"/><Relationship Id="rId20" Type="http://schemas.openxmlformats.org/officeDocument/2006/relationships/image" Target="../media/image108.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3.svg"/><Relationship Id="rId5" Type="http://schemas.openxmlformats.org/officeDocument/2006/relationships/image" Target="../media/image19.svg"/><Relationship Id="rId15" Type="http://schemas.openxmlformats.org/officeDocument/2006/relationships/image" Target="../media/image104.png"/><Relationship Id="rId23" Type="http://schemas.openxmlformats.org/officeDocument/2006/relationships/image" Target="../media/image49.svg"/><Relationship Id="rId10" Type="http://schemas.openxmlformats.org/officeDocument/2006/relationships/image" Target="../media/image12.png"/><Relationship Id="rId19" Type="http://schemas.openxmlformats.org/officeDocument/2006/relationships/image" Target="../media/image107.svg"/><Relationship Id="rId4" Type="http://schemas.openxmlformats.org/officeDocument/2006/relationships/image" Target="../media/image18.png"/><Relationship Id="rId9" Type="http://schemas.openxmlformats.org/officeDocument/2006/relationships/image" Target="../media/image21.svg"/><Relationship Id="rId14" Type="http://schemas.openxmlformats.org/officeDocument/2006/relationships/image" Target="../media/image103.jpeg"/><Relationship Id="rId22" Type="http://schemas.openxmlformats.org/officeDocument/2006/relationships/image" Target="../media/image48.png"/></Relationships>
</file>

<file path=ppt/slides/_rels/slide22.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jpe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118.png"/><Relationship Id="rId3" Type="http://schemas.openxmlformats.org/officeDocument/2006/relationships/image" Target="../media/image113.jpeg"/><Relationship Id="rId7" Type="http://schemas.openxmlformats.org/officeDocument/2006/relationships/image" Target="../media/image38.svg"/><Relationship Id="rId12" Type="http://schemas.openxmlformats.org/officeDocument/2006/relationships/image" Target="../media/image117.svg"/><Relationship Id="rId2" Type="http://schemas.openxmlformats.org/officeDocument/2006/relationships/image" Target="../media/image112.png"/><Relationship Id="rId1" Type="http://schemas.openxmlformats.org/officeDocument/2006/relationships/slideLayout" Target="../slideLayouts/slideLayout7.xml"/><Relationship Id="rId6" Type="http://schemas.openxmlformats.org/officeDocument/2006/relationships/image" Target="../media/image37.png"/><Relationship Id="rId11" Type="http://schemas.openxmlformats.org/officeDocument/2006/relationships/image" Target="../media/image116.png"/><Relationship Id="rId5" Type="http://schemas.openxmlformats.org/officeDocument/2006/relationships/image" Target="../media/image36.svg"/><Relationship Id="rId10" Type="http://schemas.openxmlformats.org/officeDocument/2006/relationships/image" Target="../media/image115.svg"/><Relationship Id="rId4" Type="http://schemas.openxmlformats.org/officeDocument/2006/relationships/image" Target="../media/image35.png"/><Relationship Id="rId9" Type="http://schemas.openxmlformats.org/officeDocument/2006/relationships/image" Target="../media/image114.png"/><Relationship Id="rId14" Type="http://schemas.openxmlformats.org/officeDocument/2006/relationships/image" Target="../media/image119.svg"/></Relationships>
</file>

<file path=ppt/slides/_rels/slide24.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72.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25.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01.png"/><Relationship Id="rId18" Type="http://schemas.openxmlformats.org/officeDocument/2006/relationships/image" Target="../media/image106.png"/><Relationship Id="rId3" Type="http://schemas.openxmlformats.org/officeDocument/2006/relationships/image" Target="../media/image100.svg"/><Relationship Id="rId21" Type="http://schemas.openxmlformats.org/officeDocument/2006/relationships/image" Target="../media/image109.svg"/><Relationship Id="rId7" Type="http://schemas.openxmlformats.org/officeDocument/2006/relationships/image" Target="../media/image10.png"/><Relationship Id="rId12" Type="http://schemas.openxmlformats.org/officeDocument/2006/relationships/image" Target="../media/image13.svg"/><Relationship Id="rId17" Type="http://schemas.openxmlformats.org/officeDocument/2006/relationships/image" Target="../media/image7.png"/><Relationship Id="rId2" Type="http://schemas.openxmlformats.org/officeDocument/2006/relationships/image" Target="../media/image99.png"/><Relationship Id="rId16" Type="http://schemas.openxmlformats.org/officeDocument/2006/relationships/image" Target="../media/image105.svg"/><Relationship Id="rId20" Type="http://schemas.openxmlformats.org/officeDocument/2006/relationships/image" Target="../media/image108.png"/><Relationship Id="rId1" Type="http://schemas.openxmlformats.org/officeDocument/2006/relationships/slideLayout" Target="../slideLayouts/slideLayout7.xml"/><Relationship Id="rId6" Type="http://schemas.openxmlformats.org/officeDocument/2006/relationships/image" Target="../media/image19.svg"/><Relationship Id="rId11" Type="http://schemas.openxmlformats.org/officeDocument/2006/relationships/image" Target="../media/image12.png"/><Relationship Id="rId5" Type="http://schemas.openxmlformats.org/officeDocument/2006/relationships/image" Target="../media/image18.png"/><Relationship Id="rId15" Type="http://schemas.openxmlformats.org/officeDocument/2006/relationships/image" Target="../media/image104.png"/><Relationship Id="rId23" Type="http://schemas.openxmlformats.org/officeDocument/2006/relationships/image" Target="../media/image49.svg"/><Relationship Id="rId10" Type="http://schemas.openxmlformats.org/officeDocument/2006/relationships/image" Target="../media/image21.svg"/><Relationship Id="rId19" Type="http://schemas.openxmlformats.org/officeDocument/2006/relationships/image" Target="../media/image107.svg"/><Relationship Id="rId4" Type="http://schemas.openxmlformats.org/officeDocument/2006/relationships/image" Target="../media/image121.jpeg"/><Relationship Id="rId9" Type="http://schemas.openxmlformats.org/officeDocument/2006/relationships/image" Target="../media/image20.png"/><Relationship Id="rId14" Type="http://schemas.openxmlformats.org/officeDocument/2006/relationships/image" Target="../media/image102.svg"/><Relationship Id="rId22" Type="http://schemas.openxmlformats.org/officeDocument/2006/relationships/image" Target="../media/image48.png"/></Relationships>
</file>

<file path=ppt/slides/_rels/slide26.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38.svg"/><Relationship Id="rId18" Type="http://schemas.openxmlformats.org/officeDocument/2006/relationships/image" Target="../media/image129.svg"/><Relationship Id="rId3" Type="http://schemas.openxmlformats.org/officeDocument/2006/relationships/image" Target="../media/image123.svg"/><Relationship Id="rId7" Type="http://schemas.openxmlformats.org/officeDocument/2006/relationships/image" Target="../media/image125.svg"/><Relationship Id="rId12" Type="http://schemas.openxmlformats.org/officeDocument/2006/relationships/image" Target="../media/image37.png"/><Relationship Id="rId17" Type="http://schemas.openxmlformats.org/officeDocument/2006/relationships/image" Target="../media/image128.png"/><Relationship Id="rId2" Type="http://schemas.openxmlformats.org/officeDocument/2006/relationships/image" Target="../media/image122.png"/><Relationship Id="rId16" Type="http://schemas.openxmlformats.org/officeDocument/2006/relationships/image" Target="../media/image127.svg"/><Relationship Id="rId20" Type="http://schemas.openxmlformats.org/officeDocument/2006/relationships/image" Target="../media/image131.svg"/><Relationship Id="rId1" Type="http://schemas.openxmlformats.org/officeDocument/2006/relationships/slideLayout" Target="../slideLayouts/slideLayout7.xml"/><Relationship Id="rId6" Type="http://schemas.openxmlformats.org/officeDocument/2006/relationships/image" Target="../media/image124.png"/><Relationship Id="rId11" Type="http://schemas.openxmlformats.org/officeDocument/2006/relationships/image" Target="../media/image36.svg"/><Relationship Id="rId5" Type="http://schemas.openxmlformats.org/officeDocument/2006/relationships/image" Target="../media/image49.svg"/><Relationship Id="rId15" Type="http://schemas.openxmlformats.org/officeDocument/2006/relationships/image" Target="../media/image126.png"/><Relationship Id="rId10" Type="http://schemas.openxmlformats.org/officeDocument/2006/relationships/image" Target="../media/image35.png"/><Relationship Id="rId19" Type="http://schemas.openxmlformats.org/officeDocument/2006/relationships/image" Target="../media/image130.png"/><Relationship Id="rId4" Type="http://schemas.openxmlformats.org/officeDocument/2006/relationships/image" Target="../media/image48.png"/><Relationship Id="rId9" Type="http://schemas.openxmlformats.org/officeDocument/2006/relationships/image" Target="../media/image66.svg"/><Relationship Id="rId14" Type="http://schemas.openxmlformats.org/officeDocument/2006/relationships/image" Target="../media/image7.png"/></Relationships>
</file>

<file path=ppt/slides/_rels/slide27.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4.svg"/><Relationship Id="rId7" Type="http://schemas.openxmlformats.org/officeDocument/2006/relationships/image" Target="../media/image49.svg"/><Relationship Id="rId12" Type="http://schemas.openxmlformats.org/officeDocument/2006/relationships/image" Target="../media/image7.pn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48.png"/><Relationship Id="rId11" Type="http://schemas.openxmlformats.org/officeDocument/2006/relationships/image" Target="../media/image66.svg"/><Relationship Id="rId5" Type="http://schemas.openxmlformats.org/officeDocument/2006/relationships/image" Target="../media/image46.svg"/><Relationship Id="rId10" Type="http://schemas.openxmlformats.org/officeDocument/2006/relationships/image" Target="../media/image65.png"/><Relationship Id="rId4" Type="http://schemas.openxmlformats.org/officeDocument/2006/relationships/image" Target="../media/image45.png"/><Relationship Id="rId9" Type="http://schemas.openxmlformats.org/officeDocument/2006/relationships/image" Target="../media/image51.svg"/></Relationships>
</file>

<file path=ppt/slides/_rels/slide28.xml.rels><?xml version="1.0" encoding="UTF-8" standalone="yes"?>
<Relationships xmlns="http://schemas.openxmlformats.org/package/2006/relationships"><Relationship Id="rId8" Type="http://schemas.openxmlformats.org/officeDocument/2006/relationships/image" Target="../media/image132.jpeg"/><Relationship Id="rId13" Type="http://schemas.openxmlformats.org/officeDocument/2006/relationships/image" Target="../media/image7.png"/><Relationship Id="rId3" Type="http://schemas.openxmlformats.org/officeDocument/2006/relationships/image" Target="../media/image44.svg"/><Relationship Id="rId7" Type="http://schemas.openxmlformats.org/officeDocument/2006/relationships/image" Target="../media/image66.svg"/><Relationship Id="rId12" Type="http://schemas.openxmlformats.org/officeDocument/2006/relationships/image" Target="../media/image51.sv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65.png"/><Relationship Id="rId11" Type="http://schemas.openxmlformats.org/officeDocument/2006/relationships/image" Target="../media/image50.png"/><Relationship Id="rId5" Type="http://schemas.openxmlformats.org/officeDocument/2006/relationships/image" Target="../media/image46.svg"/><Relationship Id="rId10" Type="http://schemas.openxmlformats.org/officeDocument/2006/relationships/image" Target="../media/image49.svg"/><Relationship Id="rId4" Type="http://schemas.openxmlformats.org/officeDocument/2006/relationships/image" Target="../media/image45.png"/><Relationship Id="rId9" Type="http://schemas.openxmlformats.org/officeDocument/2006/relationships/image" Target="../media/image48.png"/></Relationships>
</file>

<file path=ppt/slides/_rels/slide29.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01.png"/><Relationship Id="rId18" Type="http://schemas.openxmlformats.org/officeDocument/2006/relationships/image" Target="../media/image106.png"/><Relationship Id="rId3" Type="http://schemas.openxmlformats.org/officeDocument/2006/relationships/image" Target="../media/image100.svg"/><Relationship Id="rId21" Type="http://schemas.openxmlformats.org/officeDocument/2006/relationships/image" Target="../media/image109.svg"/><Relationship Id="rId7" Type="http://schemas.openxmlformats.org/officeDocument/2006/relationships/image" Target="../media/image10.png"/><Relationship Id="rId12" Type="http://schemas.openxmlformats.org/officeDocument/2006/relationships/image" Target="../media/image13.svg"/><Relationship Id="rId17" Type="http://schemas.openxmlformats.org/officeDocument/2006/relationships/image" Target="../media/image7.png"/><Relationship Id="rId2" Type="http://schemas.openxmlformats.org/officeDocument/2006/relationships/image" Target="../media/image99.png"/><Relationship Id="rId16" Type="http://schemas.openxmlformats.org/officeDocument/2006/relationships/image" Target="../media/image105.svg"/><Relationship Id="rId20" Type="http://schemas.openxmlformats.org/officeDocument/2006/relationships/image" Target="../media/image108.png"/><Relationship Id="rId1" Type="http://schemas.openxmlformats.org/officeDocument/2006/relationships/slideLayout" Target="../slideLayouts/slideLayout7.xml"/><Relationship Id="rId6" Type="http://schemas.openxmlformats.org/officeDocument/2006/relationships/image" Target="../media/image19.svg"/><Relationship Id="rId11" Type="http://schemas.openxmlformats.org/officeDocument/2006/relationships/image" Target="../media/image12.png"/><Relationship Id="rId5" Type="http://schemas.openxmlformats.org/officeDocument/2006/relationships/image" Target="../media/image18.png"/><Relationship Id="rId15" Type="http://schemas.openxmlformats.org/officeDocument/2006/relationships/image" Target="../media/image104.png"/><Relationship Id="rId23" Type="http://schemas.openxmlformats.org/officeDocument/2006/relationships/image" Target="../media/image49.svg"/><Relationship Id="rId10" Type="http://schemas.openxmlformats.org/officeDocument/2006/relationships/image" Target="../media/image21.svg"/><Relationship Id="rId19" Type="http://schemas.openxmlformats.org/officeDocument/2006/relationships/image" Target="../media/image107.svg"/><Relationship Id="rId4" Type="http://schemas.openxmlformats.org/officeDocument/2006/relationships/image" Target="../media/image133.jpeg"/><Relationship Id="rId9" Type="http://schemas.openxmlformats.org/officeDocument/2006/relationships/image" Target="../media/image20.png"/><Relationship Id="rId14" Type="http://schemas.openxmlformats.org/officeDocument/2006/relationships/image" Target="../media/image102.svg"/><Relationship Id="rId22" Type="http://schemas.openxmlformats.org/officeDocument/2006/relationships/image" Target="../media/image48.pn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svg"/><Relationship Id="rId18" Type="http://schemas.openxmlformats.org/officeDocument/2006/relationships/image" Target="../media/image7.png"/><Relationship Id="rId3" Type="http://schemas.openxmlformats.org/officeDocument/2006/relationships/image" Target="../media/image9.svg"/><Relationship Id="rId7" Type="http://schemas.openxmlformats.org/officeDocument/2006/relationships/image" Target="../media/image13.svg"/><Relationship Id="rId12" Type="http://schemas.openxmlformats.org/officeDocument/2006/relationships/image" Target="../media/image18.png"/><Relationship Id="rId17" Type="http://schemas.openxmlformats.org/officeDocument/2006/relationships/image" Target="../media/image23.svg"/><Relationship Id="rId2" Type="http://schemas.openxmlformats.org/officeDocument/2006/relationships/image" Target="../media/image8.png"/><Relationship Id="rId16"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17.svg"/><Relationship Id="rId5" Type="http://schemas.openxmlformats.org/officeDocument/2006/relationships/image" Target="../media/image11.svg"/><Relationship Id="rId15" Type="http://schemas.openxmlformats.org/officeDocument/2006/relationships/image" Target="../media/image21.sv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svg"/><Relationship Id="rId14" Type="http://schemas.openxmlformats.org/officeDocument/2006/relationships/image" Target="../media/image20.png"/></Relationships>
</file>

<file path=ppt/slides/_rels/slide30.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136.jpe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35.svg"/><Relationship Id="rId5" Type="http://schemas.openxmlformats.org/officeDocument/2006/relationships/image" Target="../media/image134.png"/><Relationship Id="rId4" Type="http://schemas.openxmlformats.org/officeDocument/2006/relationships/image" Target="../media/image58.svg"/></Relationships>
</file>

<file path=ppt/slides/_rels/slide31.xml.rels><?xml version="1.0" encoding="UTF-8" standalone="yes"?>
<Relationships xmlns="http://schemas.openxmlformats.org/package/2006/relationships"><Relationship Id="rId3" Type="http://schemas.openxmlformats.org/officeDocument/2006/relationships/image" Target="../media/image138.svg"/><Relationship Id="rId7" Type="http://schemas.openxmlformats.org/officeDocument/2006/relationships/image" Target="../media/image7.png"/><Relationship Id="rId2" Type="http://schemas.openxmlformats.org/officeDocument/2006/relationships/image" Target="../media/image137.png"/><Relationship Id="rId1" Type="http://schemas.openxmlformats.org/officeDocument/2006/relationships/slideLayout" Target="../slideLayouts/slideLayout7.xml"/><Relationship Id="rId6" Type="http://schemas.openxmlformats.org/officeDocument/2006/relationships/image" Target="../media/image141.svg"/><Relationship Id="rId5" Type="http://schemas.openxmlformats.org/officeDocument/2006/relationships/image" Target="../media/image140.png"/><Relationship Id="rId4" Type="http://schemas.openxmlformats.org/officeDocument/2006/relationships/image" Target="../media/image139.jpeg"/></Relationships>
</file>

<file path=ppt/slides/_rels/slide32.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svg"/><Relationship Id="rId18" Type="http://schemas.openxmlformats.org/officeDocument/2006/relationships/image" Target="../media/image7.png"/><Relationship Id="rId3" Type="http://schemas.openxmlformats.org/officeDocument/2006/relationships/image" Target="../media/image9.svg"/><Relationship Id="rId7" Type="http://schemas.openxmlformats.org/officeDocument/2006/relationships/image" Target="../media/image15.svg"/><Relationship Id="rId12" Type="http://schemas.openxmlformats.org/officeDocument/2006/relationships/image" Target="../media/image20.png"/><Relationship Id="rId17" Type="http://schemas.openxmlformats.org/officeDocument/2006/relationships/image" Target="../media/image143.svg"/><Relationship Id="rId2" Type="http://schemas.openxmlformats.org/officeDocument/2006/relationships/image" Target="../media/image8.png"/><Relationship Id="rId16" Type="http://schemas.openxmlformats.org/officeDocument/2006/relationships/image" Target="../media/image142.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19.svg"/><Relationship Id="rId5" Type="http://schemas.openxmlformats.org/officeDocument/2006/relationships/image" Target="../media/image11.svg"/><Relationship Id="rId15" Type="http://schemas.openxmlformats.org/officeDocument/2006/relationships/image" Target="../media/image23.svg"/><Relationship Id="rId10" Type="http://schemas.openxmlformats.org/officeDocument/2006/relationships/image" Target="../media/image18.png"/><Relationship Id="rId4" Type="http://schemas.openxmlformats.org/officeDocument/2006/relationships/image" Target="../media/image10.png"/><Relationship Id="rId9" Type="http://schemas.openxmlformats.org/officeDocument/2006/relationships/image" Target="../media/image17.svg"/><Relationship Id="rId14" Type="http://schemas.openxmlformats.org/officeDocument/2006/relationships/image" Target="../media/image22.png"/></Relationships>
</file>

<file path=ppt/slides/_rels/slide33.xml.rels><?xml version="1.0" encoding="UTF-8" standalone="yes"?>
<Relationships xmlns="http://schemas.openxmlformats.org/package/2006/relationships"><Relationship Id="rId8" Type="http://schemas.openxmlformats.org/officeDocument/2006/relationships/image" Target="../media/image49.svg"/><Relationship Id="rId13" Type="http://schemas.openxmlformats.org/officeDocument/2006/relationships/image" Target="../media/image35.png"/><Relationship Id="rId3" Type="http://schemas.openxmlformats.org/officeDocument/2006/relationships/image" Target="../media/image44.svg"/><Relationship Id="rId7" Type="http://schemas.openxmlformats.org/officeDocument/2006/relationships/image" Target="../media/image48.png"/><Relationship Id="rId12" Type="http://schemas.openxmlformats.org/officeDocument/2006/relationships/image" Target="../media/image66.svg"/><Relationship Id="rId17" Type="http://schemas.openxmlformats.org/officeDocument/2006/relationships/image" Target="../media/image7.png"/><Relationship Id="rId2" Type="http://schemas.openxmlformats.org/officeDocument/2006/relationships/image" Target="../media/image43.png"/><Relationship Id="rId16" Type="http://schemas.openxmlformats.org/officeDocument/2006/relationships/image" Target="../media/image38.svg"/><Relationship Id="rId1" Type="http://schemas.openxmlformats.org/officeDocument/2006/relationships/slideLayout" Target="../slideLayouts/slideLayout7.xml"/><Relationship Id="rId6" Type="http://schemas.openxmlformats.org/officeDocument/2006/relationships/image" Target="../media/image144.jpeg"/><Relationship Id="rId11" Type="http://schemas.openxmlformats.org/officeDocument/2006/relationships/image" Target="../media/image65.png"/><Relationship Id="rId5" Type="http://schemas.openxmlformats.org/officeDocument/2006/relationships/image" Target="../media/image46.svg"/><Relationship Id="rId15" Type="http://schemas.openxmlformats.org/officeDocument/2006/relationships/image" Target="../media/image37.png"/><Relationship Id="rId10" Type="http://schemas.openxmlformats.org/officeDocument/2006/relationships/image" Target="../media/image51.svg"/><Relationship Id="rId4" Type="http://schemas.openxmlformats.org/officeDocument/2006/relationships/image" Target="../media/image45.png"/><Relationship Id="rId9" Type="http://schemas.openxmlformats.org/officeDocument/2006/relationships/image" Target="../media/image50.png"/><Relationship Id="rId14" Type="http://schemas.openxmlformats.org/officeDocument/2006/relationships/image" Target="../media/image36.svg"/></Relationships>
</file>

<file path=ppt/slides/_rels/slide34.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svg"/><Relationship Id="rId18" Type="http://schemas.openxmlformats.org/officeDocument/2006/relationships/image" Target="../media/image7.png"/><Relationship Id="rId3" Type="http://schemas.openxmlformats.org/officeDocument/2006/relationships/image" Target="../media/image9.svg"/><Relationship Id="rId7" Type="http://schemas.openxmlformats.org/officeDocument/2006/relationships/image" Target="../media/image13.svg"/><Relationship Id="rId12" Type="http://schemas.openxmlformats.org/officeDocument/2006/relationships/image" Target="../media/image18.png"/><Relationship Id="rId17" Type="http://schemas.openxmlformats.org/officeDocument/2006/relationships/image" Target="../media/image23.svg"/><Relationship Id="rId2" Type="http://schemas.openxmlformats.org/officeDocument/2006/relationships/image" Target="../media/image8.png"/><Relationship Id="rId16"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17.svg"/><Relationship Id="rId5" Type="http://schemas.openxmlformats.org/officeDocument/2006/relationships/image" Target="../media/image11.svg"/><Relationship Id="rId15" Type="http://schemas.openxmlformats.org/officeDocument/2006/relationships/image" Target="../media/image21.sv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svg"/><Relationship Id="rId14" Type="http://schemas.openxmlformats.org/officeDocument/2006/relationships/image" Target="../media/image20.png"/></Relationships>
</file>

<file path=ppt/slides/_rels/slide35.xml.rels><?xml version="1.0" encoding="UTF-8" standalone="yes"?>
<Relationships xmlns="http://schemas.openxmlformats.org/package/2006/relationships"><Relationship Id="rId8" Type="http://schemas.openxmlformats.org/officeDocument/2006/relationships/image" Target="../media/image151.PNG"/><Relationship Id="rId3" Type="http://schemas.openxmlformats.org/officeDocument/2006/relationships/image" Target="../media/image146.PNG"/><Relationship Id="rId7" Type="http://schemas.openxmlformats.org/officeDocument/2006/relationships/image" Target="../media/image150.PNG"/><Relationship Id="rId2" Type="http://schemas.openxmlformats.org/officeDocument/2006/relationships/image" Target="../media/image145.png"/><Relationship Id="rId1" Type="http://schemas.openxmlformats.org/officeDocument/2006/relationships/slideLayout" Target="../slideLayouts/slideLayout4.xml"/><Relationship Id="rId6" Type="http://schemas.openxmlformats.org/officeDocument/2006/relationships/image" Target="../media/image149.PNG"/><Relationship Id="rId5" Type="http://schemas.openxmlformats.org/officeDocument/2006/relationships/image" Target="../media/image148.PNG"/><Relationship Id="rId4" Type="http://schemas.openxmlformats.org/officeDocument/2006/relationships/image" Target="../media/image147.PNG"/><Relationship Id="rId9" Type="http://schemas.openxmlformats.org/officeDocument/2006/relationships/image" Target="../media/image7.png"/></Relationships>
</file>

<file path=ppt/slides/_rels/slide36.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svg"/><Relationship Id="rId18" Type="http://schemas.openxmlformats.org/officeDocument/2006/relationships/image" Target="../media/image7.png"/><Relationship Id="rId3" Type="http://schemas.openxmlformats.org/officeDocument/2006/relationships/image" Target="../media/image9.svg"/><Relationship Id="rId7" Type="http://schemas.openxmlformats.org/officeDocument/2006/relationships/image" Target="../media/image13.svg"/><Relationship Id="rId12" Type="http://schemas.openxmlformats.org/officeDocument/2006/relationships/image" Target="../media/image18.png"/><Relationship Id="rId17" Type="http://schemas.openxmlformats.org/officeDocument/2006/relationships/image" Target="../media/image23.svg"/><Relationship Id="rId2" Type="http://schemas.openxmlformats.org/officeDocument/2006/relationships/image" Target="../media/image8.png"/><Relationship Id="rId16"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17.svg"/><Relationship Id="rId5" Type="http://schemas.openxmlformats.org/officeDocument/2006/relationships/image" Target="../media/image11.svg"/><Relationship Id="rId15" Type="http://schemas.openxmlformats.org/officeDocument/2006/relationships/image" Target="../media/image21.sv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svg"/><Relationship Id="rId14" Type="http://schemas.openxmlformats.org/officeDocument/2006/relationships/image" Target="../media/image20.png"/></Relationships>
</file>

<file path=ppt/slides/_rels/slide37.xml.rels><?xml version="1.0" encoding="UTF-8" standalone="yes"?>
<Relationships xmlns="http://schemas.openxmlformats.org/package/2006/relationships"><Relationship Id="rId8" Type="http://schemas.openxmlformats.org/officeDocument/2006/relationships/image" Target="../media/image158.png"/><Relationship Id="rId3" Type="http://schemas.openxmlformats.org/officeDocument/2006/relationships/image" Target="../media/image153.svg"/><Relationship Id="rId7" Type="http://schemas.openxmlformats.org/officeDocument/2006/relationships/image" Target="../media/image157.svg"/><Relationship Id="rId2" Type="http://schemas.openxmlformats.org/officeDocument/2006/relationships/image" Target="../media/image152.png"/><Relationship Id="rId1" Type="http://schemas.openxmlformats.org/officeDocument/2006/relationships/slideLayout" Target="../slideLayouts/slideLayout7.xml"/><Relationship Id="rId6" Type="http://schemas.openxmlformats.org/officeDocument/2006/relationships/image" Target="../media/image156.png"/><Relationship Id="rId5" Type="http://schemas.openxmlformats.org/officeDocument/2006/relationships/image" Target="../media/image155.svg"/><Relationship Id="rId10" Type="http://schemas.openxmlformats.org/officeDocument/2006/relationships/image" Target="../media/image7.png"/><Relationship Id="rId4" Type="http://schemas.openxmlformats.org/officeDocument/2006/relationships/image" Target="../media/image154.png"/><Relationship Id="rId9" Type="http://schemas.openxmlformats.org/officeDocument/2006/relationships/image" Target="../media/image159.svg"/></Relationships>
</file>

<file path=ppt/slides/_rels/slide38.xml.rels><?xml version="1.0" encoding="UTF-8" standalone="yes"?>
<Relationships xmlns="http://schemas.openxmlformats.org/package/2006/relationships"><Relationship Id="rId3" Type="http://schemas.openxmlformats.org/officeDocument/2006/relationships/image" Target="../media/image161.svg"/><Relationship Id="rId2" Type="http://schemas.openxmlformats.org/officeDocument/2006/relationships/image" Target="../media/image160.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162.jpeg"/><Relationship Id="rId4" Type="http://schemas.openxmlformats.org/officeDocument/2006/relationships/image" Target="../media/image32.png"/></Relationships>
</file>

<file path=ppt/slides/_rels/slide39.xml.rels><?xml version="1.0" encoding="UTF-8" standalone="yes"?>
<Relationships xmlns="http://schemas.openxmlformats.org/package/2006/relationships"><Relationship Id="rId8" Type="http://schemas.openxmlformats.org/officeDocument/2006/relationships/image" Target="../media/image167.svg"/><Relationship Id="rId13" Type="http://schemas.openxmlformats.org/officeDocument/2006/relationships/image" Target="../media/image7.png"/><Relationship Id="rId3" Type="http://schemas.openxmlformats.org/officeDocument/2006/relationships/image" Target="../media/image164.png"/><Relationship Id="rId7" Type="http://schemas.openxmlformats.org/officeDocument/2006/relationships/image" Target="../media/image166.png"/><Relationship Id="rId12" Type="http://schemas.openxmlformats.org/officeDocument/2006/relationships/image" Target="../media/image17.svg"/><Relationship Id="rId2" Type="http://schemas.openxmlformats.org/officeDocument/2006/relationships/image" Target="../media/image163.jpeg"/><Relationship Id="rId1" Type="http://schemas.openxmlformats.org/officeDocument/2006/relationships/slideLayout" Target="../slideLayouts/slideLayout7.xml"/><Relationship Id="rId6" Type="http://schemas.openxmlformats.org/officeDocument/2006/relationships/image" Target="../media/image105.svg"/><Relationship Id="rId11" Type="http://schemas.openxmlformats.org/officeDocument/2006/relationships/image" Target="../media/image16.png"/><Relationship Id="rId5" Type="http://schemas.openxmlformats.org/officeDocument/2006/relationships/image" Target="../media/image104.png"/><Relationship Id="rId15" Type="http://schemas.openxmlformats.org/officeDocument/2006/relationships/image" Target="../media/image157.svg"/><Relationship Id="rId10" Type="http://schemas.openxmlformats.org/officeDocument/2006/relationships/image" Target="../media/image11.svg"/><Relationship Id="rId4" Type="http://schemas.openxmlformats.org/officeDocument/2006/relationships/image" Target="../media/image165.svg"/><Relationship Id="rId9" Type="http://schemas.openxmlformats.org/officeDocument/2006/relationships/image" Target="../media/image10.png"/><Relationship Id="rId14" Type="http://schemas.openxmlformats.org/officeDocument/2006/relationships/image" Target="../media/image156.png"/></Relationships>
</file>

<file path=ppt/slides/_rels/slide4.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7.png"/><Relationship Id="rId2" Type="http://schemas.openxmlformats.org/officeDocument/2006/relationships/image" Target="../media/image168.jpeg"/><Relationship Id="rId1" Type="http://schemas.openxmlformats.org/officeDocument/2006/relationships/slideLayout" Target="../slideLayouts/slideLayout7.xml"/><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51.svg"/></Relationships>
</file>

<file path=ppt/slides/_rels/slide41.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69.jpe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171.svg"/></Relationships>
</file>

<file path=ppt/slides/_rels/slide42.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image" Target="../media/image172.jpe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4.png"/><Relationship Id="rId4" Type="http://schemas.openxmlformats.org/officeDocument/2006/relationships/image" Target="../media/image174.svg"/></Relationships>
</file>

<file path=ppt/slides/_rels/slide43.xml.rels><?xml version="1.0" encoding="UTF-8" standalone="yes"?>
<Relationships xmlns="http://schemas.openxmlformats.org/package/2006/relationships"><Relationship Id="rId8" Type="http://schemas.openxmlformats.org/officeDocument/2006/relationships/image" Target="../media/image181.svg"/><Relationship Id="rId13" Type="http://schemas.openxmlformats.org/officeDocument/2006/relationships/image" Target="../media/image7.png"/><Relationship Id="rId3" Type="http://schemas.openxmlformats.org/officeDocument/2006/relationships/image" Target="../media/image176.svg"/><Relationship Id="rId7" Type="http://schemas.openxmlformats.org/officeDocument/2006/relationships/image" Target="../media/image180.png"/><Relationship Id="rId12" Type="http://schemas.openxmlformats.org/officeDocument/2006/relationships/image" Target="../media/image184.svg"/><Relationship Id="rId2" Type="http://schemas.openxmlformats.org/officeDocument/2006/relationships/image" Target="../media/image175.png"/><Relationship Id="rId1" Type="http://schemas.openxmlformats.org/officeDocument/2006/relationships/slideLayout" Target="../slideLayouts/slideLayout7.xml"/><Relationship Id="rId6" Type="http://schemas.openxmlformats.org/officeDocument/2006/relationships/image" Target="../media/image179.jpeg"/><Relationship Id="rId11" Type="http://schemas.openxmlformats.org/officeDocument/2006/relationships/image" Target="../media/image183.png"/><Relationship Id="rId5" Type="http://schemas.openxmlformats.org/officeDocument/2006/relationships/image" Target="../media/image178.svg"/><Relationship Id="rId10" Type="http://schemas.openxmlformats.org/officeDocument/2006/relationships/image" Target="../media/image182.svg"/><Relationship Id="rId4" Type="http://schemas.openxmlformats.org/officeDocument/2006/relationships/image" Target="../media/image177.png"/><Relationship Id="rId9" Type="http://schemas.openxmlformats.org/officeDocument/2006/relationships/image" Target="../media/image10.png"/></Relationships>
</file>

<file path=ppt/slides/_rels/slide44.xml.rels><?xml version="1.0" encoding="UTF-8" standalone="yes"?>
<Relationships xmlns="http://schemas.openxmlformats.org/package/2006/relationships"><Relationship Id="rId8" Type="http://schemas.openxmlformats.org/officeDocument/2006/relationships/image" Target="../media/image182.svg"/><Relationship Id="rId3" Type="http://schemas.openxmlformats.org/officeDocument/2006/relationships/image" Target="../media/image161.svg"/><Relationship Id="rId7" Type="http://schemas.openxmlformats.org/officeDocument/2006/relationships/image" Target="../media/image10.png"/><Relationship Id="rId2" Type="http://schemas.openxmlformats.org/officeDocument/2006/relationships/image" Target="../media/image160.png"/><Relationship Id="rId1" Type="http://schemas.openxmlformats.org/officeDocument/2006/relationships/slideLayout" Target="../slideLayouts/slideLayout7.xml"/><Relationship Id="rId6" Type="http://schemas.openxmlformats.org/officeDocument/2006/relationships/image" Target="../media/image176.svg"/><Relationship Id="rId11" Type="http://schemas.openxmlformats.org/officeDocument/2006/relationships/image" Target="../media/image7.png"/><Relationship Id="rId5" Type="http://schemas.openxmlformats.org/officeDocument/2006/relationships/image" Target="../media/image175.png"/><Relationship Id="rId10" Type="http://schemas.openxmlformats.org/officeDocument/2006/relationships/image" Target="../media/image184.svg"/><Relationship Id="rId4" Type="http://schemas.openxmlformats.org/officeDocument/2006/relationships/image" Target="../media/image185.jpeg"/><Relationship Id="rId9" Type="http://schemas.openxmlformats.org/officeDocument/2006/relationships/image" Target="../media/image183.png"/></Relationships>
</file>

<file path=ppt/slides/_rels/slide45.xml.rels><?xml version="1.0" encoding="UTF-8" standalone="yes"?>
<Relationships xmlns="http://schemas.openxmlformats.org/package/2006/relationships"><Relationship Id="rId8" Type="http://schemas.openxmlformats.org/officeDocument/2006/relationships/image" Target="../media/image176.svg"/><Relationship Id="rId3" Type="http://schemas.openxmlformats.org/officeDocument/2006/relationships/image" Target="../media/image187.png"/><Relationship Id="rId7" Type="http://schemas.openxmlformats.org/officeDocument/2006/relationships/image" Target="../media/image175.png"/><Relationship Id="rId2" Type="http://schemas.openxmlformats.org/officeDocument/2006/relationships/image" Target="../media/image186.jpeg"/><Relationship Id="rId1" Type="http://schemas.openxmlformats.org/officeDocument/2006/relationships/slideLayout" Target="../slideLayouts/slideLayout7.xml"/><Relationship Id="rId6" Type="http://schemas.openxmlformats.org/officeDocument/2006/relationships/image" Target="../media/image178.svg"/><Relationship Id="rId5" Type="http://schemas.openxmlformats.org/officeDocument/2006/relationships/image" Target="../media/image177.png"/><Relationship Id="rId4" Type="http://schemas.openxmlformats.org/officeDocument/2006/relationships/image" Target="../media/image188.svg"/><Relationship Id="rId9" Type="http://schemas.openxmlformats.org/officeDocument/2006/relationships/image" Target="../media/image7.png"/></Relationships>
</file>

<file path=ppt/slides/_rels/slide4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89.jpeg"/><Relationship Id="rId1" Type="http://schemas.openxmlformats.org/officeDocument/2006/relationships/slideLayout" Target="../slideLayouts/slideLayout1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image" Target="../media/image190.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48.xml.rels><?xml version="1.0" encoding="UTF-8" standalone="yes"?>
<Relationships xmlns="http://schemas.openxmlformats.org/package/2006/relationships"><Relationship Id="rId8" Type="http://schemas.openxmlformats.org/officeDocument/2006/relationships/image" Target="../media/image194.jpeg"/><Relationship Id="rId3" Type="http://schemas.openxmlformats.org/officeDocument/2006/relationships/image" Target="../media/image36.svg"/><Relationship Id="rId7" Type="http://schemas.openxmlformats.org/officeDocument/2006/relationships/image" Target="../media/image193.sv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192.png"/><Relationship Id="rId5" Type="http://schemas.openxmlformats.org/officeDocument/2006/relationships/image" Target="../media/image38.svg"/><Relationship Id="rId4" Type="http://schemas.openxmlformats.org/officeDocument/2006/relationships/image" Target="../media/image37.png"/><Relationship Id="rId9" Type="http://schemas.openxmlformats.org/officeDocument/2006/relationships/image" Target="../media/image7.png"/></Relationships>
</file>

<file path=ppt/slides/_rels/slide49.xml.rels><?xml version="1.0" encoding="UTF-8" standalone="yes"?>
<Relationships xmlns="http://schemas.openxmlformats.org/package/2006/relationships"><Relationship Id="rId8" Type="http://schemas.openxmlformats.org/officeDocument/2006/relationships/image" Target="../media/image195.jpeg"/><Relationship Id="rId3" Type="http://schemas.openxmlformats.org/officeDocument/2006/relationships/image" Target="../media/image44.svg"/><Relationship Id="rId7" Type="http://schemas.openxmlformats.org/officeDocument/2006/relationships/image" Target="../media/image66.sv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123.svg"/><Relationship Id="rId4" Type="http://schemas.openxmlformats.org/officeDocument/2006/relationships/image" Target="../media/image122.png"/><Relationship Id="rId9"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svg"/><Relationship Id="rId7" Type="http://schemas.openxmlformats.org/officeDocument/2006/relationships/image" Target="../media/image31.sv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svg"/><Relationship Id="rId4" Type="http://schemas.openxmlformats.org/officeDocument/2006/relationships/image" Target="../media/image28.png"/></Relationships>
</file>

<file path=ppt/slides/_rels/slide50.xml.rels><?xml version="1.0" encoding="UTF-8" standalone="yes"?>
<Relationships xmlns="http://schemas.openxmlformats.org/package/2006/relationships"><Relationship Id="rId3" Type="http://schemas.openxmlformats.org/officeDocument/2006/relationships/image" Target="../media/image197.svg"/><Relationship Id="rId2" Type="http://schemas.openxmlformats.org/officeDocument/2006/relationships/image" Target="../media/image196.pn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198.png"/></Relationships>
</file>

<file path=ppt/slides/_rels/slide51.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image" Target="../media/image144.jpeg"/><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200.svg"/></Relationships>
</file>

<file path=ppt/slides/_rels/slide52.xml.rels><?xml version="1.0" encoding="UTF-8" standalone="yes"?>
<Relationships xmlns="http://schemas.openxmlformats.org/package/2006/relationships"><Relationship Id="rId3" Type="http://schemas.openxmlformats.org/officeDocument/2006/relationships/image" Target="../media/image202.jpeg"/><Relationship Id="rId2" Type="http://schemas.openxmlformats.org/officeDocument/2006/relationships/image" Target="../media/image201.jpe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203.jpeg"/></Relationships>
</file>

<file path=ppt/slides/_rels/slide53.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image" Target="../media/image204.jpe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206.svg"/></Relationships>
</file>

<file path=ppt/slides/_rels/slide54.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208.jpeg"/><Relationship Id="rId7" Type="http://schemas.openxmlformats.org/officeDocument/2006/relationships/image" Target="../media/image37.png"/><Relationship Id="rId2" Type="http://schemas.openxmlformats.org/officeDocument/2006/relationships/image" Target="../media/image207.jpeg"/><Relationship Id="rId1" Type="http://schemas.openxmlformats.org/officeDocument/2006/relationships/slideLayout" Target="../slideLayouts/slideLayout7.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209.jpeg"/><Relationship Id="rId9" Type="http://schemas.openxmlformats.org/officeDocument/2006/relationships/image" Target="../media/image7.png"/></Relationships>
</file>

<file path=ppt/slides/_rels/slide55.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4.svg"/><Relationship Id="rId7" Type="http://schemas.openxmlformats.org/officeDocument/2006/relationships/image" Target="../media/image49.sv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48.png"/><Relationship Id="rId11" Type="http://schemas.openxmlformats.org/officeDocument/2006/relationships/image" Target="../media/image7.png"/><Relationship Id="rId5" Type="http://schemas.openxmlformats.org/officeDocument/2006/relationships/image" Target="../media/image123.svg"/><Relationship Id="rId10" Type="http://schemas.openxmlformats.org/officeDocument/2006/relationships/image" Target="../media/image210.jpeg"/><Relationship Id="rId4" Type="http://schemas.openxmlformats.org/officeDocument/2006/relationships/image" Target="../media/image122.png"/><Relationship Id="rId9" Type="http://schemas.openxmlformats.org/officeDocument/2006/relationships/image" Target="../media/image51.svg"/></Relationships>
</file>

<file path=ppt/slides/_rels/slide56.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36.svg"/><Relationship Id="rId7" Type="http://schemas.openxmlformats.org/officeDocument/2006/relationships/image" Target="../media/image45.pn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211.jpeg"/><Relationship Id="rId11" Type="http://schemas.openxmlformats.org/officeDocument/2006/relationships/image" Target="../media/image7.png"/><Relationship Id="rId5" Type="http://schemas.openxmlformats.org/officeDocument/2006/relationships/image" Target="../media/image38.svg"/><Relationship Id="rId10" Type="http://schemas.openxmlformats.org/officeDocument/2006/relationships/image" Target="../media/image49.svg"/><Relationship Id="rId4" Type="http://schemas.openxmlformats.org/officeDocument/2006/relationships/image" Target="../media/image37.png"/><Relationship Id="rId9" Type="http://schemas.openxmlformats.org/officeDocument/2006/relationships/image" Target="../media/image48.png"/></Relationships>
</file>

<file path=ppt/slides/_rels/slide57.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7.png"/><Relationship Id="rId2" Type="http://schemas.openxmlformats.org/officeDocument/2006/relationships/image" Target="../media/image212.jpeg"/><Relationship Id="rId1" Type="http://schemas.openxmlformats.org/officeDocument/2006/relationships/slideLayout" Target="../slideLayouts/slideLayout7.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svg"/></Relationships>
</file>

<file path=ppt/slides/_rels/slide58.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image" Target="../media/image214.jpeg"/><Relationship Id="rId7" Type="http://schemas.openxmlformats.org/officeDocument/2006/relationships/image" Target="../media/image48.png"/><Relationship Id="rId2" Type="http://schemas.openxmlformats.org/officeDocument/2006/relationships/image" Target="../media/image213.jpeg"/><Relationship Id="rId1" Type="http://schemas.openxmlformats.org/officeDocument/2006/relationships/slideLayout" Target="../slideLayouts/slideLayout7.xml"/><Relationship Id="rId6" Type="http://schemas.openxmlformats.org/officeDocument/2006/relationships/image" Target="../media/image217.svg"/><Relationship Id="rId5" Type="http://schemas.openxmlformats.org/officeDocument/2006/relationships/image" Target="../media/image216.png"/><Relationship Id="rId4" Type="http://schemas.openxmlformats.org/officeDocument/2006/relationships/image" Target="../media/image215.jpeg"/><Relationship Id="rId9" Type="http://schemas.openxmlformats.org/officeDocument/2006/relationships/image" Target="../media/image7.png"/></Relationships>
</file>

<file path=ppt/slides/_rels/slide59.xml.rels><?xml version="1.0" encoding="UTF-8" standalone="yes"?>
<Relationships xmlns="http://schemas.openxmlformats.org/package/2006/relationships"><Relationship Id="rId3" Type="http://schemas.openxmlformats.org/officeDocument/2006/relationships/image" Target="../media/image219.jpeg"/><Relationship Id="rId2" Type="http://schemas.openxmlformats.org/officeDocument/2006/relationships/image" Target="../media/image218.jpe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221.png"/><Relationship Id="rId4" Type="http://schemas.openxmlformats.org/officeDocument/2006/relationships/image" Target="../media/image220.png"/></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4.svg"/><Relationship Id="rId7" Type="http://schemas.openxmlformats.org/officeDocument/2006/relationships/image" Target="../media/image38.sv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svg"/><Relationship Id="rId4" Type="http://schemas.openxmlformats.org/officeDocument/2006/relationships/image" Target="../media/image35.png"/></Relationships>
</file>

<file path=ppt/slides/_rels/slide60.xml.rels><?xml version="1.0" encoding="UTF-8" standalone="yes"?>
<Relationships xmlns="http://schemas.openxmlformats.org/package/2006/relationships"><Relationship Id="rId8" Type="http://schemas.openxmlformats.org/officeDocument/2006/relationships/image" Target="../media/image224.png"/><Relationship Id="rId13" Type="http://schemas.openxmlformats.org/officeDocument/2006/relationships/image" Target="../media/image229.svg"/><Relationship Id="rId18" Type="http://schemas.openxmlformats.org/officeDocument/2006/relationships/image" Target="../media/image7.png"/><Relationship Id="rId3" Type="http://schemas.openxmlformats.org/officeDocument/2006/relationships/image" Target="../media/image36.svg"/><Relationship Id="rId7" Type="http://schemas.openxmlformats.org/officeDocument/2006/relationships/image" Target="../media/image223.svg"/><Relationship Id="rId12" Type="http://schemas.openxmlformats.org/officeDocument/2006/relationships/image" Target="../media/image228.png"/><Relationship Id="rId17" Type="http://schemas.openxmlformats.org/officeDocument/2006/relationships/image" Target="../media/image231.svg"/><Relationship Id="rId2" Type="http://schemas.openxmlformats.org/officeDocument/2006/relationships/image" Target="../media/image35.png"/><Relationship Id="rId16" Type="http://schemas.openxmlformats.org/officeDocument/2006/relationships/image" Target="../media/image230.png"/><Relationship Id="rId1" Type="http://schemas.openxmlformats.org/officeDocument/2006/relationships/slideLayout" Target="../slideLayouts/slideLayout7.xml"/><Relationship Id="rId6" Type="http://schemas.openxmlformats.org/officeDocument/2006/relationships/image" Target="../media/image222.png"/><Relationship Id="rId11" Type="http://schemas.openxmlformats.org/officeDocument/2006/relationships/image" Target="../media/image227.svg"/><Relationship Id="rId5" Type="http://schemas.openxmlformats.org/officeDocument/2006/relationships/image" Target="../media/image38.svg"/><Relationship Id="rId15" Type="http://schemas.openxmlformats.org/officeDocument/2006/relationships/image" Target="../media/image49.svg"/><Relationship Id="rId10" Type="http://schemas.openxmlformats.org/officeDocument/2006/relationships/image" Target="../media/image226.png"/><Relationship Id="rId4" Type="http://schemas.openxmlformats.org/officeDocument/2006/relationships/image" Target="../media/image37.png"/><Relationship Id="rId9" Type="http://schemas.openxmlformats.org/officeDocument/2006/relationships/image" Target="../media/image225.svg"/><Relationship Id="rId14" Type="http://schemas.openxmlformats.org/officeDocument/2006/relationships/image" Target="../media/image48.png"/></Relationships>
</file>

<file path=ppt/slides/_rels/slide6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32.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233.jpe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235.svg"/><Relationship Id="rId4" Type="http://schemas.openxmlformats.org/officeDocument/2006/relationships/image" Target="../media/image234.png"/></Relationships>
</file>

<file path=ppt/slides/_rels/slide63.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21.svg"/><Relationship Id="rId3" Type="http://schemas.openxmlformats.org/officeDocument/2006/relationships/image" Target="../media/image237.svg"/><Relationship Id="rId7" Type="http://schemas.openxmlformats.org/officeDocument/2006/relationships/image" Target="../media/image11.svg"/><Relationship Id="rId12" Type="http://schemas.openxmlformats.org/officeDocument/2006/relationships/image" Target="../media/image20.png"/><Relationship Id="rId2" Type="http://schemas.openxmlformats.org/officeDocument/2006/relationships/image" Target="../media/image236.png"/><Relationship Id="rId16"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7.svg"/><Relationship Id="rId5" Type="http://schemas.openxmlformats.org/officeDocument/2006/relationships/image" Target="../media/image9.svg"/><Relationship Id="rId15" Type="http://schemas.openxmlformats.org/officeDocument/2006/relationships/image" Target="../media/image23.svg"/><Relationship Id="rId10" Type="http://schemas.openxmlformats.org/officeDocument/2006/relationships/image" Target="../media/image16.png"/><Relationship Id="rId4" Type="http://schemas.openxmlformats.org/officeDocument/2006/relationships/image" Target="../media/image8.png"/><Relationship Id="rId9" Type="http://schemas.openxmlformats.org/officeDocument/2006/relationships/image" Target="../media/image15.svg"/><Relationship Id="rId14" Type="http://schemas.openxmlformats.org/officeDocument/2006/relationships/image" Target="../media/image22.png"/></Relationships>
</file>

<file path=ppt/slides/_rels/slide64.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35.png"/><Relationship Id="rId7" Type="http://schemas.openxmlformats.org/officeDocument/2006/relationships/image" Target="../media/image14.png"/><Relationship Id="rId2" Type="http://schemas.openxmlformats.org/officeDocument/2006/relationships/image" Target="../media/image238.png"/><Relationship Id="rId1" Type="http://schemas.openxmlformats.org/officeDocument/2006/relationships/slideLayout" Target="../slideLayouts/slideLayout7.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svg"/><Relationship Id="rId9" Type="http://schemas.openxmlformats.org/officeDocument/2006/relationships/image" Target="../media/image7.png"/></Relationships>
</file>

<file path=ppt/slides/_rels/slide65.xml.rels><?xml version="1.0" encoding="UTF-8" standalone="yes"?>
<Relationships xmlns="http://schemas.openxmlformats.org/package/2006/relationships"><Relationship Id="rId8" Type="http://schemas.openxmlformats.org/officeDocument/2006/relationships/image" Target="../media/image245.png"/><Relationship Id="rId13" Type="http://schemas.openxmlformats.org/officeDocument/2006/relationships/image" Target="../media/image250.svg"/><Relationship Id="rId18" Type="http://schemas.openxmlformats.org/officeDocument/2006/relationships/image" Target="../media/image255.png"/><Relationship Id="rId26" Type="http://schemas.openxmlformats.org/officeDocument/2006/relationships/image" Target="../media/image263.png"/><Relationship Id="rId3" Type="http://schemas.openxmlformats.org/officeDocument/2006/relationships/image" Target="../media/image240.svg"/><Relationship Id="rId21" Type="http://schemas.openxmlformats.org/officeDocument/2006/relationships/image" Target="../media/image258.svg"/><Relationship Id="rId7" Type="http://schemas.openxmlformats.org/officeDocument/2006/relationships/image" Target="../media/image244.svg"/><Relationship Id="rId12" Type="http://schemas.openxmlformats.org/officeDocument/2006/relationships/image" Target="../media/image249.png"/><Relationship Id="rId17" Type="http://schemas.openxmlformats.org/officeDocument/2006/relationships/image" Target="../media/image254.svg"/><Relationship Id="rId25" Type="http://schemas.openxmlformats.org/officeDocument/2006/relationships/image" Target="../media/image262.svg"/><Relationship Id="rId2" Type="http://schemas.openxmlformats.org/officeDocument/2006/relationships/image" Target="../media/image239.png"/><Relationship Id="rId16" Type="http://schemas.openxmlformats.org/officeDocument/2006/relationships/image" Target="../media/image253.png"/><Relationship Id="rId20" Type="http://schemas.openxmlformats.org/officeDocument/2006/relationships/image" Target="../media/image257.png"/><Relationship Id="rId29" Type="http://schemas.openxmlformats.org/officeDocument/2006/relationships/image" Target="../media/image21.svg"/><Relationship Id="rId1" Type="http://schemas.openxmlformats.org/officeDocument/2006/relationships/slideLayout" Target="../slideLayouts/slideLayout7.xml"/><Relationship Id="rId6" Type="http://schemas.openxmlformats.org/officeDocument/2006/relationships/image" Target="../media/image243.png"/><Relationship Id="rId11" Type="http://schemas.openxmlformats.org/officeDocument/2006/relationships/image" Target="../media/image248.svg"/><Relationship Id="rId24" Type="http://schemas.openxmlformats.org/officeDocument/2006/relationships/image" Target="../media/image261.png"/><Relationship Id="rId32" Type="http://schemas.openxmlformats.org/officeDocument/2006/relationships/image" Target="../media/image7.png"/><Relationship Id="rId5" Type="http://schemas.openxmlformats.org/officeDocument/2006/relationships/image" Target="../media/image242.svg"/><Relationship Id="rId15" Type="http://schemas.openxmlformats.org/officeDocument/2006/relationships/image" Target="../media/image252.svg"/><Relationship Id="rId23" Type="http://schemas.openxmlformats.org/officeDocument/2006/relationships/image" Target="../media/image260.svg"/><Relationship Id="rId28" Type="http://schemas.openxmlformats.org/officeDocument/2006/relationships/image" Target="../media/image20.png"/><Relationship Id="rId10" Type="http://schemas.openxmlformats.org/officeDocument/2006/relationships/image" Target="../media/image247.png"/><Relationship Id="rId19" Type="http://schemas.openxmlformats.org/officeDocument/2006/relationships/image" Target="../media/image256.svg"/><Relationship Id="rId31" Type="http://schemas.openxmlformats.org/officeDocument/2006/relationships/image" Target="../media/image23.svg"/><Relationship Id="rId4" Type="http://schemas.openxmlformats.org/officeDocument/2006/relationships/image" Target="../media/image241.png"/><Relationship Id="rId9" Type="http://schemas.openxmlformats.org/officeDocument/2006/relationships/image" Target="../media/image246.svg"/><Relationship Id="rId14" Type="http://schemas.openxmlformats.org/officeDocument/2006/relationships/image" Target="../media/image251.png"/><Relationship Id="rId22" Type="http://schemas.openxmlformats.org/officeDocument/2006/relationships/image" Target="../media/image259.png"/><Relationship Id="rId27" Type="http://schemas.openxmlformats.org/officeDocument/2006/relationships/image" Target="../media/image264.svg"/><Relationship Id="rId30" Type="http://schemas.openxmlformats.org/officeDocument/2006/relationships/image" Target="../media/image22.png"/></Relationships>
</file>

<file path=ppt/slides/_rels/slide66.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266.svg"/><Relationship Id="rId7" Type="http://schemas.openxmlformats.org/officeDocument/2006/relationships/image" Target="../media/image35.png"/><Relationship Id="rId2" Type="http://schemas.openxmlformats.org/officeDocument/2006/relationships/image" Target="../media/image265.png"/><Relationship Id="rId1" Type="http://schemas.openxmlformats.org/officeDocument/2006/relationships/slideLayout" Target="../slideLayouts/slideLayout7.xml"/><Relationship Id="rId6" Type="http://schemas.openxmlformats.org/officeDocument/2006/relationships/image" Target="../media/image267.jpeg"/><Relationship Id="rId11" Type="http://schemas.openxmlformats.org/officeDocument/2006/relationships/image" Target="../media/image7.png"/><Relationship Id="rId5" Type="http://schemas.openxmlformats.org/officeDocument/2006/relationships/image" Target="../media/image49.svg"/><Relationship Id="rId10" Type="http://schemas.openxmlformats.org/officeDocument/2006/relationships/image" Target="../media/image38.svg"/><Relationship Id="rId4" Type="http://schemas.openxmlformats.org/officeDocument/2006/relationships/image" Target="../media/image48.png"/><Relationship Id="rId9" Type="http://schemas.openxmlformats.org/officeDocument/2006/relationships/image" Target="../media/image37.png"/></Relationships>
</file>

<file path=ppt/slides/_rels/slide67.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23.svg"/><Relationship Id="rId4" Type="http://schemas.openxmlformats.org/officeDocument/2006/relationships/image" Target="../media/image22.png"/></Relationships>
</file>

<file path=ppt/slides/_rels/slide68.xml.rels><?xml version="1.0" encoding="UTF-8" standalone="yes"?>
<Relationships xmlns="http://schemas.openxmlformats.org/package/2006/relationships"><Relationship Id="rId8" Type="http://schemas.openxmlformats.org/officeDocument/2006/relationships/image" Target="../media/image274.png"/><Relationship Id="rId3" Type="http://schemas.openxmlformats.org/officeDocument/2006/relationships/image" Target="../media/image269.svg"/><Relationship Id="rId7" Type="http://schemas.openxmlformats.org/officeDocument/2006/relationships/image" Target="../media/image273.svg"/><Relationship Id="rId2" Type="http://schemas.openxmlformats.org/officeDocument/2006/relationships/image" Target="../media/image268.png"/><Relationship Id="rId1" Type="http://schemas.openxmlformats.org/officeDocument/2006/relationships/slideLayout" Target="../slideLayouts/slideLayout7.xml"/><Relationship Id="rId6" Type="http://schemas.openxmlformats.org/officeDocument/2006/relationships/image" Target="../media/image272.png"/><Relationship Id="rId5" Type="http://schemas.openxmlformats.org/officeDocument/2006/relationships/image" Target="../media/image271.svg"/><Relationship Id="rId10" Type="http://schemas.openxmlformats.org/officeDocument/2006/relationships/image" Target="../media/image7.png"/><Relationship Id="rId4" Type="http://schemas.openxmlformats.org/officeDocument/2006/relationships/image" Target="../media/image270.png"/><Relationship Id="rId9" Type="http://schemas.openxmlformats.org/officeDocument/2006/relationships/image" Target="../media/image275.svg"/></Relationships>
</file>

<file path=ppt/slides/_rels/slide69.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3.svg"/><Relationship Id="rId3" Type="http://schemas.openxmlformats.org/officeDocument/2006/relationships/image" Target="../media/image9.svg"/><Relationship Id="rId7" Type="http://schemas.openxmlformats.org/officeDocument/2006/relationships/image" Target="../media/image15.svg"/><Relationship Id="rId12" Type="http://schemas.openxmlformats.org/officeDocument/2006/relationships/image" Target="../media/image22.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21.svg"/><Relationship Id="rId5" Type="http://schemas.openxmlformats.org/officeDocument/2006/relationships/image" Target="../media/image11.svg"/><Relationship Id="rId10" Type="http://schemas.openxmlformats.org/officeDocument/2006/relationships/image" Target="../media/image20.png"/><Relationship Id="rId4" Type="http://schemas.openxmlformats.org/officeDocument/2006/relationships/image" Target="../media/image10.png"/><Relationship Id="rId9" Type="http://schemas.openxmlformats.org/officeDocument/2006/relationships/image" Target="../media/image17.svg"/><Relationship Id="rId14" Type="http://schemas.openxmlformats.org/officeDocument/2006/relationships/image" Target="../media/image7.png"/></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7.png"/><Relationship Id="rId3" Type="http://schemas.openxmlformats.org/officeDocument/2006/relationships/image" Target="../media/image9.svg"/><Relationship Id="rId7" Type="http://schemas.openxmlformats.org/officeDocument/2006/relationships/image" Target="../media/image21.svg"/><Relationship Id="rId12" Type="http://schemas.openxmlformats.org/officeDocument/2006/relationships/image" Target="../media/image39.jpe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23.svg"/><Relationship Id="rId5" Type="http://schemas.openxmlformats.org/officeDocument/2006/relationships/image" Target="../media/image11.svg"/><Relationship Id="rId10" Type="http://schemas.openxmlformats.org/officeDocument/2006/relationships/image" Target="../media/image22.png"/><Relationship Id="rId4" Type="http://schemas.openxmlformats.org/officeDocument/2006/relationships/image" Target="../media/image10.png"/><Relationship Id="rId9" Type="http://schemas.openxmlformats.org/officeDocument/2006/relationships/image" Target="../media/image13.svg"/></Relationships>
</file>

<file path=ppt/slides/_rels/slide70.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38.svg"/><Relationship Id="rId4" Type="http://schemas.openxmlformats.org/officeDocument/2006/relationships/image" Target="../media/image37.png"/></Relationships>
</file>

<file path=ppt/slides/_rels/slide71.xml.rels><?xml version="1.0" encoding="UTF-8" standalone="yes"?>
<Relationships xmlns="http://schemas.openxmlformats.org/package/2006/relationships"><Relationship Id="rId3" Type="http://schemas.openxmlformats.org/officeDocument/2006/relationships/image" Target="../media/image277.png"/><Relationship Id="rId7" Type="http://schemas.openxmlformats.org/officeDocument/2006/relationships/image" Target="../media/image7.png"/><Relationship Id="rId2" Type="http://schemas.openxmlformats.org/officeDocument/2006/relationships/image" Target="../media/image276.jpeg"/><Relationship Id="rId1" Type="http://schemas.openxmlformats.org/officeDocument/2006/relationships/slideLayout" Target="../slideLayouts/slideLayout7.xml"/><Relationship Id="rId6" Type="http://schemas.openxmlformats.org/officeDocument/2006/relationships/image" Target="../media/image280.svg"/><Relationship Id="rId5" Type="http://schemas.openxmlformats.org/officeDocument/2006/relationships/image" Target="../media/image279.png"/><Relationship Id="rId4" Type="http://schemas.openxmlformats.org/officeDocument/2006/relationships/image" Target="../media/image278.svg"/></Relationships>
</file>

<file path=ppt/slides/_rels/slide72.xml.rels><?xml version="1.0" encoding="UTF-8" standalone="yes"?>
<Relationships xmlns="http://schemas.openxmlformats.org/package/2006/relationships"><Relationship Id="rId8" Type="http://schemas.openxmlformats.org/officeDocument/2006/relationships/image" Target="../media/image283.svg"/><Relationship Id="rId3" Type="http://schemas.openxmlformats.org/officeDocument/2006/relationships/image" Target="../media/image35.png"/><Relationship Id="rId7" Type="http://schemas.openxmlformats.org/officeDocument/2006/relationships/image" Target="../media/image282.png"/><Relationship Id="rId2" Type="http://schemas.openxmlformats.org/officeDocument/2006/relationships/image" Target="../media/image281.jpeg"/><Relationship Id="rId1" Type="http://schemas.openxmlformats.org/officeDocument/2006/relationships/slideLayout" Target="../slideLayouts/slideLayout7.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svg"/><Relationship Id="rId9" Type="http://schemas.openxmlformats.org/officeDocument/2006/relationships/image" Target="../media/image7.png"/></Relationships>
</file>

<file path=ppt/slides/_rels/slide73.xml.rels><?xml version="1.0" encoding="UTF-8" standalone="yes"?>
<Relationships xmlns="http://schemas.openxmlformats.org/package/2006/relationships"><Relationship Id="rId3" Type="http://schemas.openxmlformats.org/officeDocument/2006/relationships/image" Target="../media/image277.png"/><Relationship Id="rId2" Type="http://schemas.openxmlformats.org/officeDocument/2006/relationships/image" Target="../media/image284.jpe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278.svg"/></Relationships>
</file>

<file path=ppt/slides/_rels/slide74.xml.rels><?xml version="1.0" encoding="UTF-8" standalone="yes"?>
<Relationships xmlns="http://schemas.openxmlformats.org/package/2006/relationships"><Relationship Id="rId3" Type="http://schemas.openxmlformats.org/officeDocument/2006/relationships/image" Target="../media/image286.svg"/><Relationship Id="rId2" Type="http://schemas.openxmlformats.org/officeDocument/2006/relationships/image" Target="../media/image285.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288.jpeg"/><Relationship Id="rId4" Type="http://schemas.openxmlformats.org/officeDocument/2006/relationships/image" Target="../media/image287.jpeg"/></Relationships>
</file>

<file path=ppt/slides/_rels/slide75.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image" Target="../media/image289.jpe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174.svg"/></Relationships>
</file>

<file path=ppt/slides/_rels/slide76.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2.png"/><Relationship Id="rId3" Type="http://schemas.openxmlformats.org/officeDocument/2006/relationships/image" Target="../media/image9.svg"/><Relationship Id="rId7" Type="http://schemas.openxmlformats.org/officeDocument/2006/relationships/image" Target="../media/image11.svg"/><Relationship Id="rId12" Type="http://schemas.openxmlformats.org/officeDocument/2006/relationships/image" Target="../media/image290.jpe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3.svg"/><Relationship Id="rId5" Type="http://schemas.openxmlformats.org/officeDocument/2006/relationships/image" Target="../media/image19.svg"/><Relationship Id="rId1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18.png"/><Relationship Id="rId9" Type="http://schemas.openxmlformats.org/officeDocument/2006/relationships/image" Target="../media/image21.svg"/><Relationship Id="rId14" Type="http://schemas.openxmlformats.org/officeDocument/2006/relationships/image" Target="../media/image23.svg"/></Relationships>
</file>

<file path=ppt/slides/_rels/slide77.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image" Target="../media/image44.svg"/><Relationship Id="rId7"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291.jpeg"/><Relationship Id="rId11" Type="http://schemas.openxmlformats.org/officeDocument/2006/relationships/image" Target="../media/image7.png"/><Relationship Id="rId5" Type="http://schemas.openxmlformats.org/officeDocument/2006/relationships/image" Target="../media/image46.svg"/><Relationship Id="rId10" Type="http://schemas.openxmlformats.org/officeDocument/2006/relationships/image" Target="../media/image51.svg"/><Relationship Id="rId4" Type="http://schemas.openxmlformats.org/officeDocument/2006/relationships/image" Target="../media/image45.png"/><Relationship Id="rId9" Type="http://schemas.openxmlformats.org/officeDocument/2006/relationships/image" Target="../media/image50.png"/></Relationships>
</file>

<file path=ppt/slides/_rels/slide78.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66.svg"/><Relationship Id="rId3" Type="http://schemas.openxmlformats.org/officeDocument/2006/relationships/image" Target="../media/image7.png"/><Relationship Id="rId7" Type="http://schemas.openxmlformats.org/officeDocument/2006/relationships/image" Target="../media/image38.svg"/><Relationship Id="rId12" Type="http://schemas.openxmlformats.org/officeDocument/2006/relationships/image" Target="../media/image65.png"/><Relationship Id="rId2" Type="http://schemas.openxmlformats.org/officeDocument/2006/relationships/image" Target="../media/image292.jpeg"/><Relationship Id="rId1" Type="http://schemas.openxmlformats.org/officeDocument/2006/relationships/slideLayout" Target="../slideLayouts/slideLayout7.xml"/><Relationship Id="rId6" Type="http://schemas.openxmlformats.org/officeDocument/2006/relationships/image" Target="../media/image37.png"/><Relationship Id="rId11" Type="http://schemas.openxmlformats.org/officeDocument/2006/relationships/image" Target="../media/image23.svg"/><Relationship Id="rId5" Type="http://schemas.openxmlformats.org/officeDocument/2006/relationships/image" Target="../media/image36.svg"/><Relationship Id="rId10" Type="http://schemas.openxmlformats.org/officeDocument/2006/relationships/image" Target="../media/image22.png"/><Relationship Id="rId4" Type="http://schemas.openxmlformats.org/officeDocument/2006/relationships/image" Target="../media/image35.png"/><Relationship Id="rId9" Type="http://schemas.openxmlformats.org/officeDocument/2006/relationships/image" Target="../media/image21.svg"/></Relationships>
</file>

<file path=ppt/slides/_rels/slide79.xml.rels><?xml version="1.0" encoding="UTF-8" standalone="yes"?>
<Relationships xmlns="http://schemas.openxmlformats.org/package/2006/relationships"><Relationship Id="rId3" Type="http://schemas.openxmlformats.org/officeDocument/2006/relationships/image" Target="../media/image293.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46.svg"/><Relationship Id="rId4" Type="http://schemas.openxmlformats.org/officeDocument/2006/relationships/image" Target="../media/image45.png"/></Relationships>
</file>

<file path=ppt/slides/_rels/slide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42.svg"/></Relationships>
</file>

<file path=ppt/slides/_rels/slide80.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57.png"/><Relationship Id="rId7" Type="http://schemas.openxmlformats.org/officeDocument/2006/relationships/image" Target="../media/image294.jpe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35.svg"/><Relationship Id="rId11" Type="http://schemas.openxmlformats.org/officeDocument/2006/relationships/image" Target="../media/image38.svg"/><Relationship Id="rId5" Type="http://schemas.openxmlformats.org/officeDocument/2006/relationships/image" Target="../media/image134.png"/><Relationship Id="rId10" Type="http://schemas.openxmlformats.org/officeDocument/2006/relationships/image" Target="../media/image37.png"/><Relationship Id="rId4" Type="http://schemas.openxmlformats.org/officeDocument/2006/relationships/image" Target="../media/image58.svg"/><Relationship Id="rId9" Type="http://schemas.openxmlformats.org/officeDocument/2006/relationships/image" Target="../media/image36.svg"/></Relationships>
</file>

<file path=ppt/slides/_rels/slide81.xml.rels><?xml version="1.0" encoding="UTF-8" standalone="yes"?>
<Relationships xmlns="http://schemas.openxmlformats.org/package/2006/relationships"><Relationship Id="rId3" Type="http://schemas.openxmlformats.org/officeDocument/2006/relationships/image" Target="../media/image296.svg"/><Relationship Id="rId2" Type="http://schemas.openxmlformats.org/officeDocument/2006/relationships/image" Target="../media/image295.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8" Type="http://schemas.openxmlformats.org/officeDocument/2006/relationships/image" Target="../media/image49.svg"/><Relationship Id="rId13" Type="http://schemas.openxmlformats.org/officeDocument/2006/relationships/image" Target="../media/image37.png"/><Relationship Id="rId3" Type="http://schemas.openxmlformats.org/officeDocument/2006/relationships/image" Target="../media/image44.svg"/><Relationship Id="rId7" Type="http://schemas.openxmlformats.org/officeDocument/2006/relationships/image" Target="../media/image48.png"/><Relationship Id="rId12" Type="http://schemas.openxmlformats.org/officeDocument/2006/relationships/image" Target="../media/image36.sv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47.jpeg"/><Relationship Id="rId11" Type="http://schemas.openxmlformats.org/officeDocument/2006/relationships/image" Target="../media/image35.png"/><Relationship Id="rId5" Type="http://schemas.openxmlformats.org/officeDocument/2006/relationships/image" Target="../media/image46.svg"/><Relationship Id="rId15" Type="http://schemas.openxmlformats.org/officeDocument/2006/relationships/image" Target="../media/image7.png"/><Relationship Id="rId10" Type="http://schemas.openxmlformats.org/officeDocument/2006/relationships/image" Target="../media/image51.svg"/><Relationship Id="rId4" Type="http://schemas.openxmlformats.org/officeDocument/2006/relationships/image" Target="../media/image45.png"/><Relationship Id="rId9" Type="http://schemas.openxmlformats.org/officeDocument/2006/relationships/image" Target="../media/image50.png"/><Relationship Id="rId14" Type="http://schemas.openxmlformats.org/officeDocument/2006/relationships/image" Target="../media/image38.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Freeform 2"/>
          <p:cNvSpPr/>
          <p:nvPr/>
        </p:nvSpPr>
        <p:spPr>
          <a:xfrm>
            <a:off x="3785467" y="582930"/>
            <a:ext cx="10717066" cy="9121140"/>
          </a:xfrm>
          <a:custGeom>
            <a:avLst/>
            <a:gdLst/>
            <a:ahLst/>
            <a:cxnLst/>
            <a:rect l="l" t="t" r="r" b="b"/>
            <a:pathLst>
              <a:path w="10717066" h="9121140">
                <a:moveTo>
                  <a:pt x="0" y="0"/>
                </a:moveTo>
                <a:lnTo>
                  <a:pt x="10717066" y="0"/>
                </a:lnTo>
                <a:lnTo>
                  <a:pt x="10717066" y="9121140"/>
                </a:lnTo>
                <a:lnTo>
                  <a:pt x="0" y="9121140"/>
                </a:lnTo>
                <a:lnTo>
                  <a:pt x="0" y="0"/>
                </a:lnTo>
                <a:close/>
              </a:path>
            </a:pathLst>
          </a:custGeom>
          <a:blipFill>
            <a:blip r:embed="rId2"/>
            <a:stretch>
              <a:fillRect l="-15188" r="-9346" b="-21506"/>
            </a:stretch>
          </a:blipFill>
        </p:spPr>
        <p:txBody>
          <a:bodyPr/>
          <a:lstStyle/>
          <a:p>
            <a:endParaRPr lang="en-US"/>
          </a:p>
        </p:txBody>
      </p:sp>
      <p:sp>
        <p:nvSpPr>
          <p:cNvPr id="3" name="Freeform 3"/>
          <p:cNvSpPr/>
          <p:nvPr/>
        </p:nvSpPr>
        <p:spPr>
          <a:xfrm rot="-325838">
            <a:off x="3330742" y="978279"/>
            <a:ext cx="5565469" cy="1994051"/>
          </a:xfrm>
          <a:custGeom>
            <a:avLst/>
            <a:gdLst/>
            <a:ahLst/>
            <a:cxnLst/>
            <a:rect l="l" t="t" r="r" b="b"/>
            <a:pathLst>
              <a:path w="5565469" h="1994051">
                <a:moveTo>
                  <a:pt x="0" y="0"/>
                </a:moveTo>
                <a:lnTo>
                  <a:pt x="5565469" y="0"/>
                </a:lnTo>
                <a:lnTo>
                  <a:pt x="5565469" y="1994050"/>
                </a:lnTo>
                <a:lnTo>
                  <a:pt x="0" y="1994050"/>
                </a:lnTo>
                <a:lnTo>
                  <a:pt x="0" y="0"/>
                </a:lnTo>
                <a:close/>
              </a:path>
            </a:pathLst>
          </a:custGeom>
          <a:blipFill>
            <a:blip r:embed="rId3">
              <a:extLst>
                <a:ext uri="{96DAC541-7B7A-43D3-8B79-37D633B846F1}">
                  <asvg:svgBlip xmlns:asvg="http://schemas.microsoft.com/office/drawing/2016/SVG/main" r:embed="rId4"/>
                </a:ext>
              </a:extLst>
            </a:blip>
            <a:stretch>
              <a:fillRect l="-17162" r="-14276" b="-884"/>
            </a:stretch>
          </a:blipFill>
        </p:spPr>
        <p:txBody>
          <a:bodyPr/>
          <a:lstStyle/>
          <a:p>
            <a:endParaRPr lang="en-US"/>
          </a:p>
        </p:txBody>
      </p:sp>
      <p:sp>
        <p:nvSpPr>
          <p:cNvPr id="4" name="Freeform 4"/>
          <p:cNvSpPr/>
          <p:nvPr/>
        </p:nvSpPr>
        <p:spPr>
          <a:xfrm rot="-325838">
            <a:off x="3314883" y="1019321"/>
            <a:ext cx="5550581" cy="2011680"/>
          </a:xfrm>
          <a:custGeom>
            <a:avLst/>
            <a:gdLst/>
            <a:ahLst/>
            <a:cxnLst/>
            <a:rect l="l" t="t" r="r" b="b"/>
            <a:pathLst>
              <a:path w="5550581" h="2011680">
                <a:moveTo>
                  <a:pt x="0" y="0"/>
                </a:moveTo>
                <a:lnTo>
                  <a:pt x="5550581" y="0"/>
                </a:lnTo>
                <a:lnTo>
                  <a:pt x="5550581" y="2011680"/>
                </a:lnTo>
                <a:lnTo>
                  <a:pt x="0" y="2011680"/>
                </a:lnTo>
                <a:lnTo>
                  <a:pt x="0" y="0"/>
                </a:lnTo>
                <a:close/>
              </a:path>
            </a:pathLst>
          </a:custGeom>
          <a:blipFill>
            <a:blip r:embed="rId5">
              <a:extLst>
                <a:ext uri="{96DAC541-7B7A-43D3-8B79-37D633B846F1}">
                  <asvg:svgBlip xmlns:asvg="http://schemas.microsoft.com/office/drawing/2016/SVG/main" r:embed="rId6"/>
                </a:ext>
              </a:extLst>
            </a:blip>
            <a:stretch>
              <a:fillRect l="-17681" r="-14110"/>
            </a:stretch>
          </a:blipFill>
        </p:spPr>
        <p:txBody>
          <a:bodyPr/>
          <a:lstStyle/>
          <a:p>
            <a:endParaRPr lang="en-US"/>
          </a:p>
        </p:txBody>
      </p:sp>
      <p:sp>
        <p:nvSpPr>
          <p:cNvPr id="5" name="TextBox 5"/>
          <p:cNvSpPr txBox="1"/>
          <p:nvPr/>
        </p:nvSpPr>
        <p:spPr>
          <a:xfrm rot="-330825">
            <a:off x="6853612" y="2264336"/>
            <a:ext cx="588112" cy="937470"/>
          </a:xfrm>
          <a:prstGeom prst="rect">
            <a:avLst/>
          </a:prstGeom>
        </p:spPr>
        <p:txBody>
          <a:bodyPr lIns="0" tIns="0" rIns="0" bIns="0" rtlCol="0" anchor="t">
            <a:spAutoFit/>
          </a:bodyPr>
          <a:lstStyle/>
          <a:p>
            <a:pPr algn="ctr">
              <a:lnSpc>
                <a:spcPts val="7655"/>
              </a:lnSpc>
            </a:pPr>
            <a:r>
              <a:rPr lang="en-US" sz="5468">
                <a:solidFill>
                  <a:srgbClr val="000000"/>
                </a:solidFill>
                <a:latin typeface="One Little Font Bold"/>
              </a:rPr>
              <a:t>to</a:t>
            </a:r>
          </a:p>
        </p:txBody>
      </p:sp>
      <p:sp>
        <p:nvSpPr>
          <p:cNvPr id="6" name="TextBox 6"/>
          <p:cNvSpPr txBox="1"/>
          <p:nvPr/>
        </p:nvSpPr>
        <p:spPr>
          <a:xfrm>
            <a:off x="11332328" y="7176343"/>
            <a:ext cx="2071241" cy="1219200"/>
          </a:xfrm>
          <a:prstGeom prst="rect">
            <a:avLst/>
          </a:prstGeom>
        </p:spPr>
        <p:txBody>
          <a:bodyPr lIns="0" tIns="0" rIns="0" bIns="0" rtlCol="0" anchor="t">
            <a:spAutoFit/>
          </a:bodyPr>
          <a:lstStyle/>
          <a:p>
            <a:pPr algn="r">
              <a:lnSpc>
                <a:spcPts val="9450"/>
              </a:lnSpc>
            </a:pPr>
            <a:r>
              <a:rPr lang="en-US" sz="6750">
                <a:solidFill>
                  <a:srgbClr val="000000"/>
                </a:solidFill>
                <a:latin typeface="Adumu Regular"/>
              </a:rPr>
              <a:t>2024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2" name="Group 2"/>
          <p:cNvGrpSpPr/>
          <p:nvPr/>
        </p:nvGrpSpPr>
        <p:grpSpPr>
          <a:xfrm>
            <a:off x="-371091" y="-198799"/>
            <a:ext cx="8337770" cy="10684598"/>
            <a:chOff x="0" y="0"/>
            <a:chExt cx="2195956" cy="2814050"/>
          </a:xfrm>
        </p:grpSpPr>
        <p:sp>
          <p:nvSpPr>
            <p:cNvPr id="3" name="Freeform 3"/>
            <p:cNvSpPr/>
            <p:nvPr/>
          </p:nvSpPr>
          <p:spPr>
            <a:xfrm>
              <a:off x="0" y="0"/>
              <a:ext cx="2195956" cy="2814051"/>
            </a:xfrm>
            <a:custGeom>
              <a:avLst/>
              <a:gdLst/>
              <a:ahLst/>
              <a:cxnLst/>
              <a:rect l="l" t="t" r="r" b="b"/>
              <a:pathLst>
                <a:path w="2195956" h="2814051">
                  <a:moveTo>
                    <a:pt x="0" y="0"/>
                  </a:moveTo>
                  <a:lnTo>
                    <a:pt x="2195956" y="0"/>
                  </a:lnTo>
                  <a:lnTo>
                    <a:pt x="2195956" y="2814051"/>
                  </a:lnTo>
                  <a:lnTo>
                    <a:pt x="0" y="2814051"/>
                  </a:lnTo>
                  <a:close/>
                </a:path>
              </a:pathLst>
            </a:custGeom>
            <a:solidFill>
              <a:srgbClr val="62998A"/>
            </a:solidFill>
          </p:spPr>
          <p:txBody>
            <a:bodyPr/>
            <a:lstStyle/>
            <a:p>
              <a:endParaRPr lang="en-US"/>
            </a:p>
          </p:txBody>
        </p:sp>
        <p:sp>
          <p:nvSpPr>
            <p:cNvPr id="4" name="TextBox 4"/>
            <p:cNvSpPr txBox="1"/>
            <p:nvPr/>
          </p:nvSpPr>
          <p:spPr>
            <a:xfrm>
              <a:off x="0" y="-19050"/>
              <a:ext cx="2195956" cy="2833100"/>
            </a:xfrm>
            <a:prstGeom prst="rect">
              <a:avLst/>
            </a:prstGeom>
          </p:spPr>
          <p:txBody>
            <a:bodyPr lIns="76200" tIns="76200" rIns="76200" bIns="76200" rtlCol="0" anchor="ctr"/>
            <a:lstStyle/>
            <a:p>
              <a:pPr algn="ctr">
                <a:lnSpc>
                  <a:spcPts val="1979"/>
                </a:lnSpc>
              </a:pPr>
              <a:endParaRPr/>
            </a:p>
          </p:txBody>
        </p:sp>
      </p:grpSp>
      <p:sp>
        <p:nvSpPr>
          <p:cNvPr id="5" name="TextBox 5"/>
          <p:cNvSpPr txBox="1"/>
          <p:nvPr/>
        </p:nvSpPr>
        <p:spPr>
          <a:xfrm>
            <a:off x="8829413" y="1661636"/>
            <a:ext cx="8429887" cy="6505277"/>
          </a:xfrm>
          <a:prstGeom prst="rect">
            <a:avLst/>
          </a:prstGeom>
        </p:spPr>
        <p:txBody>
          <a:bodyPr lIns="0" tIns="0" rIns="0" bIns="0" rtlCol="0" anchor="t">
            <a:spAutoFit/>
          </a:bodyPr>
          <a:lstStyle/>
          <a:p>
            <a:pPr marL="809624" lvl="1" indent="-404812" algn="l">
              <a:lnSpc>
                <a:spcPts val="4042"/>
              </a:lnSpc>
              <a:buFont typeface="Arial"/>
              <a:buChar char="•"/>
            </a:pPr>
            <a:r>
              <a:rPr lang="en-US" sz="3749">
                <a:solidFill>
                  <a:srgbClr val="FFFFFF"/>
                </a:solidFill>
                <a:latin typeface="Frutiger Bold"/>
              </a:rPr>
              <a:t>Identification</a:t>
            </a:r>
          </a:p>
          <a:p>
            <a:pPr marL="1295402" lvl="2" indent="-431801" algn="l">
              <a:lnSpc>
                <a:spcPts val="3234"/>
              </a:lnSpc>
              <a:buFont typeface="Arial"/>
              <a:buChar char="⚬"/>
            </a:pPr>
            <a:r>
              <a:rPr lang="en-US" sz="3000">
                <a:solidFill>
                  <a:srgbClr val="FFFFFF"/>
                </a:solidFill>
                <a:latin typeface="Frutiger"/>
              </a:rPr>
              <a:t>Driver's License or State ID</a:t>
            </a:r>
          </a:p>
          <a:p>
            <a:pPr algn="l">
              <a:lnSpc>
                <a:spcPts val="4042"/>
              </a:lnSpc>
            </a:pPr>
            <a:endParaRPr lang="en-US" sz="3000">
              <a:solidFill>
                <a:srgbClr val="FFFFFF"/>
              </a:solidFill>
              <a:latin typeface="Frutiger"/>
            </a:endParaRPr>
          </a:p>
          <a:p>
            <a:pPr marL="809624" lvl="1" indent="-404812" algn="l">
              <a:lnSpc>
                <a:spcPts val="4042"/>
              </a:lnSpc>
              <a:buFont typeface="Arial"/>
              <a:buChar char="•"/>
            </a:pPr>
            <a:r>
              <a:rPr lang="en-US" sz="3749">
                <a:solidFill>
                  <a:srgbClr val="FFFFFF"/>
                </a:solidFill>
                <a:latin typeface="Frutiger Bold"/>
              </a:rPr>
              <a:t>Social Security Card</a:t>
            </a:r>
          </a:p>
          <a:p>
            <a:pPr algn="l">
              <a:lnSpc>
                <a:spcPts val="4042"/>
              </a:lnSpc>
            </a:pPr>
            <a:endParaRPr lang="en-US" sz="3749">
              <a:solidFill>
                <a:srgbClr val="FFFFFF"/>
              </a:solidFill>
              <a:latin typeface="Frutiger Bold"/>
            </a:endParaRPr>
          </a:p>
          <a:p>
            <a:pPr marL="809624" lvl="1" indent="-404812" algn="l">
              <a:lnSpc>
                <a:spcPts val="4042"/>
              </a:lnSpc>
              <a:buFont typeface="Arial"/>
              <a:buChar char="•"/>
            </a:pPr>
            <a:r>
              <a:rPr lang="en-US" sz="3749">
                <a:solidFill>
                  <a:srgbClr val="FFFFFF"/>
                </a:solidFill>
                <a:latin typeface="Frutiger Bold"/>
              </a:rPr>
              <a:t>Your Bank Account Information</a:t>
            </a:r>
          </a:p>
          <a:p>
            <a:pPr marL="1295402" lvl="2" indent="-431801" algn="l">
              <a:lnSpc>
                <a:spcPts val="3234"/>
              </a:lnSpc>
              <a:buFont typeface="Arial"/>
              <a:buChar char="⚬"/>
            </a:pPr>
            <a:r>
              <a:rPr lang="en-US" sz="3000">
                <a:solidFill>
                  <a:srgbClr val="FFFFFF"/>
                </a:solidFill>
                <a:latin typeface="Frutiger"/>
              </a:rPr>
              <a:t>Bank Name, address, phone number, account #, routing #</a:t>
            </a:r>
          </a:p>
          <a:p>
            <a:pPr algn="l">
              <a:lnSpc>
                <a:spcPts val="4042"/>
              </a:lnSpc>
            </a:pPr>
            <a:endParaRPr lang="en-US" sz="3000">
              <a:solidFill>
                <a:srgbClr val="FFFFFF"/>
              </a:solidFill>
              <a:latin typeface="Frutiger"/>
            </a:endParaRPr>
          </a:p>
          <a:p>
            <a:pPr marL="809624" lvl="1" indent="-404812" algn="l">
              <a:lnSpc>
                <a:spcPts val="4042"/>
              </a:lnSpc>
              <a:buFont typeface="Arial"/>
              <a:buChar char="•"/>
            </a:pPr>
            <a:r>
              <a:rPr lang="en-US" sz="3749">
                <a:solidFill>
                  <a:srgbClr val="FFFFFF"/>
                </a:solidFill>
                <a:latin typeface="Frutiger Bold"/>
              </a:rPr>
              <a:t>Notepad and Pen</a:t>
            </a:r>
          </a:p>
          <a:p>
            <a:pPr algn="l">
              <a:lnSpc>
                <a:spcPts val="4042"/>
              </a:lnSpc>
            </a:pPr>
            <a:endParaRPr lang="en-US" sz="3749">
              <a:solidFill>
                <a:srgbClr val="FFFFFF"/>
              </a:solidFill>
              <a:latin typeface="Frutiger Bold"/>
            </a:endParaRPr>
          </a:p>
          <a:p>
            <a:pPr marL="809624" lvl="1" indent="-404812" algn="l">
              <a:lnSpc>
                <a:spcPts val="4042"/>
              </a:lnSpc>
              <a:buFont typeface="Arial"/>
              <a:buChar char="•"/>
            </a:pPr>
            <a:r>
              <a:rPr lang="en-US" sz="3749">
                <a:solidFill>
                  <a:srgbClr val="FFFFFF"/>
                </a:solidFill>
                <a:latin typeface="Frutiger Bold"/>
              </a:rPr>
              <a:t>‘Schedule A’ Letter</a:t>
            </a:r>
          </a:p>
          <a:p>
            <a:pPr marL="1295406" lvl="2" indent="-431802" algn="l">
              <a:lnSpc>
                <a:spcPts val="3234"/>
              </a:lnSpc>
              <a:buFont typeface="Arial"/>
              <a:buChar char="⚬"/>
            </a:pPr>
            <a:r>
              <a:rPr lang="en-US" sz="3000">
                <a:solidFill>
                  <a:srgbClr val="FFFFFF"/>
                </a:solidFill>
                <a:latin typeface="Frutiger"/>
              </a:rPr>
              <a:t>Documentation that indicates your disability</a:t>
            </a:r>
          </a:p>
        </p:txBody>
      </p:sp>
      <p:grpSp>
        <p:nvGrpSpPr>
          <p:cNvPr id="6" name="Group 6"/>
          <p:cNvGrpSpPr/>
          <p:nvPr/>
        </p:nvGrpSpPr>
        <p:grpSpPr>
          <a:xfrm>
            <a:off x="566292" y="1736716"/>
            <a:ext cx="6463003" cy="6813567"/>
            <a:chOff x="0" y="0"/>
            <a:chExt cx="8617338" cy="9084756"/>
          </a:xfrm>
        </p:grpSpPr>
        <p:sp>
          <p:nvSpPr>
            <p:cNvPr id="7" name="Freeform 7"/>
            <p:cNvSpPr/>
            <p:nvPr/>
          </p:nvSpPr>
          <p:spPr>
            <a:xfrm>
              <a:off x="2523103" y="0"/>
              <a:ext cx="3571132" cy="3571132"/>
            </a:xfrm>
            <a:custGeom>
              <a:avLst/>
              <a:gdLst/>
              <a:ahLst/>
              <a:cxnLst/>
              <a:rect l="l" t="t" r="r" b="b"/>
              <a:pathLst>
                <a:path w="3571132" h="3571132">
                  <a:moveTo>
                    <a:pt x="0" y="0"/>
                  </a:moveTo>
                  <a:lnTo>
                    <a:pt x="3571132" y="0"/>
                  </a:lnTo>
                  <a:lnTo>
                    <a:pt x="3571132" y="3571132"/>
                  </a:lnTo>
                  <a:lnTo>
                    <a:pt x="0" y="357113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TextBox 8"/>
            <p:cNvSpPr txBox="1"/>
            <p:nvPr/>
          </p:nvSpPr>
          <p:spPr>
            <a:xfrm>
              <a:off x="0" y="3798011"/>
              <a:ext cx="8617338" cy="5286746"/>
            </a:xfrm>
            <a:prstGeom prst="rect">
              <a:avLst/>
            </a:prstGeom>
          </p:spPr>
          <p:txBody>
            <a:bodyPr lIns="0" tIns="0" rIns="0" bIns="0" rtlCol="0" anchor="t">
              <a:spAutoFit/>
            </a:bodyPr>
            <a:lstStyle/>
            <a:p>
              <a:pPr algn="ctr">
                <a:lnSpc>
                  <a:spcPts val="14509"/>
                </a:lnSpc>
              </a:pPr>
              <a:r>
                <a:rPr lang="en-US" sz="13071">
                  <a:solidFill>
                    <a:srgbClr val="FFFFFF"/>
                  </a:solidFill>
                  <a:latin typeface="Neue Kabel 2"/>
                </a:rPr>
                <a:t>What to Bring</a:t>
              </a:r>
            </a:p>
          </p:txBody>
        </p:sp>
      </p:grpSp>
      <p:sp>
        <p:nvSpPr>
          <p:cNvPr id="9" name="Freeform 9"/>
          <p:cNvSpPr/>
          <p:nvPr/>
        </p:nvSpPr>
        <p:spPr>
          <a:xfrm>
            <a:off x="14323656" y="8577072"/>
            <a:ext cx="3553704" cy="1288697"/>
          </a:xfrm>
          <a:custGeom>
            <a:avLst/>
            <a:gdLst/>
            <a:ahLst/>
            <a:cxnLst/>
            <a:rect l="l" t="t" r="r" b="b"/>
            <a:pathLst>
              <a:path w="3553704" h="1288697">
                <a:moveTo>
                  <a:pt x="0" y="0"/>
                </a:moveTo>
                <a:lnTo>
                  <a:pt x="3553705" y="0"/>
                </a:lnTo>
                <a:lnTo>
                  <a:pt x="3553705" y="1288697"/>
                </a:lnTo>
                <a:lnTo>
                  <a:pt x="0" y="1288697"/>
                </a:lnTo>
                <a:lnTo>
                  <a:pt x="0" y="0"/>
                </a:lnTo>
                <a:close/>
              </a:path>
            </a:pathLst>
          </a:custGeom>
          <a:blipFill>
            <a:blip r:embed="rId4"/>
            <a:stretch>
              <a:fillRect t="-10890" b="-11668"/>
            </a:stretch>
          </a:blipFill>
        </p:spPr>
        <p:txBody>
          <a:bodyPr/>
          <a:lstStyle/>
          <a:p>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a:off x="-484763" y="8934702"/>
            <a:ext cx="4009630" cy="2057400"/>
          </a:xfrm>
          <a:custGeom>
            <a:avLst/>
            <a:gdLst/>
            <a:ahLst/>
            <a:cxnLst/>
            <a:rect l="l" t="t" r="r" b="b"/>
            <a:pathLst>
              <a:path w="4009630" h="2057400">
                <a:moveTo>
                  <a:pt x="0" y="0"/>
                </a:moveTo>
                <a:lnTo>
                  <a:pt x="4009630" y="0"/>
                </a:lnTo>
                <a:lnTo>
                  <a:pt x="4009630" y="2057400"/>
                </a:lnTo>
                <a:lnTo>
                  <a:pt x="0" y="20574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901318" y="2848633"/>
            <a:ext cx="16720529" cy="6086069"/>
            <a:chOff x="0" y="0"/>
            <a:chExt cx="22294039" cy="8114759"/>
          </a:xfrm>
        </p:grpSpPr>
        <p:sp>
          <p:nvSpPr>
            <p:cNvPr id="4" name="Freeform 4"/>
            <p:cNvSpPr/>
            <p:nvPr/>
          </p:nvSpPr>
          <p:spPr>
            <a:xfrm>
              <a:off x="0" y="0"/>
              <a:ext cx="9713940" cy="7804596"/>
            </a:xfrm>
            <a:custGeom>
              <a:avLst/>
              <a:gdLst/>
              <a:ahLst/>
              <a:cxnLst/>
              <a:rect l="l" t="t" r="r" b="b"/>
              <a:pathLst>
                <a:path w="9713940" h="7804596">
                  <a:moveTo>
                    <a:pt x="0" y="0"/>
                  </a:moveTo>
                  <a:lnTo>
                    <a:pt x="9713940" y="0"/>
                  </a:lnTo>
                  <a:lnTo>
                    <a:pt x="9713940" y="7804596"/>
                  </a:lnTo>
                  <a:lnTo>
                    <a:pt x="0" y="7804596"/>
                  </a:lnTo>
                  <a:lnTo>
                    <a:pt x="0" y="0"/>
                  </a:lnTo>
                  <a:close/>
                </a:path>
              </a:pathLst>
            </a:custGeom>
            <a:blipFill>
              <a:blip r:embed="rId4"/>
              <a:stretch>
                <a:fillRect l="-24546" t="-16636" r="-15843"/>
              </a:stretch>
            </a:blipFill>
          </p:spPr>
          <p:txBody>
            <a:bodyPr/>
            <a:lstStyle/>
            <a:p>
              <a:endParaRPr lang="en-US"/>
            </a:p>
          </p:txBody>
        </p:sp>
        <p:sp>
          <p:nvSpPr>
            <p:cNvPr id="5" name="TextBox 5"/>
            <p:cNvSpPr txBox="1"/>
            <p:nvPr/>
          </p:nvSpPr>
          <p:spPr>
            <a:xfrm>
              <a:off x="10019787" y="-38100"/>
              <a:ext cx="12274252" cy="8152859"/>
            </a:xfrm>
            <a:prstGeom prst="rect">
              <a:avLst/>
            </a:prstGeom>
          </p:spPr>
          <p:txBody>
            <a:bodyPr lIns="0" tIns="0" rIns="0" bIns="0" rtlCol="0" anchor="t">
              <a:spAutoFit/>
            </a:bodyPr>
            <a:lstStyle/>
            <a:p>
              <a:pPr marL="809624" lvl="1" indent="-404812" algn="l">
                <a:lnSpc>
                  <a:spcPts val="4949"/>
                </a:lnSpc>
                <a:buFont typeface="Arial"/>
                <a:buChar char="•"/>
              </a:pPr>
              <a:r>
                <a:rPr lang="en-US" sz="3749">
                  <a:solidFill>
                    <a:srgbClr val="FFFFFF"/>
                  </a:solidFill>
                  <a:latin typeface="Frutiger"/>
                </a:rPr>
                <a:t>Most companies require their employees to follow a certain dress code.</a:t>
              </a:r>
            </a:p>
            <a:p>
              <a:pPr marL="809624" lvl="1" indent="-404812" algn="l">
                <a:lnSpc>
                  <a:spcPts val="4949"/>
                </a:lnSpc>
                <a:buFont typeface="Arial"/>
                <a:buChar char="•"/>
              </a:pPr>
              <a:r>
                <a:rPr lang="en-US" sz="3749">
                  <a:solidFill>
                    <a:srgbClr val="FFFFFF"/>
                  </a:solidFill>
                  <a:latin typeface="Frutiger"/>
                </a:rPr>
                <a:t>In some work environments, you might be required to wear a uniform.</a:t>
              </a:r>
            </a:p>
            <a:p>
              <a:pPr marL="809624" lvl="1" indent="-404812" algn="l">
                <a:lnSpc>
                  <a:spcPts val="4949"/>
                </a:lnSpc>
                <a:buFont typeface="Arial"/>
                <a:buChar char="•"/>
              </a:pPr>
              <a:r>
                <a:rPr lang="en-US" sz="3749">
                  <a:solidFill>
                    <a:srgbClr val="FFFFFF"/>
                  </a:solidFill>
                  <a:latin typeface="Frutiger"/>
                </a:rPr>
                <a:t>Ask your employer what their dress code is so you can follow it. </a:t>
              </a:r>
            </a:p>
            <a:p>
              <a:pPr marL="809624" lvl="1" indent="-404812" algn="l">
                <a:lnSpc>
                  <a:spcPts val="4949"/>
                </a:lnSpc>
                <a:buFont typeface="Arial"/>
                <a:buChar char="•"/>
              </a:pPr>
              <a:r>
                <a:rPr lang="en-US" sz="3749">
                  <a:solidFill>
                    <a:srgbClr val="FFFFFF"/>
                  </a:solidFill>
                  <a:latin typeface="Frutiger"/>
                </a:rPr>
                <a:t>Avoid wearing dirty clothing and avoid wearing clothing with holes. </a:t>
              </a:r>
            </a:p>
            <a:p>
              <a:pPr marL="809624" lvl="1" indent="-404812" algn="l">
                <a:lnSpc>
                  <a:spcPts val="4949"/>
                </a:lnSpc>
                <a:buFont typeface="Arial"/>
                <a:buChar char="•"/>
              </a:pPr>
              <a:r>
                <a:rPr lang="en-US" sz="3749">
                  <a:solidFill>
                    <a:srgbClr val="FFFFFF"/>
                  </a:solidFill>
                  <a:latin typeface="Frutiger"/>
                </a:rPr>
                <a:t>Focus on performance.</a:t>
              </a:r>
            </a:p>
          </p:txBody>
        </p:sp>
      </p:grpSp>
      <p:sp>
        <p:nvSpPr>
          <p:cNvPr id="6" name="Freeform 6"/>
          <p:cNvSpPr/>
          <p:nvPr/>
        </p:nvSpPr>
        <p:spPr>
          <a:xfrm>
            <a:off x="16532968" y="-431138"/>
            <a:ext cx="3099816" cy="2432304"/>
          </a:xfrm>
          <a:custGeom>
            <a:avLst/>
            <a:gdLst/>
            <a:ahLst/>
            <a:cxnLst/>
            <a:rect l="l" t="t" r="r" b="b"/>
            <a:pathLst>
              <a:path w="3099816" h="2432304">
                <a:moveTo>
                  <a:pt x="0" y="0"/>
                </a:moveTo>
                <a:lnTo>
                  <a:pt x="3099816" y="0"/>
                </a:lnTo>
                <a:lnTo>
                  <a:pt x="3099816" y="2432304"/>
                </a:lnTo>
                <a:lnTo>
                  <a:pt x="0" y="243230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7"/>
          <p:cNvSpPr/>
          <p:nvPr/>
        </p:nvSpPr>
        <p:spPr>
          <a:xfrm rot="5400000">
            <a:off x="-708746" y="-569663"/>
            <a:ext cx="3474891" cy="2236765"/>
          </a:xfrm>
          <a:custGeom>
            <a:avLst/>
            <a:gdLst/>
            <a:ahLst/>
            <a:cxnLst/>
            <a:rect l="l" t="t" r="r" b="b"/>
            <a:pathLst>
              <a:path w="3474891" h="2236765">
                <a:moveTo>
                  <a:pt x="0" y="0"/>
                </a:moveTo>
                <a:lnTo>
                  <a:pt x="3474892" y="0"/>
                </a:lnTo>
                <a:lnTo>
                  <a:pt x="3474892" y="2236765"/>
                </a:lnTo>
                <a:lnTo>
                  <a:pt x="0" y="223676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TextBox 8"/>
          <p:cNvSpPr txBox="1"/>
          <p:nvPr/>
        </p:nvSpPr>
        <p:spPr>
          <a:xfrm>
            <a:off x="3524867" y="367745"/>
            <a:ext cx="11238267" cy="2004018"/>
          </a:xfrm>
          <a:prstGeom prst="rect">
            <a:avLst/>
          </a:prstGeom>
        </p:spPr>
        <p:txBody>
          <a:bodyPr lIns="0" tIns="0" rIns="0" bIns="0" rtlCol="0" anchor="t">
            <a:spAutoFit/>
          </a:bodyPr>
          <a:lstStyle/>
          <a:p>
            <a:pPr algn="ctr">
              <a:lnSpc>
                <a:spcPts val="13319"/>
              </a:lnSpc>
            </a:pPr>
            <a:r>
              <a:rPr lang="en-US" sz="11999">
                <a:solidFill>
                  <a:srgbClr val="FFFFFF"/>
                </a:solidFill>
                <a:latin typeface="Neue Kabel 2"/>
              </a:rPr>
              <a:t>Dress for Success</a:t>
            </a:r>
          </a:p>
        </p:txBody>
      </p:sp>
      <p:sp>
        <p:nvSpPr>
          <p:cNvPr id="9" name="Freeform 9"/>
          <p:cNvSpPr/>
          <p:nvPr/>
        </p:nvSpPr>
        <p:spPr>
          <a:xfrm>
            <a:off x="14323656" y="8577072"/>
            <a:ext cx="3553704" cy="1288697"/>
          </a:xfrm>
          <a:custGeom>
            <a:avLst/>
            <a:gdLst/>
            <a:ahLst/>
            <a:cxnLst/>
            <a:rect l="l" t="t" r="r" b="b"/>
            <a:pathLst>
              <a:path w="3553704" h="1288697">
                <a:moveTo>
                  <a:pt x="0" y="0"/>
                </a:moveTo>
                <a:lnTo>
                  <a:pt x="3553705" y="0"/>
                </a:lnTo>
                <a:lnTo>
                  <a:pt x="3553705" y="1288697"/>
                </a:lnTo>
                <a:lnTo>
                  <a:pt x="0" y="1288697"/>
                </a:lnTo>
                <a:lnTo>
                  <a:pt x="0" y="0"/>
                </a:lnTo>
                <a:close/>
              </a:path>
            </a:pathLst>
          </a:custGeom>
          <a:blipFill>
            <a:blip r:embed="rId9"/>
            <a:stretch>
              <a:fillRect t="-10890" b="-11668"/>
            </a:stretch>
          </a:blipFill>
        </p:spPr>
        <p:txBody>
          <a:bodyPr/>
          <a:lstStyle/>
          <a:p>
            <a:endParaRPr 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a:off x="128184" y="169928"/>
            <a:ext cx="723133" cy="1200907"/>
          </a:xfrm>
          <a:custGeom>
            <a:avLst/>
            <a:gdLst/>
            <a:ahLst/>
            <a:cxnLst/>
            <a:rect l="l" t="t" r="r" b="b"/>
            <a:pathLst>
              <a:path w="723133" h="1200907">
                <a:moveTo>
                  <a:pt x="0" y="0"/>
                </a:moveTo>
                <a:lnTo>
                  <a:pt x="723134" y="0"/>
                </a:lnTo>
                <a:lnTo>
                  <a:pt x="723134" y="1200908"/>
                </a:lnTo>
                <a:lnTo>
                  <a:pt x="0" y="12009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470079" y="4437940"/>
            <a:ext cx="6684098" cy="42664"/>
          </a:xfrm>
          <a:custGeom>
            <a:avLst/>
            <a:gdLst/>
            <a:ahLst/>
            <a:cxnLst/>
            <a:rect l="l" t="t" r="r" b="b"/>
            <a:pathLst>
              <a:path w="6684098" h="42664">
                <a:moveTo>
                  <a:pt x="0" y="0"/>
                </a:moveTo>
                <a:lnTo>
                  <a:pt x="6684098" y="0"/>
                </a:lnTo>
                <a:lnTo>
                  <a:pt x="6684098" y="42664"/>
                </a:lnTo>
                <a:lnTo>
                  <a:pt x="0" y="4266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4" name="Group 4"/>
          <p:cNvGrpSpPr/>
          <p:nvPr/>
        </p:nvGrpSpPr>
        <p:grpSpPr>
          <a:xfrm>
            <a:off x="9476116" y="-164000"/>
            <a:ext cx="8811884" cy="10744079"/>
            <a:chOff x="0" y="0"/>
            <a:chExt cx="2320825" cy="2829716"/>
          </a:xfrm>
        </p:grpSpPr>
        <p:sp>
          <p:nvSpPr>
            <p:cNvPr id="5" name="Freeform 5"/>
            <p:cNvSpPr/>
            <p:nvPr/>
          </p:nvSpPr>
          <p:spPr>
            <a:xfrm>
              <a:off x="0" y="0"/>
              <a:ext cx="2320825" cy="2829716"/>
            </a:xfrm>
            <a:custGeom>
              <a:avLst/>
              <a:gdLst/>
              <a:ahLst/>
              <a:cxnLst/>
              <a:rect l="l" t="t" r="r" b="b"/>
              <a:pathLst>
                <a:path w="2320825" h="2829716">
                  <a:moveTo>
                    <a:pt x="0" y="0"/>
                  </a:moveTo>
                  <a:lnTo>
                    <a:pt x="2320825" y="0"/>
                  </a:lnTo>
                  <a:lnTo>
                    <a:pt x="2320825" y="2829716"/>
                  </a:lnTo>
                  <a:lnTo>
                    <a:pt x="0" y="2829716"/>
                  </a:lnTo>
                  <a:close/>
                </a:path>
              </a:pathLst>
            </a:custGeom>
            <a:solidFill>
              <a:srgbClr val="951ABE"/>
            </a:solidFill>
          </p:spPr>
          <p:txBody>
            <a:bodyPr/>
            <a:lstStyle/>
            <a:p>
              <a:endParaRPr lang="en-US"/>
            </a:p>
          </p:txBody>
        </p:sp>
        <p:sp>
          <p:nvSpPr>
            <p:cNvPr id="6" name="TextBox 6"/>
            <p:cNvSpPr txBox="1"/>
            <p:nvPr/>
          </p:nvSpPr>
          <p:spPr>
            <a:xfrm>
              <a:off x="0" y="-19050"/>
              <a:ext cx="2320825" cy="2848766"/>
            </a:xfrm>
            <a:prstGeom prst="rect">
              <a:avLst/>
            </a:prstGeom>
          </p:spPr>
          <p:txBody>
            <a:bodyPr lIns="76200" tIns="76200" rIns="76200" bIns="76200" rtlCol="0" anchor="ctr"/>
            <a:lstStyle/>
            <a:p>
              <a:pPr algn="ctr">
                <a:lnSpc>
                  <a:spcPts val="1980"/>
                </a:lnSpc>
              </a:pPr>
              <a:endParaRPr/>
            </a:p>
          </p:txBody>
        </p:sp>
      </p:grpSp>
      <p:grpSp>
        <p:nvGrpSpPr>
          <p:cNvPr id="7" name="Group 7"/>
          <p:cNvGrpSpPr/>
          <p:nvPr/>
        </p:nvGrpSpPr>
        <p:grpSpPr>
          <a:xfrm>
            <a:off x="8482855" y="770382"/>
            <a:ext cx="9206513" cy="9809697"/>
            <a:chOff x="0" y="0"/>
            <a:chExt cx="2424761" cy="2583624"/>
          </a:xfrm>
        </p:grpSpPr>
        <p:sp>
          <p:nvSpPr>
            <p:cNvPr id="8" name="Freeform 8"/>
            <p:cNvSpPr/>
            <p:nvPr/>
          </p:nvSpPr>
          <p:spPr>
            <a:xfrm>
              <a:off x="0" y="0"/>
              <a:ext cx="2424761" cy="2583624"/>
            </a:xfrm>
            <a:custGeom>
              <a:avLst/>
              <a:gdLst/>
              <a:ahLst/>
              <a:cxnLst/>
              <a:rect l="l" t="t" r="r" b="b"/>
              <a:pathLst>
                <a:path w="2424761" h="2583624">
                  <a:moveTo>
                    <a:pt x="0" y="0"/>
                  </a:moveTo>
                  <a:lnTo>
                    <a:pt x="2424761" y="0"/>
                  </a:lnTo>
                  <a:lnTo>
                    <a:pt x="2424761" y="2583624"/>
                  </a:lnTo>
                  <a:lnTo>
                    <a:pt x="0" y="2583624"/>
                  </a:lnTo>
                  <a:close/>
                </a:path>
              </a:pathLst>
            </a:custGeom>
            <a:solidFill>
              <a:srgbClr val="000000"/>
            </a:solidFill>
          </p:spPr>
          <p:txBody>
            <a:bodyPr/>
            <a:lstStyle/>
            <a:p>
              <a:endParaRPr lang="en-US"/>
            </a:p>
          </p:txBody>
        </p:sp>
        <p:sp>
          <p:nvSpPr>
            <p:cNvPr id="9" name="TextBox 9"/>
            <p:cNvSpPr txBox="1"/>
            <p:nvPr/>
          </p:nvSpPr>
          <p:spPr>
            <a:xfrm>
              <a:off x="0" y="-19050"/>
              <a:ext cx="2424761" cy="2602674"/>
            </a:xfrm>
            <a:prstGeom prst="rect">
              <a:avLst/>
            </a:prstGeom>
          </p:spPr>
          <p:txBody>
            <a:bodyPr lIns="76200" tIns="76200" rIns="76200" bIns="76200" rtlCol="0" anchor="ctr"/>
            <a:lstStyle/>
            <a:p>
              <a:pPr algn="ctr">
                <a:lnSpc>
                  <a:spcPts val="1980"/>
                </a:lnSpc>
              </a:pPr>
              <a:endParaRPr/>
            </a:p>
          </p:txBody>
        </p:sp>
      </p:grpSp>
      <p:sp>
        <p:nvSpPr>
          <p:cNvPr id="10" name="Freeform 10"/>
          <p:cNvSpPr/>
          <p:nvPr/>
        </p:nvSpPr>
        <p:spPr>
          <a:xfrm>
            <a:off x="9949139" y="1166820"/>
            <a:ext cx="7310161" cy="7081397"/>
          </a:xfrm>
          <a:custGeom>
            <a:avLst/>
            <a:gdLst/>
            <a:ahLst/>
            <a:cxnLst/>
            <a:rect l="l" t="t" r="r" b="b"/>
            <a:pathLst>
              <a:path w="7310161" h="7081397">
                <a:moveTo>
                  <a:pt x="0" y="0"/>
                </a:moveTo>
                <a:lnTo>
                  <a:pt x="7310161" y="0"/>
                </a:lnTo>
                <a:lnTo>
                  <a:pt x="7310161" y="7081398"/>
                </a:lnTo>
                <a:lnTo>
                  <a:pt x="0" y="7081398"/>
                </a:lnTo>
                <a:lnTo>
                  <a:pt x="0" y="0"/>
                </a:lnTo>
                <a:close/>
              </a:path>
            </a:pathLst>
          </a:custGeom>
          <a:blipFill>
            <a:blip r:embed="rId6"/>
            <a:stretch>
              <a:fillRect l="-22698" r="-22698"/>
            </a:stretch>
          </a:blipFill>
        </p:spPr>
        <p:txBody>
          <a:bodyPr/>
          <a:lstStyle/>
          <a:p>
            <a:endParaRPr lang="en-US"/>
          </a:p>
        </p:txBody>
      </p:sp>
      <p:sp>
        <p:nvSpPr>
          <p:cNvPr id="11" name="Freeform 11"/>
          <p:cNvSpPr/>
          <p:nvPr/>
        </p:nvSpPr>
        <p:spPr>
          <a:xfrm>
            <a:off x="13969277" y="8577072"/>
            <a:ext cx="3553704" cy="1288697"/>
          </a:xfrm>
          <a:custGeom>
            <a:avLst/>
            <a:gdLst/>
            <a:ahLst/>
            <a:cxnLst/>
            <a:rect l="l" t="t" r="r" b="b"/>
            <a:pathLst>
              <a:path w="3553704" h="1288697">
                <a:moveTo>
                  <a:pt x="0" y="0"/>
                </a:moveTo>
                <a:lnTo>
                  <a:pt x="3553704" y="0"/>
                </a:lnTo>
                <a:lnTo>
                  <a:pt x="3553704" y="1288697"/>
                </a:lnTo>
                <a:lnTo>
                  <a:pt x="0" y="1288697"/>
                </a:lnTo>
                <a:lnTo>
                  <a:pt x="0" y="0"/>
                </a:lnTo>
                <a:close/>
              </a:path>
            </a:pathLst>
          </a:custGeom>
          <a:blipFill>
            <a:blip r:embed="rId7"/>
            <a:stretch>
              <a:fillRect t="-10890" b="-11668"/>
            </a:stretch>
          </a:blipFill>
        </p:spPr>
        <p:txBody>
          <a:bodyPr/>
          <a:lstStyle/>
          <a:p>
            <a:endParaRPr lang="en-US"/>
          </a:p>
        </p:txBody>
      </p:sp>
      <p:sp>
        <p:nvSpPr>
          <p:cNvPr id="12" name="TextBox 12"/>
          <p:cNvSpPr txBox="1"/>
          <p:nvPr/>
        </p:nvSpPr>
        <p:spPr>
          <a:xfrm>
            <a:off x="1463664" y="4846650"/>
            <a:ext cx="6696929" cy="3501580"/>
          </a:xfrm>
          <a:prstGeom prst="rect">
            <a:avLst/>
          </a:prstGeom>
        </p:spPr>
        <p:txBody>
          <a:bodyPr lIns="0" tIns="0" rIns="0" bIns="0" rtlCol="0" anchor="t">
            <a:spAutoFit/>
          </a:bodyPr>
          <a:lstStyle/>
          <a:p>
            <a:pPr algn="ctr">
              <a:lnSpc>
                <a:spcPts val="4025"/>
              </a:lnSpc>
            </a:pPr>
            <a:r>
              <a:rPr lang="en-US" sz="3299">
                <a:solidFill>
                  <a:srgbClr val="FFFFFF"/>
                </a:solidFill>
                <a:latin typeface="Frutiger"/>
              </a:rPr>
              <a:t>First impressions are important.</a:t>
            </a:r>
          </a:p>
          <a:p>
            <a:pPr algn="ctr">
              <a:lnSpc>
                <a:spcPts val="4025"/>
              </a:lnSpc>
            </a:pPr>
            <a:endParaRPr lang="en-US" sz="3299">
              <a:solidFill>
                <a:srgbClr val="FFFFFF"/>
              </a:solidFill>
              <a:latin typeface="Frutiger"/>
            </a:endParaRPr>
          </a:p>
          <a:p>
            <a:pPr algn="ctr">
              <a:lnSpc>
                <a:spcPts val="4025"/>
              </a:lnSpc>
            </a:pPr>
            <a:r>
              <a:rPr lang="en-US" sz="3299">
                <a:solidFill>
                  <a:srgbClr val="FFFFFF"/>
                </a:solidFill>
                <a:latin typeface="Frutiger"/>
              </a:rPr>
              <a:t>Your attitude to what you wear will show how serious you are.</a:t>
            </a:r>
          </a:p>
          <a:p>
            <a:pPr algn="ctr">
              <a:lnSpc>
                <a:spcPts val="4025"/>
              </a:lnSpc>
            </a:pPr>
            <a:endParaRPr lang="en-US" sz="3299">
              <a:solidFill>
                <a:srgbClr val="FFFFFF"/>
              </a:solidFill>
              <a:latin typeface="Frutiger"/>
            </a:endParaRPr>
          </a:p>
          <a:p>
            <a:pPr algn="ctr">
              <a:lnSpc>
                <a:spcPts val="4025"/>
              </a:lnSpc>
            </a:pPr>
            <a:r>
              <a:rPr lang="en-US" sz="3299">
                <a:solidFill>
                  <a:srgbClr val="FFFFFF"/>
                </a:solidFill>
                <a:latin typeface="Frutiger"/>
              </a:rPr>
              <a:t>When a company hires you, you</a:t>
            </a:r>
          </a:p>
          <a:p>
            <a:pPr algn="ctr">
              <a:lnSpc>
                <a:spcPts val="4025"/>
              </a:lnSpc>
            </a:pPr>
            <a:r>
              <a:rPr lang="en-US" sz="3299">
                <a:solidFill>
                  <a:srgbClr val="FFFFFF"/>
                </a:solidFill>
                <a:latin typeface="Frutiger"/>
              </a:rPr>
              <a:t>become a representation of them.</a:t>
            </a:r>
          </a:p>
        </p:txBody>
      </p:sp>
      <p:sp>
        <p:nvSpPr>
          <p:cNvPr id="13" name="TextBox 13"/>
          <p:cNvSpPr txBox="1"/>
          <p:nvPr/>
        </p:nvSpPr>
        <p:spPr>
          <a:xfrm>
            <a:off x="1688410" y="1591988"/>
            <a:ext cx="6247437" cy="2788802"/>
          </a:xfrm>
          <a:prstGeom prst="rect">
            <a:avLst/>
          </a:prstGeom>
        </p:spPr>
        <p:txBody>
          <a:bodyPr lIns="0" tIns="0" rIns="0" bIns="0" rtlCol="0" anchor="t">
            <a:spAutoFit/>
          </a:bodyPr>
          <a:lstStyle/>
          <a:p>
            <a:pPr algn="ctr">
              <a:lnSpc>
                <a:spcPts val="10048"/>
              </a:lnSpc>
            </a:pPr>
            <a:r>
              <a:rPr lang="en-US" sz="9052">
                <a:solidFill>
                  <a:srgbClr val="FFFFFF"/>
                </a:solidFill>
                <a:latin typeface="Neue Kabel 2"/>
              </a:rPr>
              <a:t>Professional</a:t>
            </a:r>
          </a:p>
          <a:p>
            <a:pPr algn="ctr">
              <a:lnSpc>
                <a:spcPts val="10048"/>
              </a:lnSpc>
            </a:pPr>
            <a:r>
              <a:rPr lang="en-US" sz="9052">
                <a:solidFill>
                  <a:srgbClr val="FFFFFF"/>
                </a:solidFill>
                <a:latin typeface="Neue Kabel 2"/>
              </a:rPr>
              <a:t>Conduct</a:t>
            </a:r>
          </a:p>
        </p:txBody>
      </p:sp>
      <p:sp>
        <p:nvSpPr>
          <p:cNvPr id="14" name="Freeform 14"/>
          <p:cNvSpPr/>
          <p:nvPr/>
        </p:nvSpPr>
        <p:spPr>
          <a:xfrm>
            <a:off x="9476116" y="9686546"/>
            <a:ext cx="723133" cy="1200907"/>
          </a:xfrm>
          <a:custGeom>
            <a:avLst/>
            <a:gdLst/>
            <a:ahLst/>
            <a:cxnLst/>
            <a:rect l="l" t="t" r="r" b="b"/>
            <a:pathLst>
              <a:path w="723133" h="1200907">
                <a:moveTo>
                  <a:pt x="0" y="0"/>
                </a:moveTo>
                <a:lnTo>
                  <a:pt x="723133" y="0"/>
                </a:lnTo>
                <a:lnTo>
                  <a:pt x="723133" y="1200908"/>
                </a:lnTo>
                <a:lnTo>
                  <a:pt x="0" y="12009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5" name="Freeform 15"/>
          <p:cNvSpPr/>
          <p:nvPr/>
        </p:nvSpPr>
        <p:spPr>
          <a:xfrm>
            <a:off x="8782433" y="9686546"/>
            <a:ext cx="723133" cy="1200907"/>
          </a:xfrm>
          <a:custGeom>
            <a:avLst/>
            <a:gdLst/>
            <a:ahLst/>
            <a:cxnLst/>
            <a:rect l="l" t="t" r="r" b="b"/>
            <a:pathLst>
              <a:path w="723133" h="1200907">
                <a:moveTo>
                  <a:pt x="0" y="0"/>
                </a:moveTo>
                <a:lnTo>
                  <a:pt x="723134" y="0"/>
                </a:lnTo>
                <a:lnTo>
                  <a:pt x="723134" y="1200908"/>
                </a:lnTo>
                <a:lnTo>
                  <a:pt x="0" y="12009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6" name="Freeform 16"/>
          <p:cNvSpPr/>
          <p:nvPr/>
        </p:nvSpPr>
        <p:spPr>
          <a:xfrm>
            <a:off x="7889420" y="9686546"/>
            <a:ext cx="723133" cy="1200907"/>
          </a:xfrm>
          <a:custGeom>
            <a:avLst/>
            <a:gdLst/>
            <a:ahLst/>
            <a:cxnLst/>
            <a:rect l="l" t="t" r="r" b="b"/>
            <a:pathLst>
              <a:path w="723133" h="1200907">
                <a:moveTo>
                  <a:pt x="0" y="0"/>
                </a:moveTo>
                <a:lnTo>
                  <a:pt x="723133" y="0"/>
                </a:lnTo>
                <a:lnTo>
                  <a:pt x="723133" y="1200908"/>
                </a:lnTo>
                <a:lnTo>
                  <a:pt x="0" y="12009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7" name="Freeform 17"/>
          <p:cNvSpPr/>
          <p:nvPr/>
        </p:nvSpPr>
        <p:spPr>
          <a:xfrm>
            <a:off x="7357647" y="9686546"/>
            <a:ext cx="723133" cy="1200907"/>
          </a:xfrm>
          <a:custGeom>
            <a:avLst/>
            <a:gdLst/>
            <a:ahLst/>
            <a:cxnLst/>
            <a:rect l="l" t="t" r="r" b="b"/>
            <a:pathLst>
              <a:path w="723133" h="1200907">
                <a:moveTo>
                  <a:pt x="0" y="0"/>
                </a:moveTo>
                <a:lnTo>
                  <a:pt x="723133" y="0"/>
                </a:lnTo>
                <a:lnTo>
                  <a:pt x="723133" y="1200908"/>
                </a:lnTo>
                <a:lnTo>
                  <a:pt x="0" y="12009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8" name="Freeform 18"/>
          <p:cNvSpPr/>
          <p:nvPr/>
        </p:nvSpPr>
        <p:spPr>
          <a:xfrm>
            <a:off x="6634514" y="9686546"/>
            <a:ext cx="723133" cy="1200907"/>
          </a:xfrm>
          <a:custGeom>
            <a:avLst/>
            <a:gdLst/>
            <a:ahLst/>
            <a:cxnLst/>
            <a:rect l="l" t="t" r="r" b="b"/>
            <a:pathLst>
              <a:path w="723133" h="1200907">
                <a:moveTo>
                  <a:pt x="0" y="0"/>
                </a:moveTo>
                <a:lnTo>
                  <a:pt x="723133" y="0"/>
                </a:lnTo>
                <a:lnTo>
                  <a:pt x="723133" y="1200908"/>
                </a:lnTo>
                <a:lnTo>
                  <a:pt x="0" y="12009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9" name="Freeform 19"/>
          <p:cNvSpPr/>
          <p:nvPr/>
        </p:nvSpPr>
        <p:spPr>
          <a:xfrm>
            <a:off x="5940831" y="9686546"/>
            <a:ext cx="723133" cy="1200907"/>
          </a:xfrm>
          <a:custGeom>
            <a:avLst/>
            <a:gdLst/>
            <a:ahLst/>
            <a:cxnLst/>
            <a:rect l="l" t="t" r="r" b="b"/>
            <a:pathLst>
              <a:path w="723133" h="1200907">
                <a:moveTo>
                  <a:pt x="0" y="0"/>
                </a:moveTo>
                <a:lnTo>
                  <a:pt x="723133" y="0"/>
                </a:lnTo>
                <a:lnTo>
                  <a:pt x="723133" y="1200908"/>
                </a:lnTo>
                <a:lnTo>
                  <a:pt x="0" y="12009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0" name="Freeform 20"/>
          <p:cNvSpPr/>
          <p:nvPr/>
        </p:nvSpPr>
        <p:spPr>
          <a:xfrm>
            <a:off x="5047817" y="9686546"/>
            <a:ext cx="723133" cy="1200907"/>
          </a:xfrm>
          <a:custGeom>
            <a:avLst/>
            <a:gdLst/>
            <a:ahLst/>
            <a:cxnLst/>
            <a:rect l="l" t="t" r="r" b="b"/>
            <a:pathLst>
              <a:path w="723133" h="1200907">
                <a:moveTo>
                  <a:pt x="0" y="0"/>
                </a:moveTo>
                <a:lnTo>
                  <a:pt x="723134" y="0"/>
                </a:lnTo>
                <a:lnTo>
                  <a:pt x="723134" y="1200908"/>
                </a:lnTo>
                <a:lnTo>
                  <a:pt x="0" y="12009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1" name="Freeform 21"/>
          <p:cNvSpPr/>
          <p:nvPr/>
        </p:nvSpPr>
        <p:spPr>
          <a:xfrm>
            <a:off x="4516044" y="9686546"/>
            <a:ext cx="723133" cy="1200907"/>
          </a:xfrm>
          <a:custGeom>
            <a:avLst/>
            <a:gdLst/>
            <a:ahLst/>
            <a:cxnLst/>
            <a:rect l="l" t="t" r="r" b="b"/>
            <a:pathLst>
              <a:path w="723133" h="1200907">
                <a:moveTo>
                  <a:pt x="0" y="0"/>
                </a:moveTo>
                <a:lnTo>
                  <a:pt x="723134" y="0"/>
                </a:lnTo>
                <a:lnTo>
                  <a:pt x="723134" y="1200908"/>
                </a:lnTo>
                <a:lnTo>
                  <a:pt x="0" y="12009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2" name="Freeform 22"/>
          <p:cNvSpPr/>
          <p:nvPr/>
        </p:nvSpPr>
        <p:spPr>
          <a:xfrm>
            <a:off x="3654031" y="9686546"/>
            <a:ext cx="723133" cy="1200907"/>
          </a:xfrm>
          <a:custGeom>
            <a:avLst/>
            <a:gdLst/>
            <a:ahLst/>
            <a:cxnLst/>
            <a:rect l="l" t="t" r="r" b="b"/>
            <a:pathLst>
              <a:path w="723133" h="1200907">
                <a:moveTo>
                  <a:pt x="0" y="0"/>
                </a:moveTo>
                <a:lnTo>
                  <a:pt x="723133" y="0"/>
                </a:lnTo>
                <a:lnTo>
                  <a:pt x="723133" y="1200908"/>
                </a:lnTo>
                <a:lnTo>
                  <a:pt x="0" y="12009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3" name="Freeform 23"/>
          <p:cNvSpPr/>
          <p:nvPr/>
        </p:nvSpPr>
        <p:spPr>
          <a:xfrm>
            <a:off x="2960348" y="9686546"/>
            <a:ext cx="723133" cy="1200907"/>
          </a:xfrm>
          <a:custGeom>
            <a:avLst/>
            <a:gdLst/>
            <a:ahLst/>
            <a:cxnLst/>
            <a:rect l="l" t="t" r="r" b="b"/>
            <a:pathLst>
              <a:path w="723133" h="1200907">
                <a:moveTo>
                  <a:pt x="0" y="0"/>
                </a:moveTo>
                <a:lnTo>
                  <a:pt x="723134" y="0"/>
                </a:lnTo>
                <a:lnTo>
                  <a:pt x="723134" y="1200908"/>
                </a:lnTo>
                <a:lnTo>
                  <a:pt x="0" y="12009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4" name="Freeform 24"/>
          <p:cNvSpPr/>
          <p:nvPr/>
        </p:nvSpPr>
        <p:spPr>
          <a:xfrm>
            <a:off x="2067335" y="9686546"/>
            <a:ext cx="723133" cy="1200907"/>
          </a:xfrm>
          <a:custGeom>
            <a:avLst/>
            <a:gdLst/>
            <a:ahLst/>
            <a:cxnLst/>
            <a:rect l="l" t="t" r="r" b="b"/>
            <a:pathLst>
              <a:path w="723133" h="1200907">
                <a:moveTo>
                  <a:pt x="0" y="0"/>
                </a:moveTo>
                <a:lnTo>
                  <a:pt x="723133" y="0"/>
                </a:lnTo>
                <a:lnTo>
                  <a:pt x="723133" y="1200908"/>
                </a:lnTo>
                <a:lnTo>
                  <a:pt x="0" y="12009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5" name="Freeform 25"/>
          <p:cNvSpPr/>
          <p:nvPr/>
        </p:nvSpPr>
        <p:spPr>
          <a:xfrm>
            <a:off x="1535562" y="9686546"/>
            <a:ext cx="723133" cy="1200907"/>
          </a:xfrm>
          <a:custGeom>
            <a:avLst/>
            <a:gdLst/>
            <a:ahLst/>
            <a:cxnLst/>
            <a:rect l="l" t="t" r="r" b="b"/>
            <a:pathLst>
              <a:path w="723133" h="1200907">
                <a:moveTo>
                  <a:pt x="0" y="0"/>
                </a:moveTo>
                <a:lnTo>
                  <a:pt x="723133" y="0"/>
                </a:lnTo>
                <a:lnTo>
                  <a:pt x="723133" y="1200908"/>
                </a:lnTo>
                <a:lnTo>
                  <a:pt x="0" y="12009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6" name="Freeform 26"/>
          <p:cNvSpPr/>
          <p:nvPr/>
        </p:nvSpPr>
        <p:spPr>
          <a:xfrm>
            <a:off x="697668" y="9686546"/>
            <a:ext cx="723133" cy="1200907"/>
          </a:xfrm>
          <a:custGeom>
            <a:avLst/>
            <a:gdLst/>
            <a:ahLst/>
            <a:cxnLst/>
            <a:rect l="l" t="t" r="r" b="b"/>
            <a:pathLst>
              <a:path w="723133" h="1200907">
                <a:moveTo>
                  <a:pt x="0" y="0"/>
                </a:moveTo>
                <a:lnTo>
                  <a:pt x="723133" y="0"/>
                </a:lnTo>
                <a:lnTo>
                  <a:pt x="723133" y="1200908"/>
                </a:lnTo>
                <a:lnTo>
                  <a:pt x="0" y="12009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7" name="Freeform 27"/>
          <p:cNvSpPr/>
          <p:nvPr/>
        </p:nvSpPr>
        <p:spPr>
          <a:xfrm>
            <a:off x="3985" y="9686546"/>
            <a:ext cx="723133" cy="1200907"/>
          </a:xfrm>
          <a:custGeom>
            <a:avLst/>
            <a:gdLst/>
            <a:ahLst/>
            <a:cxnLst/>
            <a:rect l="l" t="t" r="r" b="b"/>
            <a:pathLst>
              <a:path w="723133" h="1200907">
                <a:moveTo>
                  <a:pt x="0" y="0"/>
                </a:moveTo>
                <a:lnTo>
                  <a:pt x="723133" y="0"/>
                </a:lnTo>
                <a:lnTo>
                  <a:pt x="723133" y="1200908"/>
                </a:lnTo>
                <a:lnTo>
                  <a:pt x="0" y="12009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8" name="Freeform 28"/>
          <p:cNvSpPr/>
          <p:nvPr/>
        </p:nvSpPr>
        <p:spPr>
          <a:xfrm>
            <a:off x="12362979" y="9686546"/>
            <a:ext cx="723133" cy="1200907"/>
          </a:xfrm>
          <a:custGeom>
            <a:avLst/>
            <a:gdLst/>
            <a:ahLst/>
            <a:cxnLst/>
            <a:rect l="l" t="t" r="r" b="b"/>
            <a:pathLst>
              <a:path w="723133" h="1200907">
                <a:moveTo>
                  <a:pt x="0" y="0"/>
                </a:moveTo>
                <a:lnTo>
                  <a:pt x="723133" y="0"/>
                </a:lnTo>
                <a:lnTo>
                  <a:pt x="723133" y="1200908"/>
                </a:lnTo>
                <a:lnTo>
                  <a:pt x="0" y="12009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9" name="Freeform 29"/>
          <p:cNvSpPr/>
          <p:nvPr/>
        </p:nvSpPr>
        <p:spPr>
          <a:xfrm>
            <a:off x="11669296" y="9686546"/>
            <a:ext cx="723133" cy="1200907"/>
          </a:xfrm>
          <a:custGeom>
            <a:avLst/>
            <a:gdLst/>
            <a:ahLst/>
            <a:cxnLst/>
            <a:rect l="l" t="t" r="r" b="b"/>
            <a:pathLst>
              <a:path w="723133" h="1200907">
                <a:moveTo>
                  <a:pt x="0" y="0"/>
                </a:moveTo>
                <a:lnTo>
                  <a:pt x="723133" y="0"/>
                </a:lnTo>
                <a:lnTo>
                  <a:pt x="723133" y="1200908"/>
                </a:lnTo>
                <a:lnTo>
                  <a:pt x="0" y="12009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0" name="Freeform 30"/>
          <p:cNvSpPr/>
          <p:nvPr/>
        </p:nvSpPr>
        <p:spPr>
          <a:xfrm>
            <a:off x="10776282" y="9686546"/>
            <a:ext cx="723133" cy="1200907"/>
          </a:xfrm>
          <a:custGeom>
            <a:avLst/>
            <a:gdLst/>
            <a:ahLst/>
            <a:cxnLst/>
            <a:rect l="l" t="t" r="r" b="b"/>
            <a:pathLst>
              <a:path w="723133" h="1200907">
                <a:moveTo>
                  <a:pt x="0" y="0"/>
                </a:moveTo>
                <a:lnTo>
                  <a:pt x="723134" y="0"/>
                </a:lnTo>
                <a:lnTo>
                  <a:pt x="723134" y="1200908"/>
                </a:lnTo>
                <a:lnTo>
                  <a:pt x="0" y="12009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1" name="Freeform 31"/>
          <p:cNvSpPr/>
          <p:nvPr/>
        </p:nvSpPr>
        <p:spPr>
          <a:xfrm>
            <a:off x="10244509" y="9686546"/>
            <a:ext cx="723133" cy="1200907"/>
          </a:xfrm>
          <a:custGeom>
            <a:avLst/>
            <a:gdLst/>
            <a:ahLst/>
            <a:cxnLst/>
            <a:rect l="l" t="t" r="r" b="b"/>
            <a:pathLst>
              <a:path w="723133" h="1200907">
                <a:moveTo>
                  <a:pt x="0" y="0"/>
                </a:moveTo>
                <a:lnTo>
                  <a:pt x="723134" y="0"/>
                </a:lnTo>
                <a:lnTo>
                  <a:pt x="723134" y="1200908"/>
                </a:lnTo>
                <a:lnTo>
                  <a:pt x="0" y="12009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2" name="Freeform 32"/>
          <p:cNvSpPr/>
          <p:nvPr/>
        </p:nvSpPr>
        <p:spPr>
          <a:xfrm>
            <a:off x="13063941" y="9686546"/>
            <a:ext cx="723133" cy="1200907"/>
          </a:xfrm>
          <a:custGeom>
            <a:avLst/>
            <a:gdLst/>
            <a:ahLst/>
            <a:cxnLst/>
            <a:rect l="l" t="t" r="r" b="b"/>
            <a:pathLst>
              <a:path w="723133" h="1200907">
                <a:moveTo>
                  <a:pt x="0" y="0"/>
                </a:moveTo>
                <a:lnTo>
                  <a:pt x="723134" y="0"/>
                </a:lnTo>
                <a:lnTo>
                  <a:pt x="723134" y="1200908"/>
                </a:lnTo>
                <a:lnTo>
                  <a:pt x="0" y="12009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a:off x="476245" y="819145"/>
            <a:ext cx="8629650" cy="8629650"/>
          </a:xfrm>
          <a:custGeom>
            <a:avLst/>
            <a:gdLst/>
            <a:ahLst/>
            <a:cxnLst/>
            <a:rect l="l" t="t" r="r" b="b"/>
            <a:pathLst>
              <a:path w="8629650" h="8629650">
                <a:moveTo>
                  <a:pt x="0" y="0"/>
                </a:moveTo>
                <a:lnTo>
                  <a:pt x="8629650" y="0"/>
                </a:lnTo>
                <a:lnTo>
                  <a:pt x="8629650" y="8629650"/>
                </a:lnTo>
                <a:lnTo>
                  <a:pt x="0" y="8629650"/>
                </a:lnTo>
                <a:lnTo>
                  <a:pt x="0" y="0"/>
                </a:lnTo>
                <a:close/>
              </a:path>
            </a:pathLst>
          </a:custGeom>
          <a:blipFill>
            <a:blip r:embed="rId2"/>
            <a:stretch>
              <a:fillRect/>
            </a:stretch>
          </a:blipFill>
        </p:spPr>
        <p:txBody>
          <a:bodyPr/>
          <a:lstStyle/>
          <a:p>
            <a:endParaRPr lang="en-US"/>
          </a:p>
        </p:txBody>
      </p:sp>
      <p:grpSp>
        <p:nvGrpSpPr>
          <p:cNvPr id="3" name="Group 3"/>
          <p:cNvGrpSpPr>
            <a:grpSpLocks noChangeAspect="1"/>
          </p:cNvGrpSpPr>
          <p:nvPr/>
        </p:nvGrpSpPr>
        <p:grpSpPr>
          <a:xfrm>
            <a:off x="758952" y="832104"/>
            <a:ext cx="8611362" cy="8611191"/>
            <a:chOff x="0" y="0"/>
            <a:chExt cx="7654544" cy="7654392"/>
          </a:xfrm>
        </p:grpSpPr>
        <p:sp>
          <p:nvSpPr>
            <p:cNvPr id="4" name="Freeform 4"/>
            <p:cNvSpPr/>
            <p:nvPr/>
          </p:nvSpPr>
          <p:spPr>
            <a:xfrm>
              <a:off x="0" y="0"/>
              <a:ext cx="7654544" cy="7654417"/>
            </a:xfrm>
            <a:custGeom>
              <a:avLst/>
              <a:gdLst/>
              <a:ahLst/>
              <a:cxnLst/>
              <a:rect l="l" t="t" r="r" b="b"/>
              <a:pathLst>
                <a:path w="7654544" h="7654417">
                  <a:moveTo>
                    <a:pt x="3825240" y="0"/>
                  </a:moveTo>
                  <a:cubicBezTo>
                    <a:pt x="1712468" y="1143"/>
                    <a:pt x="0" y="1714246"/>
                    <a:pt x="0" y="3827272"/>
                  </a:cubicBezTo>
                  <a:cubicBezTo>
                    <a:pt x="0" y="5929503"/>
                    <a:pt x="1694942" y="7635875"/>
                    <a:pt x="3792728" y="7654417"/>
                  </a:cubicBezTo>
                  <a:lnTo>
                    <a:pt x="3861689" y="7654417"/>
                  </a:lnTo>
                  <a:cubicBezTo>
                    <a:pt x="5959602" y="7635875"/>
                    <a:pt x="7654417" y="5929503"/>
                    <a:pt x="7654417" y="3827272"/>
                  </a:cubicBezTo>
                  <a:cubicBezTo>
                    <a:pt x="7654544" y="1714246"/>
                    <a:pt x="5942076" y="1143"/>
                    <a:pt x="3829304" y="0"/>
                  </a:cubicBezTo>
                  <a:close/>
                </a:path>
              </a:pathLst>
            </a:custGeom>
            <a:blipFill>
              <a:blip r:embed="rId3"/>
              <a:stretch>
                <a:fillRect l="-71544" t="-21226" r="-29925" b="-6706"/>
              </a:stretch>
            </a:blipFill>
          </p:spPr>
          <p:txBody>
            <a:bodyPr/>
            <a:lstStyle/>
            <a:p>
              <a:endParaRPr lang="en-US"/>
            </a:p>
          </p:txBody>
        </p:sp>
      </p:grpSp>
      <p:sp>
        <p:nvSpPr>
          <p:cNvPr id="5" name="Freeform 5"/>
          <p:cNvSpPr/>
          <p:nvPr/>
        </p:nvSpPr>
        <p:spPr>
          <a:xfrm>
            <a:off x="17650527" y="5410205"/>
            <a:ext cx="57150" cy="4876795"/>
          </a:xfrm>
          <a:custGeom>
            <a:avLst/>
            <a:gdLst/>
            <a:ahLst/>
            <a:cxnLst/>
            <a:rect l="l" t="t" r="r" b="b"/>
            <a:pathLst>
              <a:path w="57150" h="4876795">
                <a:moveTo>
                  <a:pt x="0" y="0"/>
                </a:moveTo>
                <a:lnTo>
                  <a:pt x="57150" y="0"/>
                </a:lnTo>
                <a:lnTo>
                  <a:pt x="57150" y="4876795"/>
                </a:lnTo>
                <a:lnTo>
                  <a:pt x="0" y="4876795"/>
                </a:lnTo>
                <a:lnTo>
                  <a:pt x="0" y="0"/>
                </a:lnTo>
                <a:close/>
              </a:path>
            </a:pathLst>
          </a:custGeom>
          <a:blipFill>
            <a:blip r:embed="rId4"/>
            <a:stretch>
              <a:fillRect/>
            </a:stretch>
          </a:blipFill>
        </p:spPr>
        <p:txBody>
          <a:bodyPr/>
          <a:lstStyle/>
          <a:p>
            <a:endParaRPr lang="en-US"/>
          </a:p>
        </p:txBody>
      </p:sp>
      <p:sp>
        <p:nvSpPr>
          <p:cNvPr id="6" name="TextBox 6"/>
          <p:cNvSpPr txBox="1"/>
          <p:nvPr/>
        </p:nvSpPr>
        <p:spPr>
          <a:xfrm>
            <a:off x="9468268" y="491195"/>
            <a:ext cx="7251898" cy="1552746"/>
          </a:xfrm>
          <a:prstGeom prst="rect">
            <a:avLst/>
          </a:prstGeom>
        </p:spPr>
        <p:txBody>
          <a:bodyPr lIns="0" tIns="0" rIns="0" bIns="0" rtlCol="0" anchor="t">
            <a:spAutoFit/>
          </a:bodyPr>
          <a:lstStyle/>
          <a:p>
            <a:pPr algn="ctr">
              <a:lnSpc>
                <a:spcPts val="10339"/>
              </a:lnSpc>
            </a:pPr>
            <a:r>
              <a:rPr lang="en-US" sz="9314">
                <a:solidFill>
                  <a:srgbClr val="FFFFFF"/>
                </a:solidFill>
                <a:latin typeface="Neue Kabel 2"/>
              </a:rPr>
              <a:t>What to Wear</a:t>
            </a:r>
          </a:p>
        </p:txBody>
      </p:sp>
      <p:sp>
        <p:nvSpPr>
          <p:cNvPr id="7" name="TextBox 7"/>
          <p:cNvSpPr txBox="1"/>
          <p:nvPr/>
        </p:nvSpPr>
        <p:spPr>
          <a:xfrm>
            <a:off x="9686549" y="2249282"/>
            <a:ext cx="7349321" cy="5988591"/>
          </a:xfrm>
          <a:prstGeom prst="rect">
            <a:avLst/>
          </a:prstGeom>
        </p:spPr>
        <p:txBody>
          <a:bodyPr lIns="0" tIns="0" rIns="0" bIns="0" rtlCol="0" anchor="t">
            <a:spAutoFit/>
          </a:bodyPr>
          <a:lstStyle/>
          <a:p>
            <a:pPr algn="l">
              <a:lnSpc>
                <a:spcPts val="3973"/>
              </a:lnSpc>
            </a:pPr>
            <a:r>
              <a:rPr lang="en-US" sz="2631">
                <a:solidFill>
                  <a:srgbClr val="FFFFFF"/>
                </a:solidFill>
                <a:latin typeface="Frutiger"/>
              </a:rPr>
              <a:t>Regardless of your work environment, remember these basic tips:</a:t>
            </a:r>
          </a:p>
          <a:p>
            <a:pPr algn="l">
              <a:lnSpc>
                <a:spcPts val="3973"/>
              </a:lnSpc>
            </a:pPr>
            <a:endParaRPr lang="en-US" sz="2631">
              <a:solidFill>
                <a:srgbClr val="FFFFFF"/>
              </a:solidFill>
              <a:latin typeface="Frutiger"/>
            </a:endParaRPr>
          </a:p>
          <a:p>
            <a:pPr marL="568179" lvl="1" indent="-284089" algn="l">
              <a:lnSpc>
                <a:spcPts val="3973"/>
              </a:lnSpc>
              <a:buAutoNum type="arabicPeriod"/>
            </a:pPr>
            <a:r>
              <a:rPr lang="en-US" sz="2631">
                <a:solidFill>
                  <a:srgbClr val="FFFFFF"/>
                </a:solidFill>
                <a:latin typeface="Frutiger"/>
              </a:rPr>
              <a:t>Make sure you shower and your hair is clean and neatly styled, avoid bright unnatural colors.</a:t>
            </a:r>
          </a:p>
          <a:p>
            <a:pPr marL="568179" lvl="1" indent="-284089" algn="l">
              <a:lnSpc>
                <a:spcPts val="3973"/>
              </a:lnSpc>
              <a:buAutoNum type="arabicPeriod"/>
            </a:pPr>
            <a:r>
              <a:rPr lang="en-US" sz="2631">
                <a:solidFill>
                  <a:srgbClr val="FFFFFF"/>
                </a:solidFill>
                <a:latin typeface="Frutiger"/>
              </a:rPr>
              <a:t>Keep your outfit simple and make sure it is clean without wrinkles or holes</a:t>
            </a:r>
          </a:p>
          <a:p>
            <a:pPr marL="568179" lvl="1" indent="-284089" algn="l">
              <a:lnSpc>
                <a:spcPts val="3973"/>
              </a:lnSpc>
              <a:buAutoNum type="arabicPeriod"/>
            </a:pPr>
            <a:r>
              <a:rPr lang="en-US" sz="2631">
                <a:solidFill>
                  <a:srgbClr val="FFFFFF"/>
                </a:solidFill>
                <a:latin typeface="Frutiger"/>
              </a:rPr>
              <a:t>Wear simple jewelry/accessories and avoid wearing too much make-up and cologne.</a:t>
            </a:r>
          </a:p>
          <a:p>
            <a:pPr marL="568179" lvl="1" indent="-284089" algn="l">
              <a:lnSpc>
                <a:spcPts val="3973"/>
              </a:lnSpc>
              <a:buAutoNum type="arabicPeriod"/>
            </a:pPr>
            <a:r>
              <a:rPr lang="en-US" sz="2631">
                <a:solidFill>
                  <a:srgbClr val="FFFFFF"/>
                </a:solidFill>
                <a:latin typeface="Frutiger"/>
              </a:rPr>
              <a:t>Wear appropriate shoes such as closed-toed heels, flats, or short boots.</a:t>
            </a:r>
          </a:p>
        </p:txBody>
      </p:sp>
      <p:sp>
        <p:nvSpPr>
          <p:cNvPr id="8" name="Freeform 8"/>
          <p:cNvSpPr/>
          <p:nvPr/>
        </p:nvSpPr>
        <p:spPr>
          <a:xfrm flipH="1" flipV="1">
            <a:off x="-426528" y="-553962"/>
            <a:ext cx="2009380" cy="2007108"/>
          </a:xfrm>
          <a:custGeom>
            <a:avLst/>
            <a:gdLst/>
            <a:ahLst/>
            <a:cxnLst/>
            <a:rect l="l" t="t" r="r" b="b"/>
            <a:pathLst>
              <a:path w="2009380" h="2007108">
                <a:moveTo>
                  <a:pt x="2009379" y="2007108"/>
                </a:moveTo>
                <a:lnTo>
                  <a:pt x="0" y="2007108"/>
                </a:lnTo>
                <a:lnTo>
                  <a:pt x="0" y="0"/>
                </a:lnTo>
                <a:lnTo>
                  <a:pt x="2009379" y="0"/>
                </a:lnTo>
                <a:lnTo>
                  <a:pt x="2009379" y="2007108"/>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Freeform 9"/>
          <p:cNvSpPr/>
          <p:nvPr/>
        </p:nvSpPr>
        <p:spPr>
          <a:xfrm>
            <a:off x="-978494" y="8984468"/>
            <a:ext cx="3474891" cy="2236765"/>
          </a:xfrm>
          <a:custGeom>
            <a:avLst/>
            <a:gdLst/>
            <a:ahLst/>
            <a:cxnLst/>
            <a:rect l="l" t="t" r="r" b="b"/>
            <a:pathLst>
              <a:path w="3474891" h="2236765">
                <a:moveTo>
                  <a:pt x="0" y="0"/>
                </a:moveTo>
                <a:lnTo>
                  <a:pt x="3474892" y="0"/>
                </a:lnTo>
                <a:lnTo>
                  <a:pt x="3474892" y="2236765"/>
                </a:lnTo>
                <a:lnTo>
                  <a:pt x="0" y="223676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0" name="Freeform 10"/>
          <p:cNvSpPr/>
          <p:nvPr/>
        </p:nvSpPr>
        <p:spPr>
          <a:xfrm>
            <a:off x="13969277" y="8577072"/>
            <a:ext cx="3553704" cy="1288697"/>
          </a:xfrm>
          <a:custGeom>
            <a:avLst/>
            <a:gdLst/>
            <a:ahLst/>
            <a:cxnLst/>
            <a:rect l="l" t="t" r="r" b="b"/>
            <a:pathLst>
              <a:path w="3553704" h="1288697">
                <a:moveTo>
                  <a:pt x="0" y="0"/>
                </a:moveTo>
                <a:lnTo>
                  <a:pt x="3553704" y="0"/>
                </a:lnTo>
                <a:lnTo>
                  <a:pt x="3553704" y="1288697"/>
                </a:lnTo>
                <a:lnTo>
                  <a:pt x="0" y="1288697"/>
                </a:lnTo>
                <a:lnTo>
                  <a:pt x="0" y="0"/>
                </a:lnTo>
                <a:close/>
              </a:path>
            </a:pathLst>
          </a:custGeom>
          <a:blipFill>
            <a:blip r:embed="rId9"/>
            <a:stretch>
              <a:fillRect t="-10890" b="-11668"/>
            </a:stretch>
          </a:blipFill>
        </p:spPr>
        <p:txBody>
          <a:bodyPr/>
          <a:lstStyle/>
          <a:p>
            <a:endParaRPr 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a:off x="304795" y="819145"/>
            <a:ext cx="8629650" cy="8629650"/>
          </a:xfrm>
          <a:custGeom>
            <a:avLst/>
            <a:gdLst/>
            <a:ahLst/>
            <a:cxnLst/>
            <a:rect l="l" t="t" r="r" b="b"/>
            <a:pathLst>
              <a:path w="8629650" h="8629650">
                <a:moveTo>
                  <a:pt x="0" y="0"/>
                </a:moveTo>
                <a:lnTo>
                  <a:pt x="8629650" y="0"/>
                </a:lnTo>
                <a:lnTo>
                  <a:pt x="8629650" y="8629650"/>
                </a:lnTo>
                <a:lnTo>
                  <a:pt x="0" y="8629650"/>
                </a:lnTo>
                <a:lnTo>
                  <a:pt x="0" y="0"/>
                </a:lnTo>
                <a:close/>
              </a:path>
            </a:pathLst>
          </a:custGeom>
          <a:blipFill>
            <a:blip r:embed="rId2"/>
            <a:stretch>
              <a:fillRect/>
            </a:stretch>
          </a:blipFill>
        </p:spPr>
        <p:txBody>
          <a:bodyPr/>
          <a:lstStyle/>
          <a:p>
            <a:endParaRPr lang="en-US"/>
          </a:p>
        </p:txBody>
      </p:sp>
      <p:grpSp>
        <p:nvGrpSpPr>
          <p:cNvPr id="3" name="Group 3"/>
          <p:cNvGrpSpPr>
            <a:grpSpLocks noChangeAspect="1"/>
          </p:cNvGrpSpPr>
          <p:nvPr/>
        </p:nvGrpSpPr>
        <p:grpSpPr>
          <a:xfrm>
            <a:off x="587502" y="832104"/>
            <a:ext cx="8611362" cy="8611191"/>
            <a:chOff x="0" y="0"/>
            <a:chExt cx="7654544" cy="7654392"/>
          </a:xfrm>
        </p:grpSpPr>
        <p:sp>
          <p:nvSpPr>
            <p:cNvPr id="4" name="Freeform 4"/>
            <p:cNvSpPr/>
            <p:nvPr/>
          </p:nvSpPr>
          <p:spPr>
            <a:xfrm>
              <a:off x="0" y="0"/>
              <a:ext cx="7654544" cy="7654417"/>
            </a:xfrm>
            <a:custGeom>
              <a:avLst/>
              <a:gdLst/>
              <a:ahLst/>
              <a:cxnLst/>
              <a:rect l="l" t="t" r="r" b="b"/>
              <a:pathLst>
                <a:path w="7654544" h="7654417">
                  <a:moveTo>
                    <a:pt x="3825113" y="0"/>
                  </a:moveTo>
                  <a:cubicBezTo>
                    <a:pt x="1712341" y="1143"/>
                    <a:pt x="0" y="1714246"/>
                    <a:pt x="0" y="3827272"/>
                  </a:cubicBezTo>
                  <a:cubicBezTo>
                    <a:pt x="0" y="5929503"/>
                    <a:pt x="1694942" y="7635875"/>
                    <a:pt x="3792855" y="7654417"/>
                  </a:cubicBezTo>
                  <a:lnTo>
                    <a:pt x="3861689" y="7654417"/>
                  </a:lnTo>
                  <a:cubicBezTo>
                    <a:pt x="5959602" y="7635875"/>
                    <a:pt x="7654544" y="5929503"/>
                    <a:pt x="7654544" y="3827272"/>
                  </a:cubicBezTo>
                  <a:cubicBezTo>
                    <a:pt x="7654544" y="1714246"/>
                    <a:pt x="5942203" y="1143"/>
                    <a:pt x="3829431" y="0"/>
                  </a:cubicBezTo>
                  <a:close/>
                </a:path>
              </a:pathLst>
            </a:custGeom>
            <a:blipFill>
              <a:blip r:embed="rId3"/>
              <a:stretch>
                <a:fillRect l="-25045" r="-25045"/>
              </a:stretch>
            </a:blipFill>
          </p:spPr>
          <p:txBody>
            <a:bodyPr/>
            <a:lstStyle/>
            <a:p>
              <a:endParaRPr lang="en-US"/>
            </a:p>
          </p:txBody>
        </p:sp>
      </p:grpSp>
      <p:sp>
        <p:nvSpPr>
          <p:cNvPr id="5" name="Freeform 5"/>
          <p:cNvSpPr/>
          <p:nvPr/>
        </p:nvSpPr>
        <p:spPr>
          <a:xfrm>
            <a:off x="17622994" y="5410205"/>
            <a:ext cx="57150" cy="4876795"/>
          </a:xfrm>
          <a:custGeom>
            <a:avLst/>
            <a:gdLst/>
            <a:ahLst/>
            <a:cxnLst/>
            <a:rect l="l" t="t" r="r" b="b"/>
            <a:pathLst>
              <a:path w="57150" h="4876795">
                <a:moveTo>
                  <a:pt x="0" y="0"/>
                </a:moveTo>
                <a:lnTo>
                  <a:pt x="57150" y="0"/>
                </a:lnTo>
                <a:lnTo>
                  <a:pt x="57150" y="4876795"/>
                </a:lnTo>
                <a:lnTo>
                  <a:pt x="0" y="4876795"/>
                </a:lnTo>
                <a:lnTo>
                  <a:pt x="0" y="0"/>
                </a:lnTo>
                <a:close/>
              </a:path>
            </a:pathLst>
          </a:custGeom>
          <a:blipFill>
            <a:blip r:embed="rId4"/>
            <a:stretch>
              <a:fillRect/>
            </a:stretch>
          </a:blipFill>
        </p:spPr>
        <p:txBody>
          <a:bodyPr/>
          <a:lstStyle/>
          <a:p>
            <a:endParaRPr lang="en-US"/>
          </a:p>
        </p:txBody>
      </p:sp>
      <p:sp>
        <p:nvSpPr>
          <p:cNvPr id="6" name="TextBox 6"/>
          <p:cNvSpPr txBox="1"/>
          <p:nvPr/>
        </p:nvSpPr>
        <p:spPr>
          <a:xfrm>
            <a:off x="8043481" y="268466"/>
            <a:ext cx="9579513" cy="1552897"/>
          </a:xfrm>
          <a:prstGeom prst="rect">
            <a:avLst/>
          </a:prstGeom>
        </p:spPr>
        <p:txBody>
          <a:bodyPr lIns="0" tIns="0" rIns="0" bIns="0" rtlCol="0" anchor="t">
            <a:spAutoFit/>
          </a:bodyPr>
          <a:lstStyle/>
          <a:p>
            <a:pPr algn="ctr">
              <a:lnSpc>
                <a:spcPts val="10339"/>
              </a:lnSpc>
            </a:pPr>
            <a:r>
              <a:rPr lang="en-US" sz="9314">
                <a:solidFill>
                  <a:srgbClr val="FFFFFF"/>
                </a:solidFill>
                <a:latin typeface="Neue Kabel 2"/>
              </a:rPr>
              <a:t>What Not to Wear</a:t>
            </a:r>
          </a:p>
        </p:txBody>
      </p:sp>
      <p:sp>
        <p:nvSpPr>
          <p:cNvPr id="7" name="TextBox 7"/>
          <p:cNvSpPr txBox="1"/>
          <p:nvPr/>
        </p:nvSpPr>
        <p:spPr>
          <a:xfrm>
            <a:off x="10011466" y="1716588"/>
            <a:ext cx="6798925" cy="6679378"/>
          </a:xfrm>
          <a:prstGeom prst="rect">
            <a:avLst/>
          </a:prstGeom>
        </p:spPr>
        <p:txBody>
          <a:bodyPr lIns="0" tIns="0" rIns="0" bIns="0" rtlCol="0" anchor="t">
            <a:spAutoFit/>
          </a:bodyPr>
          <a:lstStyle/>
          <a:p>
            <a:pPr marL="690354" lvl="1" indent="-345177" algn="l">
              <a:lnSpc>
                <a:spcPts val="4828"/>
              </a:lnSpc>
              <a:buFont typeface="Arial"/>
              <a:buChar char="•"/>
            </a:pPr>
            <a:r>
              <a:rPr lang="en-US" sz="3197">
                <a:solidFill>
                  <a:srgbClr val="FFFFFF"/>
                </a:solidFill>
                <a:latin typeface="Frutiger"/>
              </a:rPr>
              <a:t>Headphones</a:t>
            </a:r>
          </a:p>
          <a:p>
            <a:pPr marL="690354" lvl="1" indent="-345177" algn="l">
              <a:lnSpc>
                <a:spcPts val="4828"/>
              </a:lnSpc>
              <a:buFont typeface="Arial"/>
              <a:buChar char="•"/>
            </a:pPr>
            <a:r>
              <a:rPr lang="en-US" sz="3197">
                <a:solidFill>
                  <a:srgbClr val="FFFFFF"/>
                </a:solidFill>
                <a:latin typeface="Frutiger"/>
              </a:rPr>
              <a:t>Faded, frayed, or holey clothes</a:t>
            </a:r>
          </a:p>
          <a:p>
            <a:pPr marL="690354" lvl="1" indent="-345177" algn="l">
              <a:lnSpc>
                <a:spcPts val="4828"/>
              </a:lnSpc>
              <a:buFont typeface="Arial"/>
              <a:buChar char="•"/>
            </a:pPr>
            <a:r>
              <a:rPr lang="en-US" sz="3197">
                <a:solidFill>
                  <a:srgbClr val="FFFFFF"/>
                </a:solidFill>
                <a:latin typeface="Frutiger"/>
              </a:rPr>
              <a:t>Ripped jeans</a:t>
            </a:r>
          </a:p>
          <a:p>
            <a:pPr marL="690354" lvl="1" indent="-345177" algn="l">
              <a:lnSpc>
                <a:spcPts val="4828"/>
              </a:lnSpc>
              <a:buFont typeface="Arial"/>
              <a:buChar char="•"/>
            </a:pPr>
            <a:r>
              <a:rPr lang="en-US" sz="3197">
                <a:solidFill>
                  <a:srgbClr val="FFFFFF"/>
                </a:solidFill>
                <a:latin typeface="Frutiger"/>
              </a:rPr>
              <a:t>Sandals/flip flops</a:t>
            </a:r>
          </a:p>
          <a:p>
            <a:pPr marL="690354" lvl="1" indent="-345177" algn="l">
              <a:lnSpc>
                <a:spcPts val="4828"/>
              </a:lnSpc>
              <a:buFont typeface="Arial"/>
              <a:buChar char="•"/>
            </a:pPr>
            <a:r>
              <a:rPr lang="en-US" sz="3197">
                <a:solidFill>
                  <a:srgbClr val="FFFFFF"/>
                </a:solidFill>
                <a:latin typeface="Frutiger"/>
              </a:rPr>
              <a:t>Pajamas, house shoes</a:t>
            </a:r>
          </a:p>
          <a:p>
            <a:pPr marL="690354" lvl="1" indent="-345177" algn="l">
              <a:lnSpc>
                <a:spcPts val="4828"/>
              </a:lnSpc>
              <a:buFont typeface="Arial"/>
              <a:buChar char="•"/>
            </a:pPr>
            <a:r>
              <a:rPr lang="en-US" sz="3197">
                <a:solidFill>
                  <a:srgbClr val="FFFFFF"/>
                </a:solidFill>
                <a:latin typeface="Frutiger"/>
              </a:rPr>
              <a:t>Shorts</a:t>
            </a:r>
          </a:p>
          <a:p>
            <a:pPr marL="690354" lvl="1" indent="-345177" algn="l">
              <a:lnSpc>
                <a:spcPts val="4828"/>
              </a:lnSpc>
              <a:buFont typeface="Arial"/>
              <a:buChar char="•"/>
            </a:pPr>
            <a:r>
              <a:rPr lang="en-US" sz="3197">
                <a:solidFill>
                  <a:srgbClr val="FFFFFF"/>
                </a:solidFill>
                <a:latin typeface="Frutiger"/>
              </a:rPr>
              <a:t>Cologne</a:t>
            </a:r>
          </a:p>
          <a:p>
            <a:pPr marL="690354" lvl="1" indent="-345177" algn="l">
              <a:lnSpc>
                <a:spcPts val="4828"/>
              </a:lnSpc>
              <a:buFont typeface="Arial"/>
              <a:buChar char="•"/>
            </a:pPr>
            <a:r>
              <a:rPr lang="en-US" sz="3197">
                <a:solidFill>
                  <a:srgbClr val="FFFFFF"/>
                </a:solidFill>
                <a:latin typeface="Frutiger"/>
              </a:rPr>
              <a:t>Revealing or tight clothing</a:t>
            </a:r>
          </a:p>
          <a:p>
            <a:pPr marL="690354" lvl="1" indent="-345177" algn="l">
              <a:lnSpc>
                <a:spcPts val="4828"/>
              </a:lnSpc>
              <a:buFont typeface="Arial"/>
              <a:buChar char="•"/>
            </a:pPr>
            <a:r>
              <a:rPr lang="en-US" sz="3197">
                <a:solidFill>
                  <a:srgbClr val="FFFFFF"/>
                </a:solidFill>
                <a:latin typeface="Frutiger"/>
              </a:rPr>
              <a:t>Unprofessional accessories</a:t>
            </a:r>
          </a:p>
          <a:p>
            <a:pPr marL="690354" lvl="1" indent="-345177" algn="l">
              <a:lnSpc>
                <a:spcPts val="4828"/>
              </a:lnSpc>
              <a:buFont typeface="Arial"/>
              <a:buChar char="•"/>
            </a:pPr>
            <a:r>
              <a:rPr lang="en-US" sz="3197">
                <a:solidFill>
                  <a:srgbClr val="FFFFFF"/>
                </a:solidFill>
                <a:latin typeface="Frutiger"/>
              </a:rPr>
              <a:t>Poorly fitting clothes or shoes</a:t>
            </a:r>
          </a:p>
          <a:p>
            <a:pPr marL="690354" lvl="1" indent="-345177" algn="l">
              <a:lnSpc>
                <a:spcPts val="4828"/>
              </a:lnSpc>
              <a:buFont typeface="Arial"/>
              <a:buChar char="•"/>
            </a:pPr>
            <a:r>
              <a:rPr lang="en-US" sz="3197">
                <a:solidFill>
                  <a:srgbClr val="FFFFFF"/>
                </a:solidFill>
                <a:latin typeface="Frutiger"/>
              </a:rPr>
              <a:t>Stained or wrinkled clothing</a:t>
            </a:r>
          </a:p>
        </p:txBody>
      </p:sp>
      <p:sp>
        <p:nvSpPr>
          <p:cNvPr id="8" name="Freeform 8"/>
          <p:cNvSpPr/>
          <p:nvPr/>
        </p:nvSpPr>
        <p:spPr>
          <a:xfrm rot="6588859">
            <a:off x="-1417313" y="-626884"/>
            <a:ext cx="4009630" cy="2057400"/>
          </a:xfrm>
          <a:custGeom>
            <a:avLst/>
            <a:gdLst/>
            <a:ahLst/>
            <a:cxnLst/>
            <a:rect l="l" t="t" r="r" b="b"/>
            <a:pathLst>
              <a:path w="4009630" h="2057400">
                <a:moveTo>
                  <a:pt x="0" y="0"/>
                </a:moveTo>
                <a:lnTo>
                  <a:pt x="4009630" y="0"/>
                </a:lnTo>
                <a:lnTo>
                  <a:pt x="4009630" y="2057400"/>
                </a:lnTo>
                <a:lnTo>
                  <a:pt x="0" y="20574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Freeform 9"/>
          <p:cNvSpPr/>
          <p:nvPr/>
        </p:nvSpPr>
        <p:spPr>
          <a:xfrm rot="3200786">
            <a:off x="-1417313" y="9258300"/>
            <a:ext cx="4009630" cy="2057400"/>
          </a:xfrm>
          <a:custGeom>
            <a:avLst/>
            <a:gdLst/>
            <a:ahLst/>
            <a:cxnLst/>
            <a:rect l="l" t="t" r="r" b="b"/>
            <a:pathLst>
              <a:path w="4009630" h="2057400">
                <a:moveTo>
                  <a:pt x="0" y="0"/>
                </a:moveTo>
                <a:lnTo>
                  <a:pt x="4009630" y="0"/>
                </a:lnTo>
                <a:lnTo>
                  <a:pt x="4009630" y="2057400"/>
                </a:lnTo>
                <a:lnTo>
                  <a:pt x="0" y="20574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0" name="Freeform 10"/>
          <p:cNvSpPr/>
          <p:nvPr/>
        </p:nvSpPr>
        <p:spPr>
          <a:xfrm>
            <a:off x="13969277" y="8577072"/>
            <a:ext cx="3553704" cy="1288697"/>
          </a:xfrm>
          <a:custGeom>
            <a:avLst/>
            <a:gdLst/>
            <a:ahLst/>
            <a:cxnLst/>
            <a:rect l="l" t="t" r="r" b="b"/>
            <a:pathLst>
              <a:path w="3553704" h="1288697">
                <a:moveTo>
                  <a:pt x="0" y="0"/>
                </a:moveTo>
                <a:lnTo>
                  <a:pt x="3553704" y="0"/>
                </a:lnTo>
                <a:lnTo>
                  <a:pt x="3553704" y="1288697"/>
                </a:lnTo>
                <a:lnTo>
                  <a:pt x="0" y="1288697"/>
                </a:lnTo>
                <a:lnTo>
                  <a:pt x="0" y="0"/>
                </a:lnTo>
                <a:close/>
              </a:path>
            </a:pathLst>
          </a:custGeom>
          <a:blipFill>
            <a:blip r:embed="rId9"/>
            <a:stretch>
              <a:fillRect t="-10890" b="-11668"/>
            </a:stretch>
          </a:blipFill>
        </p:spPr>
        <p:txBody>
          <a:bodyPr/>
          <a:lstStyle/>
          <a:p>
            <a:endParaRPr 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a:off x="17592360" y="5391145"/>
            <a:ext cx="57150" cy="4895855"/>
          </a:xfrm>
          <a:custGeom>
            <a:avLst/>
            <a:gdLst/>
            <a:ahLst/>
            <a:cxnLst/>
            <a:rect l="l" t="t" r="r" b="b"/>
            <a:pathLst>
              <a:path w="57150" h="4895855">
                <a:moveTo>
                  <a:pt x="0" y="0"/>
                </a:moveTo>
                <a:lnTo>
                  <a:pt x="57150" y="0"/>
                </a:lnTo>
                <a:lnTo>
                  <a:pt x="57150" y="4895855"/>
                </a:lnTo>
                <a:lnTo>
                  <a:pt x="0" y="4895855"/>
                </a:lnTo>
                <a:lnTo>
                  <a:pt x="0" y="0"/>
                </a:lnTo>
                <a:close/>
              </a:path>
            </a:pathLst>
          </a:custGeom>
          <a:blipFill>
            <a:blip r:embed="rId2"/>
            <a:stretch>
              <a:fillRect/>
            </a:stretch>
          </a:blipFill>
        </p:spPr>
        <p:txBody>
          <a:bodyPr/>
          <a:lstStyle/>
          <a:p>
            <a:endParaRPr lang="en-US"/>
          </a:p>
        </p:txBody>
      </p:sp>
      <p:sp>
        <p:nvSpPr>
          <p:cNvPr id="3" name="Freeform 3"/>
          <p:cNvSpPr/>
          <p:nvPr/>
        </p:nvSpPr>
        <p:spPr>
          <a:xfrm rot="-5400000">
            <a:off x="1735697" y="7907897"/>
            <a:ext cx="643405" cy="4114800"/>
          </a:xfrm>
          <a:custGeom>
            <a:avLst/>
            <a:gdLst/>
            <a:ahLst/>
            <a:cxnLst/>
            <a:rect l="l" t="t" r="r" b="b"/>
            <a:pathLst>
              <a:path w="643405" h="4114800">
                <a:moveTo>
                  <a:pt x="0" y="0"/>
                </a:moveTo>
                <a:lnTo>
                  <a:pt x="643406" y="0"/>
                </a:lnTo>
                <a:lnTo>
                  <a:pt x="643406"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flipH="1">
            <a:off x="6143472" y="7400646"/>
            <a:ext cx="3761760" cy="2242949"/>
          </a:xfrm>
          <a:custGeom>
            <a:avLst/>
            <a:gdLst/>
            <a:ahLst/>
            <a:cxnLst/>
            <a:rect l="l" t="t" r="r" b="b"/>
            <a:pathLst>
              <a:path w="3761760" h="2242949">
                <a:moveTo>
                  <a:pt x="3761759" y="0"/>
                </a:moveTo>
                <a:lnTo>
                  <a:pt x="0" y="0"/>
                </a:lnTo>
                <a:lnTo>
                  <a:pt x="0" y="2242949"/>
                </a:lnTo>
                <a:lnTo>
                  <a:pt x="3761759" y="2242949"/>
                </a:lnTo>
                <a:lnTo>
                  <a:pt x="3761759"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5" name="Group 5"/>
          <p:cNvGrpSpPr/>
          <p:nvPr/>
        </p:nvGrpSpPr>
        <p:grpSpPr>
          <a:xfrm>
            <a:off x="11212830" y="493319"/>
            <a:ext cx="5758028" cy="5789770"/>
            <a:chOff x="0" y="0"/>
            <a:chExt cx="848145" cy="852821"/>
          </a:xfrm>
        </p:grpSpPr>
        <p:sp>
          <p:nvSpPr>
            <p:cNvPr id="6" name="Freeform 6"/>
            <p:cNvSpPr/>
            <p:nvPr/>
          </p:nvSpPr>
          <p:spPr>
            <a:xfrm>
              <a:off x="0" y="0"/>
              <a:ext cx="848145" cy="852821"/>
            </a:xfrm>
            <a:custGeom>
              <a:avLst/>
              <a:gdLst/>
              <a:ahLst/>
              <a:cxnLst/>
              <a:rect l="l" t="t" r="r" b="b"/>
              <a:pathLst>
                <a:path w="848145" h="852821">
                  <a:moveTo>
                    <a:pt x="424073" y="0"/>
                  </a:moveTo>
                  <a:cubicBezTo>
                    <a:pt x="189864" y="0"/>
                    <a:pt x="0" y="190910"/>
                    <a:pt x="0" y="426410"/>
                  </a:cubicBezTo>
                  <a:cubicBezTo>
                    <a:pt x="0" y="661910"/>
                    <a:pt x="189864" y="852821"/>
                    <a:pt x="424073" y="852821"/>
                  </a:cubicBezTo>
                  <a:cubicBezTo>
                    <a:pt x="658281" y="852821"/>
                    <a:pt x="848145" y="661910"/>
                    <a:pt x="848145" y="426410"/>
                  </a:cubicBezTo>
                  <a:cubicBezTo>
                    <a:pt x="848145" y="190910"/>
                    <a:pt x="658281" y="0"/>
                    <a:pt x="424073" y="0"/>
                  </a:cubicBezTo>
                  <a:close/>
                </a:path>
              </a:pathLst>
            </a:custGeom>
            <a:solidFill>
              <a:srgbClr val="000000">
                <a:alpha val="0"/>
              </a:srgbClr>
            </a:solidFill>
            <a:ln w="12700">
              <a:solidFill>
                <a:srgbClr val="000000"/>
              </a:solidFill>
            </a:ln>
          </p:spPr>
          <p:txBody>
            <a:bodyPr/>
            <a:lstStyle/>
            <a:p>
              <a:endParaRPr lang="en-US"/>
            </a:p>
          </p:txBody>
        </p:sp>
      </p:grpSp>
      <p:grpSp>
        <p:nvGrpSpPr>
          <p:cNvPr id="7" name="Group 7"/>
          <p:cNvGrpSpPr>
            <a:grpSpLocks noChangeAspect="1"/>
          </p:cNvGrpSpPr>
          <p:nvPr/>
        </p:nvGrpSpPr>
        <p:grpSpPr>
          <a:xfrm>
            <a:off x="11180973" y="493319"/>
            <a:ext cx="5789885" cy="5789770"/>
            <a:chOff x="0" y="0"/>
            <a:chExt cx="7654544" cy="7654392"/>
          </a:xfrm>
        </p:grpSpPr>
        <p:sp>
          <p:nvSpPr>
            <p:cNvPr id="8" name="Freeform 8"/>
            <p:cNvSpPr/>
            <p:nvPr/>
          </p:nvSpPr>
          <p:spPr>
            <a:xfrm>
              <a:off x="0" y="0"/>
              <a:ext cx="7654544" cy="7654417"/>
            </a:xfrm>
            <a:custGeom>
              <a:avLst/>
              <a:gdLst/>
              <a:ahLst/>
              <a:cxnLst/>
              <a:rect l="l" t="t" r="r" b="b"/>
              <a:pathLst>
                <a:path w="7654544" h="7654417">
                  <a:moveTo>
                    <a:pt x="3825113" y="0"/>
                  </a:moveTo>
                  <a:cubicBezTo>
                    <a:pt x="1712341" y="1143"/>
                    <a:pt x="0" y="1714246"/>
                    <a:pt x="0" y="3827272"/>
                  </a:cubicBezTo>
                  <a:cubicBezTo>
                    <a:pt x="0" y="5929503"/>
                    <a:pt x="1694942" y="7635875"/>
                    <a:pt x="3792855" y="7654417"/>
                  </a:cubicBezTo>
                  <a:lnTo>
                    <a:pt x="3861689" y="7654417"/>
                  </a:lnTo>
                  <a:cubicBezTo>
                    <a:pt x="5959602" y="7635875"/>
                    <a:pt x="7654544" y="5929503"/>
                    <a:pt x="7654544" y="3827272"/>
                  </a:cubicBezTo>
                  <a:cubicBezTo>
                    <a:pt x="7654544" y="1714246"/>
                    <a:pt x="5942203" y="1143"/>
                    <a:pt x="3829431" y="0"/>
                  </a:cubicBezTo>
                  <a:close/>
                </a:path>
              </a:pathLst>
            </a:custGeom>
            <a:blipFill>
              <a:blip r:embed="rId7"/>
              <a:stretch>
                <a:fillRect l="-24905" r="-24905"/>
              </a:stretch>
            </a:blipFill>
          </p:spPr>
          <p:txBody>
            <a:bodyPr/>
            <a:lstStyle/>
            <a:p>
              <a:endParaRPr lang="en-US"/>
            </a:p>
          </p:txBody>
        </p:sp>
      </p:grpSp>
      <p:sp>
        <p:nvSpPr>
          <p:cNvPr id="9" name="Freeform 9"/>
          <p:cNvSpPr/>
          <p:nvPr/>
        </p:nvSpPr>
        <p:spPr>
          <a:xfrm rot="-5400000">
            <a:off x="5850497" y="7907897"/>
            <a:ext cx="643405" cy="4114800"/>
          </a:xfrm>
          <a:custGeom>
            <a:avLst/>
            <a:gdLst/>
            <a:ahLst/>
            <a:cxnLst/>
            <a:rect l="l" t="t" r="r" b="b"/>
            <a:pathLst>
              <a:path w="643405" h="4114800">
                <a:moveTo>
                  <a:pt x="0" y="0"/>
                </a:moveTo>
                <a:lnTo>
                  <a:pt x="643406" y="0"/>
                </a:lnTo>
                <a:lnTo>
                  <a:pt x="643406"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Freeform 10"/>
          <p:cNvSpPr/>
          <p:nvPr/>
        </p:nvSpPr>
        <p:spPr>
          <a:xfrm rot="-5400000">
            <a:off x="9965297" y="7907897"/>
            <a:ext cx="643405" cy="4114800"/>
          </a:xfrm>
          <a:custGeom>
            <a:avLst/>
            <a:gdLst/>
            <a:ahLst/>
            <a:cxnLst/>
            <a:rect l="l" t="t" r="r" b="b"/>
            <a:pathLst>
              <a:path w="643405" h="4114800">
                <a:moveTo>
                  <a:pt x="0" y="0"/>
                </a:moveTo>
                <a:lnTo>
                  <a:pt x="643406" y="0"/>
                </a:lnTo>
                <a:lnTo>
                  <a:pt x="643406"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1" name="Freeform 11"/>
          <p:cNvSpPr/>
          <p:nvPr/>
        </p:nvSpPr>
        <p:spPr>
          <a:xfrm rot="-5400000">
            <a:off x="14080097" y="7907897"/>
            <a:ext cx="643405" cy="4114800"/>
          </a:xfrm>
          <a:custGeom>
            <a:avLst/>
            <a:gdLst/>
            <a:ahLst/>
            <a:cxnLst/>
            <a:rect l="l" t="t" r="r" b="b"/>
            <a:pathLst>
              <a:path w="643405" h="4114800">
                <a:moveTo>
                  <a:pt x="0" y="0"/>
                </a:moveTo>
                <a:lnTo>
                  <a:pt x="643406" y="0"/>
                </a:lnTo>
                <a:lnTo>
                  <a:pt x="643406"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2" name="Freeform 12"/>
          <p:cNvSpPr/>
          <p:nvPr/>
        </p:nvSpPr>
        <p:spPr>
          <a:xfrm rot="-5400000">
            <a:off x="18194897" y="7907897"/>
            <a:ext cx="643405" cy="4114800"/>
          </a:xfrm>
          <a:custGeom>
            <a:avLst/>
            <a:gdLst/>
            <a:ahLst/>
            <a:cxnLst/>
            <a:rect l="l" t="t" r="r" b="b"/>
            <a:pathLst>
              <a:path w="643405" h="4114800">
                <a:moveTo>
                  <a:pt x="0" y="0"/>
                </a:moveTo>
                <a:lnTo>
                  <a:pt x="643406" y="0"/>
                </a:lnTo>
                <a:lnTo>
                  <a:pt x="643406"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3" name="Freeform 13"/>
          <p:cNvSpPr/>
          <p:nvPr/>
        </p:nvSpPr>
        <p:spPr>
          <a:xfrm flipH="1">
            <a:off x="500504" y="7400646"/>
            <a:ext cx="4823547" cy="2242949"/>
          </a:xfrm>
          <a:custGeom>
            <a:avLst/>
            <a:gdLst/>
            <a:ahLst/>
            <a:cxnLst/>
            <a:rect l="l" t="t" r="r" b="b"/>
            <a:pathLst>
              <a:path w="4823547" h="2242949">
                <a:moveTo>
                  <a:pt x="4823546" y="0"/>
                </a:moveTo>
                <a:lnTo>
                  <a:pt x="0" y="0"/>
                </a:lnTo>
                <a:lnTo>
                  <a:pt x="0" y="2242949"/>
                </a:lnTo>
                <a:lnTo>
                  <a:pt x="4823546" y="2242949"/>
                </a:lnTo>
                <a:lnTo>
                  <a:pt x="4823546"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4" name="Freeform 14"/>
          <p:cNvSpPr/>
          <p:nvPr/>
        </p:nvSpPr>
        <p:spPr>
          <a:xfrm flipH="1">
            <a:off x="10548295" y="7947458"/>
            <a:ext cx="3015354" cy="1696137"/>
          </a:xfrm>
          <a:custGeom>
            <a:avLst/>
            <a:gdLst/>
            <a:ahLst/>
            <a:cxnLst/>
            <a:rect l="l" t="t" r="r" b="b"/>
            <a:pathLst>
              <a:path w="3015354" h="1696137">
                <a:moveTo>
                  <a:pt x="3015354" y="0"/>
                </a:moveTo>
                <a:lnTo>
                  <a:pt x="0" y="0"/>
                </a:lnTo>
                <a:lnTo>
                  <a:pt x="0" y="1696137"/>
                </a:lnTo>
                <a:lnTo>
                  <a:pt x="3015354" y="1696137"/>
                </a:lnTo>
                <a:lnTo>
                  <a:pt x="301535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5" name="TextBox 15"/>
          <p:cNvSpPr txBox="1"/>
          <p:nvPr/>
        </p:nvSpPr>
        <p:spPr>
          <a:xfrm>
            <a:off x="1193171" y="885825"/>
            <a:ext cx="8195102" cy="1631795"/>
          </a:xfrm>
          <a:prstGeom prst="rect">
            <a:avLst/>
          </a:prstGeom>
        </p:spPr>
        <p:txBody>
          <a:bodyPr lIns="0" tIns="0" rIns="0" bIns="0" rtlCol="0" anchor="t">
            <a:spAutoFit/>
          </a:bodyPr>
          <a:lstStyle/>
          <a:p>
            <a:pPr algn="ctr">
              <a:lnSpc>
                <a:spcPts val="10845"/>
              </a:lnSpc>
            </a:pPr>
            <a:r>
              <a:rPr lang="en-US" sz="9770">
                <a:solidFill>
                  <a:srgbClr val="FFFFFF"/>
                </a:solidFill>
                <a:latin typeface="Neue Kabel 2"/>
              </a:rPr>
              <a:t>Transportation</a:t>
            </a:r>
          </a:p>
        </p:txBody>
      </p:sp>
      <p:sp>
        <p:nvSpPr>
          <p:cNvPr id="16" name="TextBox 16"/>
          <p:cNvSpPr txBox="1"/>
          <p:nvPr/>
        </p:nvSpPr>
        <p:spPr>
          <a:xfrm>
            <a:off x="1193171" y="2591455"/>
            <a:ext cx="8463401" cy="3958677"/>
          </a:xfrm>
          <a:prstGeom prst="rect">
            <a:avLst/>
          </a:prstGeom>
        </p:spPr>
        <p:txBody>
          <a:bodyPr lIns="0" tIns="0" rIns="0" bIns="0" rtlCol="0" anchor="t">
            <a:spAutoFit/>
          </a:bodyPr>
          <a:lstStyle/>
          <a:p>
            <a:pPr algn="l">
              <a:lnSpc>
                <a:spcPts val="6353"/>
              </a:lnSpc>
            </a:pPr>
            <a:r>
              <a:rPr lang="en-US" sz="4207">
                <a:solidFill>
                  <a:srgbClr val="FFFFFF"/>
                </a:solidFill>
                <a:latin typeface="Frutiger"/>
              </a:rPr>
              <a:t>Prepare by planning for your trip based on your method of transportation and how long it will take to get to your job on time.</a:t>
            </a:r>
          </a:p>
        </p:txBody>
      </p:sp>
      <p:sp>
        <p:nvSpPr>
          <p:cNvPr id="17" name="Freeform 17"/>
          <p:cNvSpPr/>
          <p:nvPr/>
        </p:nvSpPr>
        <p:spPr>
          <a:xfrm>
            <a:off x="13969277" y="8577072"/>
            <a:ext cx="3553704" cy="1288697"/>
          </a:xfrm>
          <a:custGeom>
            <a:avLst/>
            <a:gdLst/>
            <a:ahLst/>
            <a:cxnLst/>
            <a:rect l="l" t="t" r="r" b="b"/>
            <a:pathLst>
              <a:path w="3553704" h="1288697">
                <a:moveTo>
                  <a:pt x="0" y="0"/>
                </a:moveTo>
                <a:lnTo>
                  <a:pt x="3553704" y="0"/>
                </a:lnTo>
                <a:lnTo>
                  <a:pt x="3553704" y="1288697"/>
                </a:lnTo>
                <a:lnTo>
                  <a:pt x="0" y="1288697"/>
                </a:lnTo>
                <a:lnTo>
                  <a:pt x="0" y="0"/>
                </a:lnTo>
                <a:close/>
              </a:path>
            </a:pathLst>
          </a:custGeom>
          <a:blipFill>
            <a:blip r:embed="rId12"/>
            <a:stretch>
              <a:fillRect t="-10890" b="-11668"/>
            </a:stretch>
          </a:blipFill>
        </p:spPr>
        <p:txBody>
          <a:bodyPr/>
          <a:lstStyle/>
          <a:p>
            <a:endParaRPr 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rot="7358809">
            <a:off x="-1653126" y="-355447"/>
            <a:ext cx="4009630" cy="2057400"/>
          </a:xfrm>
          <a:custGeom>
            <a:avLst/>
            <a:gdLst/>
            <a:ahLst/>
            <a:cxnLst/>
            <a:rect l="l" t="t" r="r" b="b"/>
            <a:pathLst>
              <a:path w="4009630" h="2057400">
                <a:moveTo>
                  <a:pt x="0" y="0"/>
                </a:moveTo>
                <a:lnTo>
                  <a:pt x="4009630" y="0"/>
                </a:lnTo>
                <a:lnTo>
                  <a:pt x="4009630" y="2057400"/>
                </a:lnTo>
                <a:lnTo>
                  <a:pt x="0" y="20574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TextBox 3"/>
          <p:cNvSpPr txBox="1"/>
          <p:nvPr/>
        </p:nvSpPr>
        <p:spPr>
          <a:xfrm>
            <a:off x="1572284" y="404779"/>
            <a:ext cx="13979275" cy="2309812"/>
          </a:xfrm>
          <a:prstGeom prst="rect">
            <a:avLst/>
          </a:prstGeom>
        </p:spPr>
        <p:txBody>
          <a:bodyPr lIns="0" tIns="0" rIns="0" bIns="0" rtlCol="0" anchor="t">
            <a:spAutoFit/>
          </a:bodyPr>
          <a:lstStyle/>
          <a:p>
            <a:pPr algn="ctr">
              <a:lnSpc>
                <a:spcPts val="9990"/>
              </a:lnSpc>
            </a:pPr>
            <a:r>
              <a:rPr lang="en-US" sz="9000">
                <a:solidFill>
                  <a:srgbClr val="FFFFFF"/>
                </a:solidFill>
                <a:latin typeface="Neue Kabel 2"/>
              </a:rPr>
              <a:t>Paycheck Basics: </a:t>
            </a:r>
          </a:p>
          <a:p>
            <a:pPr algn="ctr">
              <a:lnSpc>
                <a:spcPts val="6659"/>
              </a:lnSpc>
            </a:pPr>
            <a:r>
              <a:rPr lang="en-US" sz="5999">
                <a:solidFill>
                  <a:srgbClr val="FFFFFF"/>
                </a:solidFill>
                <a:latin typeface="Neue Kabel 2"/>
              </a:rPr>
              <a:t>Reading Your Pay Stub</a:t>
            </a:r>
          </a:p>
        </p:txBody>
      </p:sp>
      <p:grpSp>
        <p:nvGrpSpPr>
          <p:cNvPr id="4" name="Group 4"/>
          <p:cNvGrpSpPr/>
          <p:nvPr/>
        </p:nvGrpSpPr>
        <p:grpSpPr>
          <a:xfrm>
            <a:off x="15551559" y="634679"/>
            <a:ext cx="1973837" cy="1973837"/>
            <a:chOff x="0" y="0"/>
            <a:chExt cx="2631782" cy="2631782"/>
          </a:xfrm>
        </p:grpSpPr>
        <p:sp>
          <p:nvSpPr>
            <p:cNvPr id="5" name="Freeform 5"/>
            <p:cNvSpPr/>
            <p:nvPr/>
          </p:nvSpPr>
          <p:spPr>
            <a:xfrm>
              <a:off x="0" y="0"/>
              <a:ext cx="2631782" cy="2631782"/>
            </a:xfrm>
            <a:custGeom>
              <a:avLst/>
              <a:gdLst/>
              <a:ahLst/>
              <a:cxnLst/>
              <a:rect l="l" t="t" r="r" b="b"/>
              <a:pathLst>
                <a:path w="2631782" h="2631782">
                  <a:moveTo>
                    <a:pt x="0" y="0"/>
                  </a:moveTo>
                  <a:lnTo>
                    <a:pt x="2631782" y="0"/>
                  </a:lnTo>
                  <a:lnTo>
                    <a:pt x="2631782" y="2631782"/>
                  </a:lnTo>
                  <a:lnTo>
                    <a:pt x="0" y="263178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723810" y="195963"/>
              <a:ext cx="1221634" cy="1237383"/>
            </a:xfrm>
            <a:custGeom>
              <a:avLst/>
              <a:gdLst/>
              <a:ahLst/>
              <a:cxnLst/>
              <a:rect l="l" t="t" r="r" b="b"/>
              <a:pathLst>
                <a:path w="1221634" h="1237383">
                  <a:moveTo>
                    <a:pt x="0" y="0"/>
                  </a:moveTo>
                  <a:lnTo>
                    <a:pt x="1221634" y="0"/>
                  </a:lnTo>
                  <a:lnTo>
                    <a:pt x="1221634" y="1237383"/>
                  </a:lnTo>
                  <a:lnTo>
                    <a:pt x="0" y="123738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sp>
        <p:nvSpPr>
          <p:cNvPr id="7" name="TextBox 7"/>
          <p:cNvSpPr txBox="1"/>
          <p:nvPr/>
        </p:nvSpPr>
        <p:spPr>
          <a:xfrm>
            <a:off x="794734" y="9065471"/>
            <a:ext cx="11035776" cy="602626"/>
          </a:xfrm>
          <a:prstGeom prst="rect">
            <a:avLst/>
          </a:prstGeom>
        </p:spPr>
        <p:txBody>
          <a:bodyPr lIns="0" tIns="0" rIns="0" bIns="0" rtlCol="0" anchor="t">
            <a:spAutoFit/>
          </a:bodyPr>
          <a:lstStyle/>
          <a:p>
            <a:pPr algn="l">
              <a:lnSpc>
                <a:spcPts val="4987"/>
              </a:lnSpc>
            </a:pPr>
            <a:r>
              <a:rPr lang="en-US" sz="3562">
                <a:solidFill>
                  <a:srgbClr val="F8D445"/>
                </a:solidFill>
                <a:latin typeface="Frutiger Bold"/>
              </a:rPr>
              <a:t>Report any mistakes to your employer immediately.</a:t>
            </a:r>
          </a:p>
        </p:txBody>
      </p:sp>
      <p:grpSp>
        <p:nvGrpSpPr>
          <p:cNvPr id="8" name="Group 8"/>
          <p:cNvGrpSpPr/>
          <p:nvPr/>
        </p:nvGrpSpPr>
        <p:grpSpPr>
          <a:xfrm>
            <a:off x="11783294" y="3687128"/>
            <a:ext cx="5476006" cy="2912744"/>
            <a:chOff x="0" y="0"/>
            <a:chExt cx="7301341" cy="3883659"/>
          </a:xfrm>
        </p:grpSpPr>
        <p:sp>
          <p:nvSpPr>
            <p:cNvPr id="9" name="TextBox 9"/>
            <p:cNvSpPr txBox="1"/>
            <p:nvPr/>
          </p:nvSpPr>
          <p:spPr>
            <a:xfrm>
              <a:off x="0" y="-76200"/>
              <a:ext cx="7301341" cy="3959859"/>
            </a:xfrm>
            <a:prstGeom prst="rect">
              <a:avLst/>
            </a:prstGeom>
          </p:spPr>
          <p:txBody>
            <a:bodyPr lIns="0" tIns="0" rIns="0" bIns="0" rtlCol="0" anchor="t">
              <a:spAutoFit/>
            </a:bodyPr>
            <a:lstStyle/>
            <a:p>
              <a:pPr marL="921847" lvl="1" indent="-460924" algn="l">
                <a:lnSpc>
                  <a:spcPts val="5977"/>
                </a:lnSpc>
                <a:buFont typeface="Arial"/>
                <a:buChar char="•"/>
              </a:pPr>
              <a:r>
                <a:rPr lang="en-US" sz="4269">
                  <a:solidFill>
                    <a:srgbClr val="FFFFFF"/>
                  </a:solidFill>
                  <a:latin typeface="Frutiger Bold"/>
                </a:rPr>
                <a:t>Gross Pay</a:t>
              </a:r>
            </a:p>
            <a:p>
              <a:pPr marL="921847" lvl="1" indent="-460924" algn="l">
                <a:lnSpc>
                  <a:spcPts val="5977"/>
                </a:lnSpc>
                <a:buFont typeface="Arial"/>
                <a:buChar char="•"/>
              </a:pPr>
              <a:r>
                <a:rPr lang="en-US" sz="4269">
                  <a:solidFill>
                    <a:srgbClr val="FFFFFF"/>
                  </a:solidFill>
                  <a:latin typeface="Frutiger Bold"/>
                </a:rPr>
                <a:t>Taxes</a:t>
              </a:r>
            </a:p>
            <a:p>
              <a:pPr marL="921847" lvl="1" indent="-460924" algn="l">
                <a:lnSpc>
                  <a:spcPts val="5977"/>
                </a:lnSpc>
                <a:buFont typeface="Arial"/>
                <a:buChar char="•"/>
              </a:pPr>
              <a:r>
                <a:rPr lang="en-US" sz="4269">
                  <a:solidFill>
                    <a:srgbClr val="FFFFFF"/>
                  </a:solidFill>
                  <a:latin typeface="Frutiger Bold"/>
                </a:rPr>
                <a:t>Other Deductions</a:t>
              </a:r>
            </a:p>
            <a:p>
              <a:pPr marL="921847" lvl="1" indent="-460924" algn="l">
                <a:lnSpc>
                  <a:spcPts val="5977"/>
                </a:lnSpc>
                <a:buFont typeface="Arial"/>
                <a:buChar char="•"/>
              </a:pPr>
              <a:r>
                <a:rPr lang="en-US" sz="4269">
                  <a:solidFill>
                    <a:srgbClr val="FFFFFF"/>
                  </a:solidFill>
                  <a:latin typeface="Frutiger Bold"/>
                </a:rPr>
                <a:t>Net Pay</a:t>
              </a:r>
            </a:p>
          </p:txBody>
        </p:sp>
        <p:sp>
          <p:nvSpPr>
            <p:cNvPr id="10" name="Freeform 10"/>
            <p:cNvSpPr/>
            <p:nvPr/>
          </p:nvSpPr>
          <p:spPr>
            <a:xfrm>
              <a:off x="551428" y="166618"/>
              <a:ext cx="573529" cy="573529"/>
            </a:xfrm>
            <a:custGeom>
              <a:avLst/>
              <a:gdLst/>
              <a:ahLst/>
              <a:cxnLst/>
              <a:rect l="l" t="t" r="r" b="b"/>
              <a:pathLst>
                <a:path w="573529" h="573529">
                  <a:moveTo>
                    <a:pt x="0" y="0"/>
                  </a:moveTo>
                  <a:lnTo>
                    <a:pt x="573529" y="0"/>
                  </a:lnTo>
                  <a:lnTo>
                    <a:pt x="573529" y="573529"/>
                  </a:lnTo>
                  <a:lnTo>
                    <a:pt x="0" y="57352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1" name="TextBox 11"/>
            <p:cNvSpPr txBox="1"/>
            <p:nvPr/>
          </p:nvSpPr>
          <p:spPr>
            <a:xfrm>
              <a:off x="788598" y="225921"/>
              <a:ext cx="83317" cy="510760"/>
            </a:xfrm>
            <a:prstGeom prst="rect">
              <a:avLst/>
            </a:prstGeom>
          </p:spPr>
          <p:txBody>
            <a:bodyPr lIns="0" tIns="0" rIns="0" bIns="0" rtlCol="0" anchor="t">
              <a:spAutoFit/>
            </a:bodyPr>
            <a:lstStyle/>
            <a:p>
              <a:pPr algn="ctr">
                <a:lnSpc>
                  <a:spcPts val="3131"/>
                </a:lnSpc>
              </a:pPr>
              <a:r>
                <a:rPr lang="en-US" sz="2236">
                  <a:solidFill>
                    <a:srgbClr val="FFFFFF"/>
                  </a:solidFill>
                  <a:latin typeface="Hey Gotcha!"/>
                </a:rPr>
                <a:t>1</a:t>
              </a:r>
            </a:p>
          </p:txBody>
        </p:sp>
        <p:sp>
          <p:nvSpPr>
            <p:cNvPr id="12" name="Freeform 12"/>
            <p:cNvSpPr/>
            <p:nvPr/>
          </p:nvSpPr>
          <p:spPr>
            <a:xfrm>
              <a:off x="551428" y="1222011"/>
              <a:ext cx="573529" cy="573529"/>
            </a:xfrm>
            <a:custGeom>
              <a:avLst/>
              <a:gdLst/>
              <a:ahLst/>
              <a:cxnLst/>
              <a:rect l="l" t="t" r="r" b="b"/>
              <a:pathLst>
                <a:path w="573529" h="573529">
                  <a:moveTo>
                    <a:pt x="0" y="0"/>
                  </a:moveTo>
                  <a:lnTo>
                    <a:pt x="573529" y="0"/>
                  </a:lnTo>
                  <a:lnTo>
                    <a:pt x="573529" y="573529"/>
                  </a:lnTo>
                  <a:lnTo>
                    <a:pt x="0" y="57352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3" name="TextBox 13"/>
            <p:cNvSpPr txBox="1"/>
            <p:nvPr/>
          </p:nvSpPr>
          <p:spPr>
            <a:xfrm>
              <a:off x="754876" y="1284780"/>
              <a:ext cx="83317" cy="510760"/>
            </a:xfrm>
            <a:prstGeom prst="rect">
              <a:avLst/>
            </a:prstGeom>
          </p:spPr>
          <p:txBody>
            <a:bodyPr lIns="0" tIns="0" rIns="0" bIns="0" rtlCol="0" anchor="t">
              <a:spAutoFit/>
            </a:bodyPr>
            <a:lstStyle/>
            <a:p>
              <a:pPr algn="ctr">
                <a:lnSpc>
                  <a:spcPts val="3131"/>
                </a:lnSpc>
              </a:pPr>
              <a:r>
                <a:rPr lang="en-US" sz="2236">
                  <a:solidFill>
                    <a:srgbClr val="FFFFFF"/>
                  </a:solidFill>
                  <a:latin typeface="Hey Gotcha!"/>
                </a:rPr>
                <a:t>2</a:t>
              </a:r>
            </a:p>
          </p:txBody>
        </p:sp>
        <p:sp>
          <p:nvSpPr>
            <p:cNvPr id="14" name="Freeform 14"/>
            <p:cNvSpPr/>
            <p:nvPr/>
          </p:nvSpPr>
          <p:spPr>
            <a:xfrm>
              <a:off x="551428" y="2190532"/>
              <a:ext cx="573529" cy="573529"/>
            </a:xfrm>
            <a:custGeom>
              <a:avLst/>
              <a:gdLst/>
              <a:ahLst/>
              <a:cxnLst/>
              <a:rect l="l" t="t" r="r" b="b"/>
              <a:pathLst>
                <a:path w="573529" h="573529">
                  <a:moveTo>
                    <a:pt x="0" y="0"/>
                  </a:moveTo>
                  <a:lnTo>
                    <a:pt x="573529" y="0"/>
                  </a:lnTo>
                  <a:lnTo>
                    <a:pt x="573529" y="573529"/>
                  </a:lnTo>
                  <a:lnTo>
                    <a:pt x="0" y="57352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5" name="TextBox 15"/>
            <p:cNvSpPr txBox="1"/>
            <p:nvPr/>
          </p:nvSpPr>
          <p:spPr>
            <a:xfrm>
              <a:off x="754876" y="2253301"/>
              <a:ext cx="83317" cy="510760"/>
            </a:xfrm>
            <a:prstGeom prst="rect">
              <a:avLst/>
            </a:prstGeom>
          </p:spPr>
          <p:txBody>
            <a:bodyPr lIns="0" tIns="0" rIns="0" bIns="0" rtlCol="0" anchor="t">
              <a:spAutoFit/>
            </a:bodyPr>
            <a:lstStyle/>
            <a:p>
              <a:pPr algn="ctr">
                <a:lnSpc>
                  <a:spcPts val="3131"/>
                </a:lnSpc>
              </a:pPr>
              <a:r>
                <a:rPr lang="en-US" sz="2236">
                  <a:solidFill>
                    <a:srgbClr val="FFFFFF"/>
                  </a:solidFill>
                  <a:latin typeface="Hey Gotcha!"/>
                </a:rPr>
                <a:t>3</a:t>
              </a:r>
            </a:p>
          </p:txBody>
        </p:sp>
        <p:sp>
          <p:nvSpPr>
            <p:cNvPr id="16" name="Freeform 16"/>
            <p:cNvSpPr/>
            <p:nvPr/>
          </p:nvSpPr>
          <p:spPr>
            <a:xfrm>
              <a:off x="551428" y="3176698"/>
              <a:ext cx="573529" cy="573529"/>
            </a:xfrm>
            <a:custGeom>
              <a:avLst/>
              <a:gdLst/>
              <a:ahLst/>
              <a:cxnLst/>
              <a:rect l="l" t="t" r="r" b="b"/>
              <a:pathLst>
                <a:path w="573529" h="573529">
                  <a:moveTo>
                    <a:pt x="0" y="0"/>
                  </a:moveTo>
                  <a:lnTo>
                    <a:pt x="573529" y="0"/>
                  </a:lnTo>
                  <a:lnTo>
                    <a:pt x="573529" y="573529"/>
                  </a:lnTo>
                  <a:lnTo>
                    <a:pt x="0" y="57352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7" name="TextBox 17"/>
            <p:cNvSpPr txBox="1"/>
            <p:nvPr/>
          </p:nvSpPr>
          <p:spPr>
            <a:xfrm>
              <a:off x="754876" y="3239467"/>
              <a:ext cx="83317" cy="510760"/>
            </a:xfrm>
            <a:prstGeom prst="rect">
              <a:avLst/>
            </a:prstGeom>
          </p:spPr>
          <p:txBody>
            <a:bodyPr lIns="0" tIns="0" rIns="0" bIns="0" rtlCol="0" anchor="t">
              <a:spAutoFit/>
            </a:bodyPr>
            <a:lstStyle/>
            <a:p>
              <a:pPr algn="ctr">
                <a:lnSpc>
                  <a:spcPts val="3131"/>
                </a:lnSpc>
              </a:pPr>
              <a:r>
                <a:rPr lang="en-US" sz="2236">
                  <a:solidFill>
                    <a:srgbClr val="FFFFFF"/>
                  </a:solidFill>
                  <a:latin typeface="Hey Gotcha!"/>
                </a:rPr>
                <a:t>4</a:t>
              </a:r>
            </a:p>
          </p:txBody>
        </p:sp>
      </p:grpSp>
      <p:grpSp>
        <p:nvGrpSpPr>
          <p:cNvPr id="18" name="Group 18"/>
          <p:cNvGrpSpPr/>
          <p:nvPr/>
        </p:nvGrpSpPr>
        <p:grpSpPr>
          <a:xfrm>
            <a:off x="794734" y="2871754"/>
            <a:ext cx="10988561" cy="6103230"/>
            <a:chOff x="0" y="0"/>
            <a:chExt cx="14651414" cy="8137640"/>
          </a:xfrm>
        </p:grpSpPr>
        <p:sp>
          <p:nvSpPr>
            <p:cNvPr id="19" name="Freeform 19"/>
            <p:cNvSpPr/>
            <p:nvPr/>
          </p:nvSpPr>
          <p:spPr>
            <a:xfrm>
              <a:off x="0" y="0"/>
              <a:ext cx="14651414" cy="8137640"/>
            </a:xfrm>
            <a:custGeom>
              <a:avLst/>
              <a:gdLst/>
              <a:ahLst/>
              <a:cxnLst/>
              <a:rect l="l" t="t" r="r" b="b"/>
              <a:pathLst>
                <a:path w="14651414" h="8137640">
                  <a:moveTo>
                    <a:pt x="0" y="0"/>
                  </a:moveTo>
                  <a:lnTo>
                    <a:pt x="14651414" y="0"/>
                  </a:lnTo>
                  <a:lnTo>
                    <a:pt x="14651414" y="8137640"/>
                  </a:lnTo>
                  <a:lnTo>
                    <a:pt x="0" y="8137640"/>
                  </a:lnTo>
                  <a:lnTo>
                    <a:pt x="0" y="0"/>
                  </a:lnTo>
                  <a:close/>
                </a:path>
              </a:pathLst>
            </a:custGeom>
            <a:blipFill>
              <a:blip r:embed="rId16"/>
              <a:stretch>
                <a:fillRect/>
              </a:stretch>
            </a:blipFill>
          </p:spPr>
          <p:txBody>
            <a:bodyPr/>
            <a:lstStyle/>
            <a:p>
              <a:endParaRPr lang="en-US"/>
            </a:p>
          </p:txBody>
        </p:sp>
        <p:sp>
          <p:nvSpPr>
            <p:cNvPr id="20" name="Freeform 20"/>
            <p:cNvSpPr/>
            <p:nvPr/>
          </p:nvSpPr>
          <p:spPr>
            <a:xfrm>
              <a:off x="175261" y="2287294"/>
              <a:ext cx="573956" cy="573956"/>
            </a:xfrm>
            <a:custGeom>
              <a:avLst/>
              <a:gdLst/>
              <a:ahLst/>
              <a:cxnLst/>
              <a:rect l="l" t="t" r="r" b="b"/>
              <a:pathLst>
                <a:path w="573956" h="573956">
                  <a:moveTo>
                    <a:pt x="0" y="0"/>
                  </a:moveTo>
                  <a:lnTo>
                    <a:pt x="573957" y="0"/>
                  </a:lnTo>
                  <a:lnTo>
                    <a:pt x="573957" y="573956"/>
                  </a:lnTo>
                  <a:lnTo>
                    <a:pt x="0" y="57395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1" name="TextBox 21"/>
            <p:cNvSpPr txBox="1"/>
            <p:nvPr/>
          </p:nvSpPr>
          <p:spPr>
            <a:xfrm>
              <a:off x="412608" y="2346684"/>
              <a:ext cx="83379" cy="511098"/>
            </a:xfrm>
            <a:prstGeom prst="rect">
              <a:avLst/>
            </a:prstGeom>
          </p:spPr>
          <p:txBody>
            <a:bodyPr lIns="0" tIns="0" rIns="0" bIns="0" rtlCol="0" anchor="t">
              <a:spAutoFit/>
            </a:bodyPr>
            <a:lstStyle/>
            <a:p>
              <a:pPr algn="ctr">
                <a:lnSpc>
                  <a:spcPts val="3133"/>
                </a:lnSpc>
              </a:pPr>
              <a:r>
                <a:rPr lang="en-US" sz="2238">
                  <a:solidFill>
                    <a:srgbClr val="FFFFFF"/>
                  </a:solidFill>
                  <a:latin typeface="Hey Gotcha!"/>
                </a:rPr>
                <a:t>1</a:t>
              </a:r>
            </a:p>
          </p:txBody>
        </p:sp>
        <p:sp>
          <p:nvSpPr>
            <p:cNvPr id="22" name="Freeform 22"/>
            <p:cNvSpPr/>
            <p:nvPr/>
          </p:nvSpPr>
          <p:spPr>
            <a:xfrm>
              <a:off x="6925511" y="2287294"/>
              <a:ext cx="573956" cy="573956"/>
            </a:xfrm>
            <a:custGeom>
              <a:avLst/>
              <a:gdLst/>
              <a:ahLst/>
              <a:cxnLst/>
              <a:rect l="l" t="t" r="r" b="b"/>
              <a:pathLst>
                <a:path w="573956" h="573956">
                  <a:moveTo>
                    <a:pt x="0" y="0"/>
                  </a:moveTo>
                  <a:lnTo>
                    <a:pt x="573956" y="0"/>
                  </a:lnTo>
                  <a:lnTo>
                    <a:pt x="573956" y="573956"/>
                  </a:lnTo>
                  <a:lnTo>
                    <a:pt x="0" y="57395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3" name="TextBox 23"/>
            <p:cNvSpPr txBox="1"/>
            <p:nvPr/>
          </p:nvSpPr>
          <p:spPr>
            <a:xfrm>
              <a:off x="7129110" y="2350152"/>
              <a:ext cx="83379" cy="511098"/>
            </a:xfrm>
            <a:prstGeom prst="rect">
              <a:avLst/>
            </a:prstGeom>
          </p:spPr>
          <p:txBody>
            <a:bodyPr lIns="0" tIns="0" rIns="0" bIns="0" rtlCol="0" anchor="t">
              <a:spAutoFit/>
            </a:bodyPr>
            <a:lstStyle/>
            <a:p>
              <a:pPr algn="ctr">
                <a:lnSpc>
                  <a:spcPts val="3133"/>
                </a:lnSpc>
              </a:pPr>
              <a:r>
                <a:rPr lang="en-US" sz="2238">
                  <a:solidFill>
                    <a:srgbClr val="FFFFFF"/>
                  </a:solidFill>
                  <a:latin typeface="Hey Gotcha!"/>
                </a:rPr>
                <a:t>2</a:t>
              </a:r>
            </a:p>
          </p:txBody>
        </p:sp>
        <p:sp>
          <p:nvSpPr>
            <p:cNvPr id="24" name="Freeform 24"/>
            <p:cNvSpPr/>
            <p:nvPr/>
          </p:nvSpPr>
          <p:spPr>
            <a:xfrm>
              <a:off x="6925511" y="4135129"/>
              <a:ext cx="573956" cy="573956"/>
            </a:xfrm>
            <a:custGeom>
              <a:avLst/>
              <a:gdLst/>
              <a:ahLst/>
              <a:cxnLst/>
              <a:rect l="l" t="t" r="r" b="b"/>
              <a:pathLst>
                <a:path w="573956" h="573956">
                  <a:moveTo>
                    <a:pt x="0" y="0"/>
                  </a:moveTo>
                  <a:lnTo>
                    <a:pt x="573956" y="0"/>
                  </a:lnTo>
                  <a:lnTo>
                    <a:pt x="573956" y="573957"/>
                  </a:lnTo>
                  <a:lnTo>
                    <a:pt x="0" y="57395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25" name="TextBox 25"/>
            <p:cNvSpPr txBox="1"/>
            <p:nvPr/>
          </p:nvSpPr>
          <p:spPr>
            <a:xfrm>
              <a:off x="7129110" y="4197987"/>
              <a:ext cx="83379" cy="511098"/>
            </a:xfrm>
            <a:prstGeom prst="rect">
              <a:avLst/>
            </a:prstGeom>
          </p:spPr>
          <p:txBody>
            <a:bodyPr lIns="0" tIns="0" rIns="0" bIns="0" rtlCol="0" anchor="t">
              <a:spAutoFit/>
            </a:bodyPr>
            <a:lstStyle/>
            <a:p>
              <a:pPr algn="ctr">
                <a:lnSpc>
                  <a:spcPts val="3133"/>
                </a:lnSpc>
              </a:pPr>
              <a:r>
                <a:rPr lang="en-US" sz="2238">
                  <a:solidFill>
                    <a:srgbClr val="FFFFFF"/>
                  </a:solidFill>
                  <a:latin typeface="Hey Gotcha!"/>
                </a:rPr>
                <a:t>3</a:t>
              </a:r>
            </a:p>
          </p:txBody>
        </p:sp>
        <p:sp>
          <p:nvSpPr>
            <p:cNvPr id="26" name="Freeform 26"/>
            <p:cNvSpPr/>
            <p:nvPr/>
          </p:nvSpPr>
          <p:spPr>
            <a:xfrm>
              <a:off x="6925511" y="7441306"/>
              <a:ext cx="573956" cy="573956"/>
            </a:xfrm>
            <a:custGeom>
              <a:avLst/>
              <a:gdLst/>
              <a:ahLst/>
              <a:cxnLst/>
              <a:rect l="l" t="t" r="r" b="b"/>
              <a:pathLst>
                <a:path w="573956" h="573956">
                  <a:moveTo>
                    <a:pt x="0" y="0"/>
                  </a:moveTo>
                  <a:lnTo>
                    <a:pt x="573956" y="0"/>
                  </a:lnTo>
                  <a:lnTo>
                    <a:pt x="573956" y="573957"/>
                  </a:lnTo>
                  <a:lnTo>
                    <a:pt x="0" y="573957"/>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27" name="TextBox 27"/>
            <p:cNvSpPr txBox="1"/>
            <p:nvPr/>
          </p:nvSpPr>
          <p:spPr>
            <a:xfrm>
              <a:off x="7129110" y="7504165"/>
              <a:ext cx="83379" cy="511098"/>
            </a:xfrm>
            <a:prstGeom prst="rect">
              <a:avLst/>
            </a:prstGeom>
          </p:spPr>
          <p:txBody>
            <a:bodyPr lIns="0" tIns="0" rIns="0" bIns="0" rtlCol="0" anchor="t">
              <a:spAutoFit/>
            </a:bodyPr>
            <a:lstStyle/>
            <a:p>
              <a:pPr algn="ctr">
                <a:lnSpc>
                  <a:spcPts val="3133"/>
                </a:lnSpc>
              </a:pPr>
              <a:r>
                <a:rPr lang="en-US" sz="2238">
                  <a:solidFill>
                    <a:srgbClr val="FFFFFF"/>
                  </a:solidFill>
                  <a:latin typeface="Hey Gotcha!"/>
                </a:rPr>
                <a:t>4</a:t>
              </a:r>
            </a:p>
          </p:txBody>
        </p:sp>
      </p:grpSp>
      <p:sp>
        <p:nvSpPr>
          <p:cNvPr id="28" name="Freeform 28"/>
          <p:cNvSpPr/>
          <p:nvPr/>
        </p:nvSpPr>
        <p:spPr>
          <a:xfrm>
            <a:off x="13969277" y="8577072"/>
            <a:ext cx="3553704" cy="1288697"/>
          </a:xfrm>
          <a:custGeom>
            <a:avLst/>
            <a:gdLst/>
            <a:ahLst/>
            <a:cxnLst/>
            <a:rect l="l" t="t" r="r" b="b"/>
            <a:pathLst>
              <a:path w="3553704" h="1288697">
                <a:moveTo>
                  <a:pt x="0" y="0"/>
                </a:moveTo>
                <a:lnTo>
                  <a:pt x="3553704" y="0"/>
                </a:lnTo>
                <a:lnTo>
                  <a:pt x="3553704" y="1288697"/>
                </a:lnTo>
                <a:lnTo>
                  <a:pt x="0" y="1288697"/>
                </a:lnTo>
                <a:lnTo>
                  <a:pt x="0" y="0"/>
                </a:lnTo>
                <a:close/>
              </a:path>
            </a:pathLst>
          </a:custGeom>
          <a:blipFill>
            <a:blip r:embed="rId17"/>
            <a:stretch>
              <a:fillRect t="-10890" b="-11668"/>
            </a:stretch>
          </a:blipFill>
        </p:spPr>
        <p:txBody>
          <a:bodyPr/>
          <a:lstStyle/>
          <a:p>
            <a:endParaRPr 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rot="-1629277">
            <a:off x="11890225" y="8046424"/>
            <a:ext cx="7091379" cy="3638691"/>
          </a:xfrm>
          <a:custGeom>
            <a:avLst/>
            <a:gdLst/>
            <a:ahLst/>
            <a:cxnLst/>
            <a:rect l="l" t="t" r="r" b="b"/>
            <a:pathLst>
              <a:path w="7091379" h="3638691">
                <a:moveTo>
                  <a:pt x="0" y="0"/>
                </a:moveTo>
                <a:lnTo>
                  <a:pt x="7091379" y="0"/>
                </a:lnTo>
                <a:lnTo>
                  <a:pt x="7091379" y="3638690"/>
                </a:lnTo>
                <a:lnTo>
                  <a:pt x="0" y="363869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a:grpSpLocks noChangeAspect="1"/>
          </p:cNvGrpSpPr>
          <p:nvPr/>
        </p:nvGrpSpPr>
        <p:grpSpPr>
          <a:xfrm rot="-5048244">
            <a:off x="101490" y="463367"/>
            <a:ext cx="3272695" cy="2637330"/>
            <a:chOff x="0" y="0"/>
            <a:chExt cx="2181796" cy="1758226"/>
          </a:xfrm>
        </p:grpSpPr>
        <p:sp>
          <p:nvSpPr>
            <p:cNvPr id="4" name="Freeform 4"/>
            <p:cNvSpPr/>
            <p:nvPr/>
          </p:nvSpPr>
          <p:spPr>
            <a:xfrm>
              <a:off x="127" y="0"/>
              <a:ext cx="2181606" cy="1758315"/>
            </a:xfrm>
            <a:custGeom>
              <a:avLst/>
              <a:gdLst/>
              <a:ahLst/>
              <a:cxnLst/>
              <a:rect l="l" t="t" r="r" b="b"/>
              <a:pathLst>
                <a:path w="2181606" h="1758315">
                  <a:moveTo>
                    <a:pt x="1873631" y="864235"/>
                  </a:moveTo>
                  <a:cubicBezTo>
                    <a:pt x="1815084" y="757301"/>
                    <a:pt x="1743075" y="658368"/>
                    <a:pt x="1659763" y="569849"/>
                  </a:cubicBezTo>
                  <a:cubicBezTo>
                    <a:pt x="1635760" y="544322"/>
                    <a:pt x="1636903" y="504063"/>
                    <a:pt x="1662557" y="480060"/>
                  </a:cubicBezTo>
                  <a:cubicBezTo>
                    <a:pt x="1688211" y="456057"/>
                    <a:pt x="1728343" y="457200"/>
                    <a:pt x="1752346" y="482854"/>
                  </a:cubicBezTo>
                  <a:cubicBezTo>
                    <a:pt x="1843024" y="579247"/>
                    <a:pt x="1921256" y="686943"/>
                    <a:pt x="1985137" y="803275"/>
                  </a:cubicBezTo>
                  <a:cubicBezTo>
                    <a:pt x="2002028" y="834009"/>
                    <a:pt x="1990725" y="872617"/>
                    <a:pt x="1959991" y="889508"/>
                  </a:cubicBezTo>
                  <a:cubicBezTo>
                    <a:pt x="1929257" y="906399"/>
                    <a:pt x="1890649" y="895096"/>
                    <a:pt x="1873758" y="864362"/>
                  </a:cubicBezTo>
                  <a:close/>
                  <a:moveTo>
                    <a:pt x="1273429" y="278384"/>
                  </a:moveTo>
                  <a:cubicBezTo>
                    <a:pt x="1167003" y="223520"/>
                    <a:pt x="1052449" y="181483"/>
                    <a:pt x="931545" y="154559"/>
                  </a:cubicBezTo>
                  <a:cubicBezTo>
                    <a:pt x="897255" y="146939"/>
                    <a:pt x="875792" y="113030"/>
                    <a:pt x="883412" y="78740"/>
                  </a:cubicBezTo>
                  <a:cubicBezTo>
                    <a:pt x="891032" y="44450"/>
                    <a:pt x="924941" y="22987"/>
                    <a:pt x="959231" y="30607"/>
                  </a:cubicBezTo>
                  <a:cubicBezTo>
                    <a:pt x="1090803" y="59944"/>
                    <a:pt x="1215644" y="105791"/>
                    <a:pt x="1331595" y="165481"/>
                  </a:cubicBezTo>
                  <a:cubicBezTo>
                    <a:pt x="1362710" y="181483"/>
                    <a:pt x="1375029" y="219837"/>
                    <a:pt x="1358900" y="250952"/>
                  </a:cubicBezTo>
                  <a:cubicBezTo>
                    <a:pt x="1342771" y="282067"/>
                    <a:pt x="1304544" y="294386"/>
                    <a:pt x="1273429" y="278257"/>
                  </a:cubicBezTo>
                  <a:close/>
                  <a:moveTo>
                    <a:pt x="447802" y="130302"/>
                  </a:moveTo>
                  <a:cubicBezTo>
                    <a:pt x="327279" y="144780"/>
                    <a:pt x="208661" y="174625"/>
                    <a:pt x="95123" y="219202"/>
                  </a:cubicBezTo>
                  <a:cubicBezTo>
                    <a:pt x="62484" y="232029"/>
                    <a:pt x="25654" y="216027"/>
                    <a:pt x="12827" y="183388"/>
                  </a:cubicBezTo>
                  <a:cubicBezTo>
                    <a:pt x="0" y="150749"/>
                    <a:pt x="16002" y="113919"/>
                    <a:pt x="48641" y="101092"/>
                  </a:cubicBezTo>
                  <a:cubicBezTo>
                    <a:pt x="172339" y="52451"/>
                    <a:pt x="301371" y="19939"/>
                    <a:pt x="432562" y="4191"/>
                  </a:cubicBezTo>
                  <a:cubicBezTo>
                    <a:pt x="467487" y="0"/>
                    <a:pt x="499110" y="24892"/>
                    <a:pt x="503174" y="59690"/>
                  </a:cubicBezTo>
                  <a:cubicBezTo>
                    <a:pt x="507238" y="94488"/>
                    <a:pt x="482473" y="126111"/>
                    <a:pt x="447675" y="130302"/>
                  </a:cubicBezTo>
                  <a:close/>
                  <a:moveTo>
                    <a:pt x="2042414" y="1685671"/>
                  </a:moveTo>
                  <a:cubicBezTo>
                    <a:pt x="2054225" y="1561338"/>
                    <a:pt x="2049780" y="1439418"/>
                    <a:pt x="2030730" y="1321816"/>
                  </a:cubicBezTo>
                  <a:cubicBezTo>
                    <a:pt x="2025142" y="1287145"/>
                    <a:pt x="2048637" y="1254633"/>
                    <a:pt x="2083308" y="1249045"/>
                  </a:cubicBezTo>
                  <a:cubicBezTo>
                    <a:pt x="2117979" y="1243457"/>
                    <a:pt x="2150491" y="1266952"/>
                    <a:pt x="2156079" y="1301623"/>
                  </a:cubicBezTo>
                  <a:cubicBezTo>
                    <a:pt x="2176780" y="1429766"/>
                    <a:pt x="2181606" y="1562608"/>
                    <a:pt x="2168779" y="1697736"/>
                  </a:cubicBezTo>
                  <a:cubicBezTo>
                    <a:pt x="2165477" y="1732661"/>
                    <a:pt x="2134489" y="1758315"/>
                    <a:pt x="2099564" y="1755013"/>
                  </a:cubicBezTo>
                  <a:cubicBezTo>
                    <a:pt x="2064639" y="1751711"/>
                    <a:pt x="2038985" y="1720723"/>
                    <a:pt x="2042287" y="1685798"/>
                  </a:cubicBezTo>
                  <a:close/>
                </a:path>
              </a:pathLst>
            </a:custGeom>
            <a:solidFill>
              <a:srgbClr val="951ABE"/>
            </a:solidFill>
          </p:spPr>
          <p:txBody>
            <a:bodyPr/>
            <a:lstStyle/>
            <a:p>
              <a:endParaRPr lang="en-US"/>
            </a:p>
          </p:txBody>
        </p:sp>
      </p:grpSp>
      <p:grpSp>
        <p:nvGrpSpPr>
          <p:cNvPr id="5" name="Group 5"/>
          <p:cNvGrpSpPr/>
          <p:nvPr/>
        </p:nvGrpSpPr>
        <p:grpSpPr>
          <a:xfrm>
            <a:off x="12296561" y="429782"/>
            <a:ext cx="1576377" cy="1696173"/>
            <a:chOff x="0" y="0"/>
            <a:chExt cx="2101835" cy="2261563"/>
          </a:xfrm>
        </p:grpSpPr>
        <p:sp>
          <p:nvSpPr>
            <p:cNvPr id="6" name="Freeform 6"/>
            <p:cNvSpPr/>
            <p:nvPr/>
          </p:nvSpPr>
          <p:spPr>
            <a:xfrm>
              <a:off x="0" y="664169"/>
              <a:ext cx="2101835" cy="1597395"/>
            </a:xfrm>
            <a:custGeom>
              <a:avLst/>
              <a:gdLst/>
              <a:ahLst/>
              <a:cxnLst/>
              <a:rect l="l" t="t" r="r" b="b"/>
              <a:pathLst>
                <a:path w="2101835" h="1597395">
                  <a:moveTo>
                    <a:pt x="0" y="0"/>
                  </a:moveTo>
                  <a:lnTo>
                    <a:pt x="2101835" y="0"/>
                  </a:lnTo>
                  <a:lnTo>
                    <a:pt x="2101835" y="1597394"/>
                  </a:lnTo>
                  <a:lnTo>
                    <a:pt x="0" y="159739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a:off x="136787" y="210394"/>
              <a:ext cx="420787" cy="420787"/>
            </a:xfrm>
            <a:custGeom>
              <a:avLst/>
              <a:gdLst/>
              <a:ahLst/>
              <a:cxnLst/>
              <a:rect l="l" t="t" r="r" b="b"/>
              <a:pathLst>
                <a:path w="420787" h="420787">
                  <a:moveTo>
                    <a:pt x="0" y="0"/>
                  </a:moveTo>
                  <a:lnTo>
                    <a:pt x="420787" y="0"/>
                  </a:lnTo>
                  <a:lnTo>
                    <a:pt x="420787" y="420787"/>
                  </a:lnTo>
                  <a:lnTo>
                    <a:pt x="0" y="42078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Freeform 8"/>
            <p:cNvSpPr/>
            <p:nvPr/>
          </p:nvSpPr>
          <p:spPr>
            <a:xfrm>
              <a:off x="519463" y="0"/>
              <a:ext cx="420787" cy="420787"/>
            </a:xfrm>
            <a:custGeom>
              <a:avLst/>
              <a:gdLst/>
              <a:ahLst/>
              <a:cxnLst/>
              <a:rect l="l" t="t" r="r" b="b"/>
              <a:pathLst>
                <a:path w="420787" h="420787">
                  <a:moveTo>
                    <a:pt x="0" y="0"/>
                  </a:moveTo>
                  <a:lnTo>
                    <a:pt x="420787" y="0"/>
                  </a:lnTo>
                  <a:lnTo>
                    <a:pt x="420787" y="420787"/>
                  </a:lnTo>
                  <a:lnTo>
                    <a:pt x="0" y="42078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Freeform 9"/>
            <p:cNvSpPr/>
            <p:nvPr/>
          </p:nvSpPr>
          <p:spPr>
            <a:xfrm>
              <a:off x="1148554" y="0"/>
              <a:ext cx="420787" cy="420787"/>
            </a:xfrm>
            <a:custGeom>
              <a:avLst/>
              <a:gdLst/>
              <a:ahLst/>
              <a:cxnLst/>
              <a:rect l="l" t="t" r="r" b="b"/>
              <a:pathLst>
                <a:path w="420787" h="420787">
                  <a:moveTo>
                    <a:pt x="0" y="0"/>
                  </a:moveTo>
                  <a:lnTo>
                    <a:pt x="420787" y="0"/>
                  </a:lnTo>
                  <a:lnTo>
                    <a:pt x="420787" y="420787"/>
                  </a:lnTo>
                  <a:lnTo>
                    <a:pt x="0" y="42078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0" name="Freeform 10"/>
            <p:cNvSpPr/>
            <p:nvPr/>
          </p:nvSpPr>
          <p:spPr>
            <a:xfrm>
              <a:off x="1569341" y="210394"/>
              <a:ext cx="420787" cy="420787"/>
            </a:xfrm>
            <a:custGeom>
              <a:avLst/>
              <a:gdLst/>
              <a:ahLst/>
              <a:cxnLst/>
              <a:rect l="l" t="t" r="r" b="b"/>
              <a:pathLst>
                <a:path w="420787" h="420787">
                  <a:moveTo>
                    <a:pt x="0" y="0"/>
                  </a:moveTo>
                  <a:lnTo>
                    <a:pt x="420787" y="0"/>
                  </a:lnTo>
                  <a:lnTo>
                    <a:pt x="420787" y="420787"/>
                  </a:lnTo>
                  <a:lnTo>
                    <a:pt x="0" y="42078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1" name="Freeform 11"/>
            <p:cNvSpPr/>
            <p:nvPr/>
          </p:nvSpPr>
          <p:spPr>
            <a:xfrm>
              <a:off x="840524" y="321978"/>
              <a:ext cx="420787" cy="420787"/>
            </a:xfrm>
            <a:custGeom>
              <a:avLst/>
              <a:gdLst/>
              <a:ahLst/>
              <a:cxnLst/>
              <a:rect l="l" t="t" r="r" b="b"/>
              <a:pathLst>
                <a:path w="420787" h="420787">
                  <a:moveTo>
                    <a:pt x="0" y="0"/>
                  </a:moveTo>
                  <a:lnTo>
                    <a:pt x="420787" y="0"/>
                  </a:lnTo>
                  <a:lnTo>
                    <a:pt x="420787" y="420787"/>
                  </a:lnTo>
                  <a:lnTo>
                    <a:pt x="0" y="42078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sp>
        <p:nvSpPr>
          <p:cNvPr id="12" name="Freeform 12"/>
          <p:cNvSpPr/>
          <p:nvPr/>
        </p:nvSpPr>
        <p:spPr>
          <a:xfrm>
            <a:off x="1078505" y="3337699"/>
            <a:ext cx="7417161" cy="4941684"/>
          </a:xfrm>
          <a:custGeom>
            <a:avLst/>
            <a:gdLst/>
            <a:ahLst/>
            <a:cxnLst/>
            <a:rect l="l" t="t" r="r" b="b"/>
            <a:pathLst>
              <a:path w="7417161" h="4941684">
                <a:moveTo>
                  <a:pt x="0" y="0"/>
                </a:moveTo>
                <a:lnTo>
                  <a:pt x="7417162" y="0"/>
                </a:lnTo>
                <a:lnTo>
                  <a:pt x="7417162" y="4941684"/>
                </a:lnTo>
                <a:lnTo>
                  <a:pt x="0" y="4941684"/>
                </a:lnTo>
                <a:lnTo>
                  <a:pt x="0" y="0"/>
                </a:lnTo>
                <a:close/>
              </a:path>
            </a:pathLst>
          </a:custGeom>
          <a:blipFill>
            <a:blip r:embed="rId8"/>
            <a:stretch>
              <a:fillRect/>
            </a:stretch>
          </a:blipFill>
          <a:ln w="47625" cap="sq">
            <a:solidFill>
              <a:srgbClr val="FFFFFF"/>
            </a:solidFill>
            <a:prstDash val="solid"/>
            <a:miter/>
          </a:ln>
        </p:spPr>
        <p:txBody>
          <a:bodyPr/>
          <a:lstStyle/>
          <a:p>
            <a:endParaRPr lang="en-US"/>
          </a:p>
        </p:txBody>
      </p:sp>
      <p:sp>
        <p:nvSpPr>
          <p:cNvPr id="13" name="TextBox 13"/>
          <p:cNvSpPr txBox="1"/>
          <p:nvPr/>
        </p:nvSpPr>
        <p:spPr>
          <a:xfrm>
            <a:off x="4602635" y="661829"/>
            <a:ext cx="7220021" cy="1631795"/>
          </a:xfrm>
          <a:prstGeom prst="rect">
            <a:avLst/>
          </a:prstGeom>
        </p:spPr>
        <p:txBody>
          <a:bodyPr lIns="0" tIns="0" rIns="0" bIns="0" rtlCol="0" anchor="t">
            <a:spAutoFit/>
          </a:bodyPr>
          <a:lstStyle/>
          <a:p>
            <a:pPr algn="ctr">
              <a:lnSpc>
                <a:spcPts val="10845"/>
              </a:lnSpc>
            </a:pPr>
            <a:r>
              <a:rPr lang="en-US" sz="9770">
                <a:solidFill>
                  <a:srgbClr val="FFFFFF"/>
                </a:solidFill>
                <a:latin typeface="Neue Kabel 2"/>
              </a:rPr>
              <a:t>Timekeeping</a:t>
            </a:r>
          </a:p>
        </p:txBody>
      </p:sp>
      <p:sp>
        <p:nvSpPr>
          <p:cNvPr id="14" name="TextBox 14"/>
          <p:cNvSpPr txBox="1"/>
          <p:nvPr/>
        </p:nvSpPr>
        <p:spPr>
          <a:xfrm>
            <a:off x="8795899" y="3751452"/>
            <a:ext cx="8463401" cy="3980829"/>
          </a:xfrm>
          <a:prstGeom prst="rect">
            <a:avLst/>
          </a:prstGeom>
        </p:spPr>
        <p:txBody>
          <a:bodyPr lIns="0" tIns="0" rIns="0" bIns="0" rtlCol="0" anchor="t">
            <a:spAutoFit/>
          </a:bodyPr>
          <a:lstStyle/>
          <a:p>
            <a:pPr marL="714084" lvl="1" indent="-357042" algn="just">
              <a:lnSpc>
                <a:spcPts val="5391"/>
              </a:lnSpc>
              <a:buFont typeface="Arial"/>
              <a:buChar char="•"/>
            </a:pPr>
            <a:r>
              <a:rPr lang="en-US" sz="3307">
                <a:solidFill>
                  <a:srgbClr val="FFFFFF"/>
                </a:solidFill>
                <a:latin typeface="Frutiger"/>
              </a:rPr>
              <a:t>It's your responsibility to track the hours you work to make sure that your paycheck is correct.</a:t>
            </a:r>
          </a:p>
          <a:p>
            <a:pPr marL="714084" lvl="1" indent="-357042" algn="just">
              <a:lnSpc>
                <a:spcPts val="5391"/>
              </a:lnSpc>
              <a:buFont typeface="Arial"/>
              <a:buChar char="•"/>
            </a:pPr>
            <a:r>
              <a:rPr lang="en-US" sz="3307">
                <a:solidFill>
                  <a:srgbClr val="FFFFFF"/>
                </a:solidFill>
                <a:latin typeface="Frutiger"/>
              </a:rPr>
              <a:t>Report any errors as soon as you see them to have them corrected.</a:t>
            </a:r>
          </a:p>
          <a:p>
            <a:pPr marL="714084" lvl="1" indent="-357042" algn="just">
              <a:lnSpc>
                <a:spcPts val="5391"/>
              </a:lnSpc>
              <a:buFont typeface="Arial"/>
              <a:buChar char="•"/>
            </a:pPr>
            <a:r>
              <a:rPr lang="en-US" sz="3307">
                <a:solidFill>
                  <a:srgbClr val="FFFFFF"/>
                </a:solidFill>
                <a:latin typeface="Frutiger"/>
              </a:rPr>
              <a:t>Who would you report any errors to?</a:t>
            </a:r>
          </a:p>
        </p:txBody>
      </p:sp>
      <p:sp>
        <p:nvSpPr>
          <p:cNvPr id="15" name="Freeform 15"/>
          <p:cNvSpPr/>
          <p:nvPr/>
        </p:nvSpPr>
        <p:spPr>
          <a:xfrm rot="-5400000">
            <a:off x="4862898" y="4628230"/>
            <a:ext cx="71438" cy="9797233"/>
          </a:xfrm>
          <a:custGeom>
            <a:avLst/>
            <a:gdLst/>
            <a:ahLst/>
            <a:cxnLst/>
            <a:rect l="l" t="t" r="r" b="b"/>
            <a:pathLst>
              <a:path w="71438" h="9797233">
                <a:moveTo>
                  <a:pt x="0" y="0"/>
                </a:moveTo>
                <a:lnTo>
                  <a:pt x="71437" y="0"/>
                </a:lnTo>
                <a:lnTo>
                  <a:pt x="71437" y="9797233"/>
                </a:lnTo>
                <a:lnTo>
                  <a:pt x="0" y="9797233"/>
                </a:lnTo>
                <a:lnTo>
                  <a:pt x="0" y="0"/>
                </a:lnTo>
                <a:close/>
              </a:path>
            </a:pathLst>
          </a:custGeom>
          <a:blipFill>
            <a:blip r:embed="rId9"/>
            <a:stretch>
              <a:fillRect r="-60715"/>
            </a:stretch>
          </a:blipFill>
        </p:spPr>
        <p:txBody>
          <a:bodyPr/>
          <a:lstStyle/>
          <a:p>
            <a:endParaRPr lang="en-US"/>
          </a:p>
        </p:txBody>
      </p:sp>
      <p:sp>
        <p:nvSpPr>
          <p:cNvPr id="16" name="Freeform 16"/>
          <p:cNvSpPr/>
          <p:nvPr/>
        </p:nvSpPr>
        <p:spPr>
          <a:xfrm>
            <a:off x="13969277" y="8577072"/>
            <a:ext cx="3553704" cy="1288697"/>
          </a:xfrm>
          <a:custGeom>
            <a:avLst/>
            <a:gdLst/>
            <a:ahLst/>
            <a:cxnLst/>
            <a:rect l="l" t="t" r="r" b="b"/>
            <a:pathLst>
              <a:path w="3553704" h="1288697">
                <a:moveTo>
                  <a:pt x="0" y="0"/>
                </a:moveTo>
                <a:lnTo>
                  <a:pt x="3553704" y="0"/>
                </a:lnTo>
                <a:lnTo>
                  <a:pt x="3553704" y="1288697"/>
                </a:lnTo>
                <a:lnTo>
                  <a:pt x="0" y="1288697"/>
                </a:lnTo>
                <a:lnTo>
                  <a:pt x="0" y="0"/>
                </a:lnTo>
                <a:close/>
              </a:path>
            </a:pathLst>
          </a:custGeom>
          <a:blipFill>
            <a:blip r:embed="rId10"/>
            <a:stretch>
              <a:fillRect t="-10890" b="-11668"/>
            </a:stretch>
          </a:blipFill>
        </p:spPr>
        <p:txBody>
          <a:bodyPr/>
          <a:lstStyle/>
          <a:p>
            <a:endParaRPr lang="en-US"/>
          </a:p>
        </p:txBody>
      </p:sp>
      <p:sp>
        <p:nvSpPr>
          <p:cNvPr id="17" name="TextBox 17"/>
          <p:cNvSpPr txBox="1"/>
          <p:nvPr/>
        </p:nvSpPr>
        <p:spPr>
          <a:xfrm>
            <a:off x="12483696" y="2106905"/>
            <a:ext cx="1202107" cy="488930"/>
          </a:xfrm>
          <a:prstGeom prst="rect">
            <a:avLst/>
          </a:prstGeom>
        </p:spPr>
        <p:txBody>
          <a:bodyPr lIns="0" tIns="0" rIns="0" bIns="0" rtlCol="0" anchor="t">
            <a:spAutoFit/>
          </a:bodyPr>
          <a:lstStyle/>
          <a:p>
            <a:pPr algn="ctr">
              <a:lnSpc>
                <a:spcPts val="4087"/>
              </a:lnSpc>
            </a:pPr>
            <a:r>
              <a:rPr lang="en-US" sz="2919">
                <a:solidFill>
                  <a:srgbClr val="FFFFFF"/>
                </a:solidFill>
                <a:latin typeface="Frutiger"/>
              </a:rPr>
              <a:t>Page 7</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a:off x="476245" y="819145"/>
            <a:ext cx="8629650" cy="8629650"/>
          </a:xfrm>
          <a:custGeom>
            <a:avLst/>
            <a:gdLst/>
            <a:ahLst/>
            <a:cxnLst/>
            <a:rect l="l" t="t" r="r" b="b"/>
            <a:pathLst>
              <a:path w="8629650" h="8629650">
                <a:moveTo>
                  <a:pt x="0" y="0"/>
                </a:moveTo>
                <a:lnTo>
                  <a:pt x="8629650" y="0"/>
                </a:lnTo>
                <a:lnTo>
                  <a:pt x="8629650" y="8629650"/>
                </a:lnTo>
                <a:lnTo>
                  <a:pt x="0" y="8629650"/>
                </a:lnTo>
                <a:lnTo>
                  <a:pt x="0" y="0"/>
                </a:lnTo>
                <a:close/>
              </a:path>
            </a:pathLst>
          </a:custGeom>
          <a:blipFill>
            <a:blip r:embed="rId2"/>
            <a:stretch>
              <a:fillRect/>
            </a:stretch>
          </a:blipFill>
        </p:spPr>
        <p:txBody>
          <a:bodyPr/>
          <a:lstStyle/>
          <a:p>
            <a:endParaRPr lang="en-US"/>
          </a:p>
        </p:txBody>
      </p:sp>
      <p:grpSp>
        <p:nvGrpSpPr>
          <p:cNvPr id="3" name="Group 3"/>
          <p:cNvGrpSpPr>
            <a:grpSpLocks noChangeAspect="1"/>
          </p:cNvGrpSpPr>
          <p:nvPr/>
        </p:nvGrpSpPr>
        <p:grpSpPr>
          <a:xfrm>
            <a:off x="758952" y="832104"/>
            <a:ext cx="8611362" cy="8611191"/>
            <a:chOff x="0" y="0"/>
            <a:chExt cx="7654544" cy="7654392"/>
          </a:xfrm>
        </p:grpSpPr>
        <p:sp>
          <p:nvSpPr>
            <p:cNvPr id="4" name="Freeform 4"/>
            <p:cNvSpPr/>
            <p:nvPr/>
          </p:nvSpPr>
          <p:spPr>
            <a:xfrm>
              <a:off x="0" y="0"/>
              <a:ext cx="7654671" cy="7654417"/>
            </a:xfrm>
            <a:custGeom>
              <a:avLst/>
              <a:gdLst/>
              <a:ahLst/>
              <a:cxnLst/>
              <a:rect l="l" t="t" r="r" b="b"/>
              <a:pathLst>
                <a:path w="7654671" h="7654417">
                  <a:moveTo>
                    <a:pt x="3825621" y="0"/>
                  </a:moveTo>
                  <a:cubicBezTo>
                    <a:pt x="1712722" y="889"/>
                    <a:pt x="0" y="1714119"/>
                    <a:pt x="0" y="3827272"/>
                  </a:cubicBezTo>
                  <a:cubicBezTo>
                    <a:pt x="0" y="5929503"/>
                    <a:pt x="1694942" y="7635875"/>
                    <a:pt x="3792855" y="7654417"/>
                  </a:cubicBezTo>
                  <a:lnTo>
                    <a:pt x="3861816" y="7654417"/>
                  </a:lnTo>
                  <a:cubicBezTo>
                    <a:pt x="5959729" y="7635875"/>
                    <a:pt x="7654671" y="5929503"/>
                    <a:pt x="7654671" y="3827272"/>
                  </a:cubicBezTo>
                  <a:cubicBezTo>
                    <a:pt x="7654544" y="1714119"/>
                    <a:pt x="5941822" y="889"/>
                    <a:pt x="3828923" y="0"/>
                  </a:cubicBezTo>
                  <a:close/>
                </a:path>
              </a:pathLst>
            </a:custGeom>
            <a:blipFill>
              <a:blip r:embed="rId3"/>
              <a:stretch>
                <a:fillRect l="-25044" r="-25044"/>
              </a:stretch>
            </a:blipFill>
          </p:spPr>
          <p:txBody>
            <a:bodyPr/>
            <a:lstStyle/>
            <a:p>
              <a:endParaRPr lang="en-US"/>
            </a:p>
          </p:txBody>
        </p:sp>
      </p:grpSp>
      <p:grpSp>
        <p:nvGrpSpPr>
          <p:cNvPr id="5" name="Group 5"/>
          <p:cNvGrpSpPr/>
          <p:nvPr/>
        </p:nvGrpSpPr>
        <p:grpSpPr>
          <a:xfrm>
            <a:off x="16068372" y="903542"/>
            <a:ext cx="1576377" cy="1696173"/>
            <a:chOff x="0" y="0"/>
            <a:chExt cx="2101835" cy="2261563"/>
          </a:xfrm>
        </p:grpSpPr>
        <p:sp>
          <p:nvSpPr>
            <p:cNvPr id="6" name="Freeform 6"/>
            <p:cNvSpPr/>
            <p:nvPr/>
          </p:nvSpPr>
          <p:spPr>
            <a:xfrm>
              <a:off x="0" y="664169"/>
              <a:ext cx="2101835" cy="1597395"/>
            </a:xfrm>
            <a:custGeom>
              <a:avLst/>
              <a:gdLst/>
              <a:ahLst/>
              <a:cxnLst/>
              <a:rect l="l" t="t" r="r" b="b"/>
              <a:pathLst>
                <a:path w="2101835" h="1597395">
                  <a:moveTo>
                    <a:pt x="0" y="0"/>
                  </a:moveTo>
                  <a:lnTo>
                    <a:pt x="2101835" y="0"/>
                  </a:lnTo>
                  <a:lnTo>
                    <a:pt x="2101835" y="1597394"/>
                  </a:lnTo>
                  <a:lnTo>
                    <a:pt x="0" y="159739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a:off x="136787" y="210394"/>
              <a:ext cx="420787" cy="420787"/>
            </a:xfrm>
            <a:custGeom>
              <a:avLst/>
              <a:gdLst/>
              <a:ahLst/>
              <a:cxnLst/>
              <a:rect l="l" t="t" r="r" b="b"/>
              <a:pathLst>
                <a:path w="420787" h="420787">
                  <a:moveTo>
                    <a:pt x="0" y="0"/>
                  </a:moveTo>
                  <a:lnTo>
                    <a:pt x="420787" y="0"/>
                  </a:lnTo>
                  <a:lnTo>
                    <a:pt x="420787" y="420787"/>
                  </a:lnTo>
                  <a:lnTo>
                    <a:pt x="0" y="42078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Freeform 8"/>
            <p:cNvSpPr/>
            <p:nvPr/>
          </p:nvSpPr>
          <p:spPr>
            <a:xfrm>
              <a:off x="519463" y="0"/>
              <a:ext cx="420787" cy="420787"/>
            </a:xfrm>
            <a:custGeom>
              <a:avLst/>
              <a:gdLst/>
              <a:ahLst/>
              <a:cxnLst/>
              <a:rect l="l" t="t" r="r" b="b"/>
              <a:pathLst>
                <a:path w="420787" h="420787">
                  <a:moveTo>
                    <a:pt x="0" y="0"/>
                  </a:moveTo>
                  <a:lnTo>
                    <a:pt x="420787" y="0"/>
                  </a:lnTo>
                  <a:lnTo>
                    <a:pt x="420787" y="420787"/>
                  </a:lnTo>
                  <a:lnTo>
                    <a:pt x="0" y="42078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Freeform 9"/>
            <p:cNvSpPr/>
            <p:nvPr/>
          </p:nvSpPr>
          <p:spPr>
            <a:xfrm>
              <a:off x="1148554" y="0"/>
              <a:ext cx="420787" cy="420787"/>
            </a:xfrm>
            <a:custGeom>
              <a:avLst/>
              <a:gdLst/>
              <a:ahLst/>
              <a:cxnLst/>
              <a:rect l="l" t="t" r="r" b="b"/>
              <a:pathLst>
                <a:path w="420787" h="420787">
                  <a:moveTo>
                    <a:pt x="0" y="0"/>
                  </a:moveTo>
                  <a:lnTo>
                    <a:pt x="420787" y="0"/>
                  </a:lnTo>
                  <a:lnTo>
                    <a:pt x="420787" y="420787"/>
                  </a:lnTo>
                  <a:lnTo>
                    <a:pt x="0" y="42078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0" name="Freeform 10"/>
            <p:cNvSpPr/>
            <p:nvPr/>
          </p:nvSpPr>
          <p:spPr>
            <a:xfrm>
              <a:off x="1569341" y="210394"/>
              <a:ext cx="420787" cy="420787"/>
            </a:xfrm>
            <a:custGeom>
              <a:avLst/>
              <a:gdLst/>
              <a:ahLst/>
              <a:cxnLst/>
              <a:rect l="l" t="t" r="r" b="b"/>
              <a:pathLst>
                <a:path w="420787" h="420787">
                  <a:moveTo>
                    <a:pt x="0" y="0"/>
                  </a:moveTo>
                  <a:lnTo>
                    <a:pt x="420787" y="0"/>
                  </a:lnTo>
                  <a:lnTo>
                    <a:pt x="420787" y="420787"/>
                  </a:lnTo>
                  <a:lnTo>
                    <a:pt x="0" y="42078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1" name="Freeform 11"/>
            <p:cNvSpPr/>
            <p:nvPr/>
          </p:nvSpPr>
          <p:spPr>
            <a:xfrm>
              <a:off x="840524" y="321978"/>
              <a:ext cx="420787" cy="420787"/>
            </a:xfrm>
            <a:custGeom>
              <a:avLst/>
              <a:gdLst/>
              <a:ahLst/>
              <a:cxnLst/>
              <a:rect l="l" t="t" r="r" b="b"/>
              <a:pathLst>
                <a:path w="420787" h="420787">
                  <a:moveTo>
                    <a:pt x="0" y="0"/>
                  </a:moveTo>
                  <a:lnTo>
                    <a:pt x="420787" y="0"/>
                  </a:lnTo>
                  <a:lnTo>
                    <a:pt x="420787" y="420787"/>
                  </a:lnTo>
                  <a:lnTo>
                    <a:pt x="0" y="42078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sp>
        <p:nvSpPr>
          <p:cNvPr id="12" name="Freeform 12"/>
          <p:cNvSpPr/>
          <p:nvPr/>
        </p:nvSpPr>
        <p:spPr>
          <a:xfrm rot="-5400000">
            <a:off x="14940500" y="1759491"/>
            <a:ext cx="71438" cy="9797233"/>
          </a:xfrm>
          <a:custGeom>
            <a:avLst/>
            <a:gdLst/>
            <a:ahLst/>
            <a:cxnLst/>
            <a:rect l="l" t="t" r="r" b="b"/>
            <a:pathLst>
              <a:path w="71438" h="9797233">
                <a:moveTo>
                  <a:pt x="0" y="0"/>
                </a:moveTo>
                <a:lnTo>
                  <a:pt x="71438" y="0"/>
                </a:lnTo>
                <a:lnTo>
                  <a:pt x="71438" y="9797233"/>
                </a:lnTo>
                <a:lnTo>
                  <a:pt x="0" y="9797233"/>
                </a:lnTo>
                <a:lnTo>
                  <a:pt x="0" y="0"/>
                </a:lnTo>
                <a:close/>
              </a:path>
            </a:pathLst>
          </a:custGeom>
          <a:blipFill>
            <a:blip r:embed="rId8"/>
            <a:stretch>
              <a:fillRect r="-60715"/>
            </a:stretch>
          </a:blipFill>
        </p:spPr>
        <p:txBody>
          <a:bodyPr/>
          <a:lstStyle/>
          <a:p>
            <a:endParaRPr lang="en-US"/>
          </a:p>
        </p:txBody>
      </p:sp>
      <p:sp>
        <p:nvSpPr>
          <p:cNvPr id="13" name="Freeform 13"/>
          <p:cNvSpPr/>
          <p:nvPr/>
        </p:nvSpPr>
        <p:spPr>
          <a:xfrm flipV="1">
            <a:off x="9965737" y="8577072"/>
            <a:ext cx="3408116" cy="1883433"/>
          </a:xfrm>
          <a:custGeom>
            <a:avLst/>
            <a:gdLst/>
            <a:ahLst/>
            <a:cxnLst/>
            <a:rect l="l" t="t" r="r" b="b"/>
            <a:pathLst>
              <a:path w="3408116" h="1883433">
                <a:moveTo>
                  <a:pt x="0" y="1883433"/>
                </a:moveTo>
                <a:lnTo>
                  <a:pt x="3408117" y="1883433"/>
                </a:lnTo>
                <a:lnTo>
                  <a:pt x="3408117" y="0"/>
                </a:lnTo>
                <a:lnTo>
                  <a:pt x="0" y="0"/>
                </a:lnTo>
                <a:lnTo>
                  <a:pt x="0" y="1883433"/>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4" name="TextBox 14"/>
          <p:cNvSpPr txBox="1"/>
          <p:nvPr/>
        </p:nvSpPr>
        <p:spPr>
          <a:xfrm>
            <a:off x="9144000" y="1120510"/>
            <a:ext cx="6465379" cy="1631795"/>
          </a:xfrm>
          <a:prstGeom prst="rect">
            <a:avLst/>
          </a:prstGeom>
        </p:spPr>
        <p:txBody>
          <a:bodyPr lIns="0" tIns="0" rIns="0" bIns="0" rtlCol="0" anchor="t">
            <a:spAutoFit/>
          </a:bodyPr>
          <a:lstStyle/>
          <a:p>
            <a:pPr algn="ctr">
              <a:lnSpc>
                <a:spcPts val="10845"/>
              </a:lnSpc>
            </a:pPr>
            <a:r>
              <a:rPr lang="en-US" sz="9770">
                <a:solidFill>
                  <a:srgbClr val="FFFFFF"/>
                </a:solidFill>
                <a:latin typeface="Neue Kabel 2"/>
              </a:rPr>
              <a:t>Attendance</a:t>
            </a:r>
          </a:p>
        </p:txBody>
      </p:sp>
      <p:sp>
        <p:nvSpPr>
          <p:cNvPr id="15" name="TextBox 15"/>
          <p:cNvSpPr txBox="1"/>
          <p:nvPr/>
        </p:nvSpPr>
        <p:spPr>
          <a:xfrm>
            <a:off x="9886312" y="4083702"/>
            <a:ext cx="7873908" cy="1967187"/>
          </a:xfrm>
          <a:prstGeom prst="rect">
            <a:avLst/>
          </a:prstGeom>
        </p:spPr>
        <p:txBody>
          <a:bodyPr lIns="0" tIns="0" rIns="0" bIns="0" rtlCol="0" anchor="t">
            <a:spAutoFit/>
          </a:bodyPr>
          <a:lstStyle/>
          <a:p>
            <a:pPr marL="712469" lvl="1" indent="-356235" algn="l">
              <a:lnSpc>
                <a:spcPts val="5378"/>
              </a:lnSpc>
              <a:buFont typeface="Arial"/>
              <a:buChar char="•"/>
            </a:pPr>
            <a:r>
              <a:rPr lang="en-US" sz="3299">
                <a:solidFill>
                  <a:srgbClr val="FFFFFF"/>
                </a:solidFill>
                <a:latin typeface="Frutiger"/>
              </a:rPr>
              <a:t>How do you call in sick?</a:t>
            </a:r>
          </a:p>
          <a:p>
            <a:pPr marL="712469" lvl="1" indent="-356235" algn="l">
              <a:lnSpc>
                <a:spcPts val="5378"/>
              </a:lnSpc>
              <a:buFont typeface="Arial"/>
              <a:buChar char="•"/>
            </a:pPr>
            <a:r>
              <a:rPr lang="en-US" sz="3299">
                <a:solidFill>
                  <a:srgbClr val="FFFFFF"/>
                </a:solidFill>
                <a:latin typeface="Frutiger"/>
              </a:rPr>
              <a:t>What time do you need to be there?</a:t>
            </a:r>
          </a:p>
          <a:p>
            <a:pPr marL="712469" lvl="1" indent="-356235" algn="l">
              <a:lnSpc>
                <a:spcPts val="5378"/>
              </a:lnSpc>
              <a:buFont typeface="Arial"/>
              <a:buChar char="•"/>
            </a:pPr>
            <a:r>
              <a:rPr lang="en-US" sz="3299">
                <a:solidFill>
                  <a:srgbClr val="FFFFFF"/>
                </a:solidFill>
                <a:latin typeface="Frutiger"/>
              </a:rPr>
              <a:t>What time does your shift end?</a:t>
            </a:r>
          </a:p>
        </p:txBody>
      </p:sp>
      <p:sp>
        <p:nvSpPr>
          <p:cNvPr id="16" name="Freeform 16"/>
          <p:cNvSpPr/>
          <p:nvPr/>
        </p:nvSpPr>
        <p:spPr>
          <a:xfrm>
            <a:off x="13969277" y="8577072"/>
            <a:ext cx="3553704" cy="1288697"/>
          </a:xfrm>
          <a:custGeom>
            <a:avLst/>
            <a:gdLst/>
            <a:ahLst/>
            <a:cxnLst/>
            <a:rect l="l" t="t" r="r" b="b"/>
            <a:pathLst>
              <a:path w="3553704" h="1288697">
                <a:moveTo>
                  <a:pt x="0" y="0"/>
                </a:moveTo>
                <a:lnTo>
                  <a:pt x="3553704" y="0"/>
                </a:lnTo>
                <a:lnTo>
                  <a:pt x="3553704" y="1288697"/>
                </a:lnTo>
                <a:lnTo>
                  <a:pt x="0" y="1288697"/>
                </a:lnTo>
                <a:lnTo>
                  <a:pt x="0" y="0"/>
                </a:lnTo>
                <a:close/>
              </a:path>
            </a:pathLst>
          </a:custGeom>
          <a:blipFill>
            <a:blip r:embed="rId11"/>
            <a:stretch>
              <a:fillRect t="-10890" b="-11668"/>
            </a:stretch>
          </a:blipFill>
        </p:spPr>
        <p:txBody>
          <a:bodyPr/>
          <a:lstStyle/>
          <a:p>
            <a:endParaRPr lang="en-US"/>
          </a:p>
        </p:txBody>
      </p:sp>
      <p:sp>
        <p:nvSpPr>
          <p:cNvPr id="17" name="TextBox 17"/>
          <p:cNvSpPr txBox="1"/>
          <p:nvPr/>
        </p:nvSpPr>
        <p:spPr>
          <a:xfrm>
            <a:off x="16255507" y="2590189"/>
            <a:ext cx="1202107" cy="488930"/>
          </a:xfrm>
          <a:prstGeom prst="rect">
            <a:avLst/>
          </a:prstGeom>
        </p:spPr>
        <p:txBody>
          <a:bodyPr lIns="0" tIns="0" rIns="0" bIns="0" rtlCol="0" anchor="t">
            <a:spAutoFit/>
          </a:bodyPr>
          <a:lstStyle/>
          <a:p>
            <a:pPr algn="ctr">
              <a:lnSpc>
                <a:spcPts val="4087"/>
              </a:lnSpc>
            </a:pPr>
            <a:r>
              <a:rPr lang="en-US" sz="2919">
                <a:solidFill>
                  <a:srgbClr val="FFFFFF"/>
                </a:solidFill>
                <a:latin typeface="Frutiger"/>
              </a:rPr>
              <a:t>Page 7</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10117450" y="5042530"/>
            <a:ext cx="1136899" cy="1136899"/>
            <a:chOff x="0" y="0"/>
            <a:chExt cx="757936" cy="757936"/>
          </a:xfrm>
        </p:grpSpPr>
        <p:sp>
          <p:nvSpPr>
            <p:cNvPr id="3" name="Freeform 3"/>
            <p:cNvSpPr/>
            <p:nvPr/>
          </p:nvSpPr>
          <p:spPr>
            <a:xfrm>
              <a:off x="0" y="0"/>
              <a:ext cx="757936" cy="757936"/>
            </a:xfrm>
            <a:custGeom>
              <a:avLst/>
              <a:gdLst/>
              <a:ahLst/>
              <a:cxnLst/>
              <a:rect l="l" t="t" r="r" b="b"/>
              <a:pathLst>
                <a:path w="757936" h="757936">
                  <a:moveTo>
                    <a:pt x="0" y="378968"/>
                  </a:moveTo>
                  <a:cubicBezTo>
                    <a:pt x="0" y="169672"/>
                    <a:pt x="169672" y="0"/>
                    <a:pt x="378968" y="0"/>
                  </a:cubicBezTo>
                  <a:lnTo>
                    <a:pt x="378968" y="63500"/>
                  </a:lnTo>
                  <a:lnTo>
                    <a:pt x="378968" y="0"/>
                  </a:lnTo>
                  <a:cubicBezTo>
                    <a:pt x="588264" y="0"/>
                    <a:pt x="757936" y="169672"/>
                    <a:pt x="757936" y="378968"/>
                  </a:cubicBezTo>
                  <a:lnTo>
                    <a:pt x="694436" y="378968"/>
                  </a:lnTo>
                  <a:lnTo>
                    <a:pt x="757936" y="378968"/>
                  </a:lnTo>
                  <a:cubicBezTo>
                    <a:pt x="757936" y="588264"/>
                    <a:pt x="588264" y="757936"/>
                    <a:pt x="378968" y="757936"/>
                  </a:cubicBezTo>
                  <a:cubicBezTo>
                    <a:pt x="169672" y="757936"/>
                    <a:pt x="0" y="588264"/>
                    <a:pt x="0" y="378968"/>
                  </a:cubicBezTo>
                  <a:lnTo>
                    <a:pt x="63500" y="378968"/>
                  </a:lnTo>
                  <a:lnTo>
                    <a:pt x="0" y="378968"/>
                  </a:lnTo>
                  <a:moveTo>
                    <a:pt x="127000" y="378968"/>
                  </a:moveTo>
                  <a:cubicBezTo>
                    <a:pt x="127000" y="518160"/>
                    <a:pt x="239776" y="630936"/>
                    <a:pt x="378968" y="630936"/>
                  </a:cubicBezTo>
                  <a:cubicBezTo>
                    <a:pt x="518160" y="630936"/>
                    <a:pt x="630936" y="518160"/>
                    <a:pt x="630936" y="378968"/>
                  </a:cubicBezTo>
                  <a:cubicBezTo>
                    <a:pt x="630936" y="239776"/>
                    <a:pt x="518160" y="127000"/>
                    <a:pt x="378968" y="127000"/>
                  </a:cubicBezTo>
                  <a:cubicBezTo>
                    <a:pt x="239776" y="127000"/>
                    <a:pt x="127000" y="239776"/>
                    <a:pt x="127000" y="378968"/>
                  </a:cubicBezTo>
                  <a:close/>
                </a:path>
              </a:pathLst>
            </a:custGeom>
            <a:solidFill>
              <a:srgbClr val="29AF8C"/>
            </a:solidFill>
          </p:spPr>
          <p:txBody>
            <a:bodyPr/>
            <a:lstStyle/>
            <a:p>
              <a:endParaRPr lang="en-US"/>
            </a:p>
          </p:txBody>
        </p:sp>
      </p:grpSp>
      <p:sp>
        <p:nvSpPr>
          <p:cNvPr id="4" name="Freeform 4"/>
          <p:cNvSpPr/>
          <p:nvPr/>
        </p:nvSpPr>
        <p:spPr>
          <a:xfrm>
            <a:off x="10494386" y="8326475"/>
            <a:ext cx="3474891" cy="2236765"/>
          </a:xfrm>
          <a:custGeom>
            <a:avLst/>
            <a:gdLst/>
            <a:ahLst/>
            <a:cxnLst/>
            <a:rect l="l" t="t" r="r" b="b"/>
            <a:pathLst>
              <a:path w="3474891" h="2236765">
                <a:moveTo>
                  <a:pt x="0" y="0"/>
                </a:moveTo>
                <a:lnTo>
                  <a:pt x="3474891" y="0"/>
                </a:lnTo>
                <a:lnTo>
                  <a:pt x="3474891" y="2236766"/>
                </a:lnTo>
                <a:lnTo>
                  <a:pt x="0" y="22367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a:off x="15297912" y="0"/>
            <a:ext cx="1732788" cy="937260"/>
          </a:xfrm>
          <a:custGeom>
            <a:avLst/>
            <a:gdLst/>
            <a:ahLst/>
            <a:cxnLst/>
            <a:rect l="l" t="t" r="r" b="b"/>
            <a:pathLst>
              <a:path w="1732788" h="937260">
                <a:moveTo>
                  <a:pt x="0" y="0"/>
                </a:moveTo>
                <a:lnTo>
                  <a:pt x="1732788" y="0"/>
                </a:lnTo>
                <a:lnTo>
                  <a:pt x="1732788" y="937260"/>
                </a:lnTo>
                <a:lnTo>
                  <a:pt x="0" y="93726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6" name="Group 6"/>
          <p:cNvGrpSpPr>
            <a:grpSpLocks noChangeAspect="1"/>
          </p:cNvGrpSpPr>
          <p:nvPr/>
        </p:nvGrpSpPr>
        <p:grpSpPr>
          <a:xfrm>
            <a:off x="11628882" y="1613916"/>
            <a:ext cx="6192774" cy="6192774"/>
            <a:chOff x="0" y="0"/>
            <a:chExt cx="5504688" cy="5504688"/>
          </a:xfrm>
        </p:grpSpPr>
        <p:sp>
          <p:nvSpPr>
            <p:cNvPr id="7" name="Freeform 7"/>
            <p:cNvSpPr/>
            <p:nvPr/>
          </p:nvSpPr>
          <p:spPr>
            <a:xfrm>
              <a:off x="0" y="0"/>
              <a:ext cx="5504815" cy="5504688"/>
            </a:xfrm>
            <a:custGeom>
              <a:avLst/>
              <a:gdLst/>
              <a:ahLst/>
              <a:cxnLst/>
              <a:rect l="l" t="t" r="r" b="b"/>
              <a:pathLst>
                <a:path w="5504815" h="5504688">
                  <a:moveTo>
                    <a:pt x="2752344" y="0"/>
                  </a:moveTo>
                  <a:cubicBezTo>
                    <a:pt x="1232281" y="0"/>
                    <a:pt x="0" y="1232281"/>
                    <a:pt x="0" y="2752344"/>
                  </a:cubicBezTo>
                  <a:cubicBezTo>
                    <a:pt x="0" y="4271899"/>
                    <a:pt x="1231392" y="5503799"/>
                    <a:pt x="2750693" y="5504688"/>
                  </a:cubicBezTo>
                  <a:lnTo>
                    <a:pt x="2754122" y="5504688"/>
                  </a:lnTo>
                  <a:cubicBezTo>
                    <a:pt x="4273423" y="5503799"/>
                    <a:pt x="5504815" y="4271899"/>
                    <a:pt x="5504815" y="2752344"/>
                  </a:cubicBezTo>
                  <a:cubicBezTo>
                    <a:pt x="5504688" y="1232281"/>
                    <a:pt x="4272407" y="0"/>
                    <a:pt x="2752344" y="0"/>
                  </a:cubicBezTo>
                  <a:close/>
                </a:path>
              </a:pathLst>
            </a:custGeom>
            <a:blipFill>
              <a:blip r:embed="rId6"/>
              <a:stretch>
                <a:fillRect l="-18732" t="-3282" r="-47989" b="-7798"/>
              </a:stretch>
            </a:blipFill>
          </p:spPr>
          <p:txBody>
            <a:bodyPr/>
            <a:lstStyle/>
            <a:p>
              <a:endParaRPr lang="en-US"/>
            </a:p>
          </p:txBody>
        </p:sp>
      </p:grpSp>
      <p:sp>
        <p:nvSpPr>
          <p:cNvPr id="8" name="Freeform 8"/>
          <p:cNvSpPr/>
          <p:nvPr/>
        </p:nvSpPr>
        <p:spPr>
          <a:xfrm>
            <a:off x="10124694" y="0"/>
            <a:ext cx="3099816" cy="2432304"/>
          </a:xfrm>
          <a:custGeom>
            <a:avLst/>
            <a:gdLst/>
            <a:ahLst/>
            <a:cxnLst/>
            <a:rect l="l" t="t" r="r" b="b"/>
            <a:pathLst>
              <a:path w="3099816" h="2432304">
                <a:moveTo>
                  <a:pt x="0" y="0"/>
                </a:moveTo>
                <a:lnTo>
                  <a:pt x="3099816" y="0"/>
                </a:lnTo>
                <a:lnTo>
                  <a:pt x="3099816" y="2432304"/>
                </a:lnTo>
                <a:lnTo>
                  <a:pt x="0" y="243230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9" name="Freeform 9"/>
          <p:cNvSpPr/>
          <p:nvPr/>
        </p:nvSpPr>
        <p:spPr>
          <a:xfrm>
            <a:off x="10213848" y="9050274"/>
            <a:ext cx="2987802" cy="1236726"/>
          </a:xfrm>
          <a:custGeom>
            <a:avLst/>
            <a:gdLst/>
            <a:ahLst/>
            <a:cxnLst/>
            <a:rect l="l" t="t" r="r" b="b"/>
            <a:pathLst>
              <a:path w="2987802" h="1236726">
                <a:moveTo>
                  <a:pt x="0" y="0"/>
                </a:moveTo>
                <a:lnTo>
                  <a:pt x="2987802" y="0"/>
                </a:lnTo>
                <a:lnTo>
                  <a:pt x="2987802" y="1236726"/>
                </a:lnTo>
                <a:lnTo>
                  <a:pt x="0" y="123672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0" name="Freeform 10"/>
          <p:cNvSpPr/>
          <p:nvPr/>
        </p:nvSpPr>
        <p:spPr>
          <a:xfrm rot="-2245385">
            <a:off x="17522981" y="7573518"/>
            <a:ext cx="2009380" cy="2007108"/>
          </a:xfrm>
          <a:custGeom>
            <a:avLst/>
            <a:gdLst/>
            <a:ahLst/>
            <a:cxnLst/>
            <a:rect l="l" t="t" r="r" b="b"/>
            <a:pathLst>
              <a:path w="2009380" h="2007108">
                <a:moveTo>
                  <a:pt x="0" y="0"/>
                </a:moveTo>
                <a:lnTo>
                  <a:pt x="2009380" y="0"/>
                </a:lnTo>
                <a:lnTo>
                  <a:pt x="2009380" y="2007108"/>
                </a:lnTo>
                <a:lnTo>
                  <a:pt x="0" y="200710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grpSp>
        <p:nvGrpSpPr>
          <p:cNvPr id="11" name="Group 11"/>
          <p:cNvGrpSpPr>
            <a:grpSpLocks noChangeAspect="1"/>
          </p:cNvGrpSpPr>
          <p:nvPr/>
        </p:nvGrpSpPr>
        <p:grpSpPr>
          <a:xfrm>
            <a:off x="18113878" y="1446652"/>
            <a:ext cx="174122" cy="2095505"/>
            <a:chOff x="0" y="0"/>
            <a:chExt cx="116078" cy="1397000"/>
          </a:xfrm>
        </p:grpSpPr>
        <p:sp>
          <p:nvSpPr>
            <p:cNvPr id="12" name="Freeform 12"/>
            <p:cNvSpPr/>
            <p:nvPr/>
          </p:nvSpPr>
          <p:spPr>
            <a:xfrm>
              <a:off x="0" y="0"/>
              <a:ext cx="116078" cy="1397000"/>
            </a:xfrm>
            <a:custGeom>
              <a:avLst/>
              <a:gdLst/>
              <a:ahLst/>
              <a:cxnLst/>
              <a:rect l="l" t="t" r="r" b="b"/>
              <a:pathLst>
                <a:path w="116078" h="1397000">
                  <a:moveTo>
                    <a:pt x="63500" y="0"/>
                  </a:moveTo>
                  <a:cubicBezTo>
                    <a:pt x="28448" y="0"/>
                    <a:pt x="0" y="28448"/>
                    <a:pt x="0" y="63500"/>
                  </a:cubicBezTo>
                  <a:lnTo>
                    <a:pt x="0" y="444500"/>
                  </a:lnTo>
                  <a:cubicBezTo>
                    <a:pt x="0" y="479552"/>
                    <a:pt x="28448" y="508000"/>
                    <a:pt x="63500" y="508000"/>
                  </a:cubicBezTo>
                  <a:cubicBezTo>
                    <a:pt x="85344" y="508000"/>
                    <a:pt x="104648" y="496951"/>
                    <a:pt x="116078" y="480060"/>
                  </a:cubicBezTo>
                  <a:lnTo>
                    <a:pt x="116078" y="27940"/>
                  </a:lnTo>
                  <a:lnTo>
                    <a:pt x="116078" y="27940"/>
                  </a:lnTo>
                  <a:cubicBezTo>
                    <a:pt x="104648" y="11049"/>
                    <a:pt x="85344" y="0"/>
                    <a:pt x="63500" y="0"/>
                  </a:cubicBezTo>
                  <a:close/>
                  <a:moveTo>
                    <a:pt x="63500" y="889000"/>
                  </a:moveTo>
                  <a:cubicBezTo>
                    <a:pt x="28448" y="889000"/>
                    <a:pt x="0" y="917448"/>
                    <a:pt x="0" y="952500"/>
                  </a:cubicBezTo>
                  <a:lnTo>
                    <a:pt x="0" y="1333500"/>
                  </a:lnTo>
                  <a:cubicBezTo>
                    <a:pt x="0" y="1368552"/>
                    <a:pt x="28448" y="1397000"/>
                    <a:pt x="63500" y="1397000"/>
                  </a:cubicBezTo>
                  <a:cubicBezTo>
                    <a:pt x="85344" y="1397000"/>
                    <a:pt x="104648" y="1385951"/>
                    <a:pt x="116078" y="1369060"/>
                  </a:cubicBezTo>
                  <a:lnTo>
                    <a:pt x="116078" y="916940"/>
                  </a:lnTo>
                  <a:lnTo>
                    <a:pt x="116078" y="916940"/>
                  </a:lnTo>
                  <a:cubicBezTo>
                    <a:pt x="104648" y="900049"/>
                    <a:pt x="85344" y="889000"/>
                    <a:pt x="63500" y="889000"/>
                  </a:cubicBezTo>
                  <a:close/>
                </a:path>
              </a:pathLst>
            </a:custGeom>
            <a:solidFill>
              <a:srgbClr val="951ABE"/>
            </a:solidFill>
          </p:spPr>
          <p:txBody>
            <a:bodyPr/>
            <a:lstStyle/>
            <a:p>
              <a:endParaRPr lang="en-US"/>
            </a:p>
          </p:txBody>
        </p:sp>
      </p:grpSp>
      <p:sp>
        <p:nvSpPr>
          <p:cNvPr id="13" name="TextBox 13"/>
          <p:cNvSpPr txBox="1"/>
          <p:nvPr/>
        </p:nvSpPr>
        <p:spPr>
          <a:xfrm>
            <a:off x="1208894" y="726581"/>
            <a:ext cx="6465379" cy="1631795"/>
          </a:xfrm>
          <a:prstGeom prst="rect">
            <a:avLst/>
          </a:prstGeom>
        </p:spPr>
        <p:txBody>
          <a:bodyPr lIns="0" tIns="0" rIns="0" bIns="0" rtlCol="0" anchor="t">
            <a:spAutoFit/>
          </a:bodyPr>
          <a:lstStyle/>
          <a:p>
            <a:pPr algn="ctr">
              <a:lnSpc>
                <a:spcPts val="10845"/>
              </a:lnSpc>
            </a:pPr>
            <a:r>
              <a:rPr lang="en-US" sz="9770">
                <a:solidFill>
                  <a:srgbClr val="FFFFFF"/>
                </a:solidFill>
                <a:latin typeface="Neue Kabel 2"/>
              </a:rPr>
              <a:t>Cell Phones</a:t>
            </a:r>
          </a:p>
        </p:txBody>
      </p:sp>
      <p:sp>
        <p:nvSpPr>
          <p:cNvPr id="14" name="TextBox 14"/>
          <p:cNvSpPr txBox="1"/>
          <p:nvPr/>
        </p:nvSpPr>
        <p:spPr>
          <a:xfrm>
            <a:off x="649966" y="2726296"/>
            <a:ext cx="7873908" cy="5323938"/>
          </a:xfrm>
          <a:prstGeom prst="rect">
            <a:avLst/>
          </a:prstGeom>
        </p:spPr>
        <p:txBody>
          <a:bodyPr lIns="0" tIns="0" rIns="0" bIns="0" rtlCol="0" anchor="t">
            <a:spAutoFit/>
          </a:bodyPr>
          <a:lstStyle/>
          <a:p>
            <a:pPr marL="712469" lvl="1" indent="-356235" algn="just">
              <a:lnSpc>
                <a:spcPts val="5378"/>
              </a:lnSpc>
              <a:buFont typeface="Arial"/>
              <a:buChar char="•"/>
            </a:pPr>
            <a:r>
              <a:rPr lang="en-US" sz="3299">
                <a:solidFill>
                  <a:srgbClr val="FFFFFF"/>
                </a:solidFill>
                <a:latin typeface="Frutiger"/>
              </a:rPr>
              <a:t>Unless otherwise approved with your employer, please do not use your cell phone while clocked in during your shift.</a:t>
            </a:r>
          </a:p>
          <a:p>
            <a:pPr marL="712469" lvl="1" indent="-356235" algn="just">
              <a:lnSpc>
                <a:spcPts val="5378"/>
              </a:lnSpc>
              <a:buFont typeface="Arial"/>
              <a:buChar char="•"/>
            </a:pPr>
            <a:r>
              <a:rPr lang="en-US" sz="3299">
                <a:solidFill>
                  <a:srgbClr val="FFFFFF"/>
                </a:solidFill>
                <a:latin typeface="Frutiger"/>
              </a:rPr>
              <a:t>Most companies have an emergency line for you to provide to family members to be used ONLY in the case of an emergency.</a:t>
            </a:r>
          </a:p>
        </p:txBody>
      </p:sp>
      <p:sp>
        <p:nvSpPr>
          <p:cNvPr id="15" name="Freeform 15"/>
          <p:cNvSpPr/>
          <p:nvPr/>
        </p:nvSpPr>
        <p:spPr>
          <a:xfrm>
            <a:off x="13969277" y="8577072"/>
            <a:ext cx="3553704" cy="1288697"/>
          </a:xfrm>
          <a:custGeom>
            <a:avLst/>
            <a:gdLst/>
            <a:ahLst/>
            <a:cxnLst/>
            <a:rect l="l" t="t" r="r" b="b"/>
            <a:pathLst>
              <a:path w="3553704" h="1288697">
                <a:moveTo>
                  <a:pt x="0" y="0"/>
                </a:moveTo>
                <a:lnTo>
                  <a:pt x="3553704" y="0"/>
                </a:lnTo>
                <a:lnTo>
                  <a:pt x="3553704" y="1288697"/>
                </a:lnTo>
                <a:lnTo>
                  <a:pt x="0" y="1288697"/>
                </a:lnTo>
                <a:lnTo>
                  <a:pt x="0" y="0"/>
                </a:lnTo>
                <a:close/>
              </a:path>
            </a:pathLst>
          </a:custGeom>
          <a:blipFill>
            <a:blip r:embed="rId13"/>
            <a:stretch>
              <a:fillRect t="-10890" b="-11668"/>
            </a:stretch>
          </a:blipFill>
        </p:spPr>
        <p:txBody>
          <a:bodyPr/>
          <a:lstStyle/>
          <a:p>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8372"/>
          </a:xfrm>
          <a:custGeom>
            <a:avLst/>
            <a:gdLst/>
            <a:ahLst/>
            <a:cxnLst/>
            <a:rect l="l" t="t" r="r" b="b"/>
            <a:pathLst>
              <a:path w="18288000" h="10288372">
                <a:moveTo>
                  <a:pt x="0" y="0"/>
                </a:moveTo>
                <a:lnTo>
                  <a:pt x="18288000" y="0"/>
                </a:lnTo>
                <a:lnTo>
                  <a:pt x="18288000" y="10288372"/>
                </a:lnTo>
                <a:lnTo>
                  <a:pt x="0" y="10288372"/>
                </a:lnTo>
                <a:lnTo>
                  <a:pt x="0" y="0"/>
                </a:lnTo>
                <a:close/>
              </a:path>
            </a:pathLst>
          </a:custGeom>
          <a:blipFill>
            <a:blip r:embed="rId2">
              <a:alphaModFix amt="58000"/>
            </a:blip>
            <a:stretch>
              <a:fillRect t="-14433" b="-3995"/>
            </a:stretch>
          </a:blipFill>
        </p:spPr>
        <p:txBody>
          <a:bodyPr/>
          <a:lstStyle/>
          <a:p>
            <a:endParaRPr lang="en-US"/>
          </a:p>
        </p:txBody>
      </p:sp>
      <p:sp>
        <p:nvSpPr>
          <p:cNvPr id="3" name="Freeform 3"/>
          <p:cNvSpPr/>
          <p:nvPr/>
        </p:nvSpPr>
        <p:spPr>
          <a:xfrm>
            <a:off x="6355572" y="7181236"/>
            <a:ext cx="5576855" cy="2478602"/>
          </a:xfrm>
          <a:custGeom>
            <a:avLst/>
            <a:gdLst/>
            <a:ahLst/>
            <a:cxnLst/>
            <a:rect l="l" t="t" r="r" b="b"/>
            <a:pathLst>
              <a:path w="5576855" h="2478602">
                <a:moveTo>
                  <a:pt x="0" y="0"/>
                </a:moveTo>
                <a:lnTo>
                  <a:pt x="5576856" y="0"/>
                </a:lnTo>
                <a:lnTo>
                  <a:pt x="5576856" y="2478603"/>
                </a:lnTo>
                <a:lnTo>
                  <a:pt x="0" y="2478603"/>
                </a:lnTo>
                <a:lnTo>
                  <a:pt x="0" y="0"/>
                </a:lnTo>
                <a:close/>
              </a:path>
            </a:pathLst>
          </a:custGeom>
          <a:blipFill>
            <a:blip r:embed="rId3"/>
            <a:stretch>
              <a:fillRect/>
            </a:stretch>
          </a:blipFill>
        </p:spPr>
        <p:txBody>
          <a:bodyPr/>
          <a:lstStyle/>
          <a:p>
            <a:endParaRPr lang="en-US"/>
          </a:p>
        </p:txBody>
      </p:sp>
      <p:grpSp>
        <p:nvGrpSpPr>
          <p:cNvPr id="4" name="Group 4"/>
          <p:cNvGrpSpPr/>
          <p:nvPr/>
        </p:nvGrpSpPr>
        <p:grpSpPr>
          <a:xfrm>
            <a:off x="3577610" y="3876056"/>
            <a:ext cx="11132780" cy="2534888"/>
            <a:chOff x="0" y="0"/>
            <a:chExt cx="14843706" cy="3379851"/>
          </a:xfrm>
        </p:grpSpPr>
        <p:sp>
          <p:nvSpPr>
            <p:cNvPr id="5" name="TextBox 5"/>
            <p:cNvSpPr txBox="1"/>
            <p:nvPr/>
          </p:nvSpPr>
          <p:spPr>
            <a:xfrm>
              <a:off x="2205220" y="1708378"/>
              <a:ext cx="10433266" cy="1671473"/>
            </a:xfrm>
            <a:prstGeom prst="rect">
              <a:avLst/>
            </a:prstGeom>
          </p:spPr>
          <p:txBody>
            <a:bodyPr lIns="0" tIns="0" rIns="0" bIns="0" rtlCol="0" anchor="t">
              <a:spAutoFit/>
            </a:bodyPr>
            <a:lstStyle/>
            <a:p>
              <a:pPr algn="ctr">
                <a:lnSpc>
                  <a:spcPts val="12007"/>
                </a:lnSpc>
              </a:pPr>
              <a:r>
                <a:rPr lang="en-US" sz="4803">
                  <a:solidFill>
                    <a:srgbClr val="FFFFFF"/>
                  </a:solidFill>
                  <a:latin typeface="Neue Kabel 1"/>
                </a:rPr>
                <a:t>Summer Earn and Learn 2024</a:t>
              </a:r>
            </a:p>
          </p:txBody>
        </p:sp>
        <p:sp>
          <p:nvSpPr>
            <p:cNvPr id="6" name="TextBox 6"/>
            <p:cNvSpPr txBox="1"/>
            <p:nvPr/>
          </p:nvSpPr>
          <p:spPr>
            <a:xfrm>
              <a:off x="0" y="-514350"/>
              <a:ext cx="14843706" cy="2937346"/>
            </a:xfrm>
            <a:prstGeom prst="rect">
              <a:avLst/>
            </a:prstGeom>
          </p:spPr>
          <p:txBody>
            <a:bodyPr lIns="0" tIns="0" rIns="0" bIns="0" rtlCol="0" anchor="t">
              <a:spAutoFit/>
            </a:bodyPr>
            <a:lstStyle/>
            <a:p>
              <a:pPr algn="ctr">
                <a:lnSpc>
                  <a:spcPts val="16772"/>
                </a:lnSpc>
              </a:pPr>
              <a:r>
                <a:rPr lang="en-US" sz="11980">
                  <a:solidFill>
                    <a:srgbClr val="FFFFFF"/>
                  </a:solidFill>
                  <a:latin typeface="Neue Kabel 2"/>
                </a:rPr>
                <a:t>Live Your Dream</a:t>
              </a: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a:off x="17605109" y="5410205"/>
            <a:ext cx="57150" cy="4876795"/>
          </a:xfrm>
          <a:custGeom>
            <a:avLst/>
            <a:gdLst/>
            <a:ahLst/>
            <a:cxnLst/>
            <a:rect l="l" t="t" r="r" b="b"/>
            <a:pathLst>
              <a:path w="57150" h="4876795">
                <a:moveTo>
                  <a:pt x="0" y="0"/>
                </a:moveTo>
                <a:lnTo>
                  <a:pt x="57150" y="0"/>
                </a:lnTo>
                <a:lnTo>
                  <a:pt x="57150" y="4876795"/>
                </a:lnTo>
                <a:lnTo>
                  <a:pt x="0" y="4876795"/>
                </a:lnTo>
                <a:lnTo>
                  <a:pt x="0" y="0"/>
                </a:lnTo>
                <a:close/>
              </a:path>
            </a:pathLst>
          </a:custGeom>
          <a:blipFill>
            <a:blip r:embed="rId2"/>
            <a:stretch>
              <a:fillRect/>
            </a:stretch>
          </a:blipFill>
        </p:spPr>
        <p:txBody>
          <a:bodyPr/>
          <a:lstStyle/>
          <a:p>
            <a:endParaRPr lang="en-US"/>
          </a:p>
        </p:txBody>
      </p:sp>
      <p:sp>
        <p:nvSpPr>
          <p:cNvPr id="3" name="Freeform 3"/>
          <p:cNvSpPr/>
          <p:nvPr/>
        </p:nvSpPr>
        <p:spPr>
          <a:xfrm>
            <a:off x="691695" y="1028700"/>
            <a:ext cx="7800419" cy="7800419"/>
          </a:xfrm>
          <a:custGeom>
            <a:avLst/>
            <a:gdLst/>
            <a:ahLst/>
            <a:cxnLst/>
            <a:rect l="l" t="t" r="r" b="b"/>
            <a:pathLst>
              <a:path w="7800419" h="7800419">
                <a:moveTo>
                  <a:pt x="0" y="0"/>
                </a:moveTo>
                <a:lnTo>
                  <a:pt x="7800419" y="0"/>
                </a:lnTo>
                <a:lnTo>
                  <a:pt x="7800419" y="7800419"/>
                </a:lnTo>
                <a:lnTo>
                  <a:pt x="0" y="7800419"/>
                </a:lnTo>
                <a:lnTo>
                  <a:pt x="0" y="0"/>
                </a:lnTo>
                <a:close/>
              </a:path>
            </a:pathLst>
          </a:custGeom>
          <a:blipFill>
            <a:blip r:embed="rId3"/>
            <a:stretch>
              <a:fillRect/>
            </a:stretch>
          </a:blipFill>
        </p:spPr>
        <p:txBody>
          <a:bodyPr/>
          <a:lstStyle/>
          <a:p>
            <a:endParaRPr lang="en-US"/>
          </a:p>
        </p:txBody>
      </p:sp>
      <p:grpSp>
        <p:nvGrpSpPr>
          <p:cNvPr id="4" name="Group 4"/>
          <p:cNvGrpSpPr>
            <a:grpSpLocks noChangeAspect="1"/>
          </p:cNvGrpSpPr>
          <p:nvPr/>
        </p:nvGrpSpPr>
        <p:grpSpPr>
          <a:xfrm>
            <a:off x="947237" y="1040414"/>
            <a:ext cx="7783888" cy="7783733"/>
            <a:chOff x="0" y="0"/>
            <a:chExt cx="7654544" cy="7654392"/>
          </a:xfrm>
        </p:grpSpPr>
        <p:sp>
          <p:nvSpPr>
            <p:cNvPr id="5" name="Freeform 5"/>
            <p:cNvSpPr/>
            <p:nvPr/>
          </p:nvSpPr>
          <p:spPr>
            <a:xfrm>
              <a:off x="0" y="0"/>
              <a:ext cx="7654672" cy="7654417"/>
            </a:xfrm>
            <a:custGeom>
              <a:avLst/>
              <a:gdLst/>
              <a:ahLst/>
              <a:cxnLst/>
              <a:rect l="l" t="t" r="r" b="b"/>
              <a:pathLst>
                <a:path w="7654672" h="7654417">
                  <a:moveTo>
                    <a:pt x="3827272" y="0"/>
                  </a:moveTo>
                  <a:cubicBezTo>
                    <a:pt x="1713484" y="0"/>
                    <a:pt x="0" y="1713484"/>
                    <a:pt x="0" y="3827272"/>
                  </a:cubicBezTo>
                  <a:cubicBezTo>
                    <a:pt x="0" y="5929503"/>
                    <a:pt x="1694815" y="7635748"/>
                    <a:pt x="3792728" y="7654417"/>
                  </a:cubicBezTo>
                  <a:lnTo>
                    <a:pt x="3861943" y="7654417"/>
                  </a:lnTo>
                  <a:cubicBezTo>
                    <a:pt x="5959729" y="7635875"/>
                    <a:pt x="7654672" y="5929503"/>
                    <a:pt x="7654672" y="3827272"/>
                  </a:cubicBezTo>
                  <a:cubicBezTo>
                    <a:pt x="7654544" y="1713484"/>
                    <a:pt x="5941060" y="0"/>
                    <a:pt x="3827272" y="0"/>
                  </a:cubicBezTo>
                  <a:close/>
                </a:path>
              </a:pathLst>
            </a:custGeom>
            <a:blipFill>
              <a:blip r:embed="rId4"/>
              <a:stretch>
                <a:fillRect l="-1408" r="-48680"/>
              </a:stretch>
            </a:blipFill>
          </p:spPr>
          <p:txBody>
            <a:bodyPr/>
            <a:lstStyle/>
            <a:p>
              <a:endParaRPr lang="en-US"/>
            </a:p>
          </p:txBody>
        </p:sp>
      </p:grpSp>
      <p:sp>
        <p:nvSpPr>
          <p:cNvPr id="6" name="TextBox 6"/>
          <p:cNvSpPr txBox="1"/>
          <p:nvPr/>
        </p:nvSpPr>
        <p:spPr>
          <a:xfrm>
            <a:off x="9463976" y="885825"/>
            <a:ext cx="7408281" cy="3009034"/>
          </a:xfrm>
          <a:prstGeom prst="rect">
            <a:avLst/>
          </a:prstGeom>
        </p:spPr>
        <p:txBody>
          <a:bodyPr lIns="0" tIns="0" rIns="0" bIns="0" rtlCol="0" anchor="t">
            <a:spAutoFit/>
          </a:bodyPr>
          <a:lstStyle/>
          <a:p>
            <a:pPr algn="ctr">
              <a:lnSpc>
                <a:spcPts val="10845"/>
              </a:lnSpc>
            </a:pPr>
            <a:r>
              <a:rPr lang="en-US" sz="9770">
                <a:solidFill>
                  <a:srgbClr val="FFFFFF"/>
                </a:solidFill>
                <a:latin typeface="Neue Kabel 2"/>
              </a:rPr>
              <a:t>How Big is the Problem?</a:t>
            </a:r>
          </a:p>
        </p:txBody>
      </p:sp>
      <p:sp>
        <p:nvSpPr>
          <p:cNvPr id="7" name="TextBox 7"/>
          <p:cNvSpPr txBox="1"/>
          <p:nvPr/>
        </p:nvSpPr>
        <p:spPr>
          <a:xfrm>
            <a:off x="9219664" y="4069583"/>
            <a:ext cx="7896905" cy="3981238"/>
          </a:xfrm>
          <a:prstGeom prst="rect">
            <a:avLst/>
          </a:prstGeom>
        </p:spPr>
        <p:txBody>
          <a:bodyPr lIns="0" tIns="0" rIns="0" bIns="0" rtlCol="0" anchor="t">
            <a:spAutoFit/>
          </a:bodyPr>
          <a:lstStyle/>
          <a:p>
            <a:pPr marL="712469" lvl="1" indent="-356235" algn="l">
              <a:lnSpc>
                <a:spcPts val="5378"/>
              </a:lnSpc>
              <a:buFont typeface="Arial"/>
              <a:buChar char="•"/>
            </a:pPr>
            <a:r>
              <a:rPr lang="en-US" sz="3299">
                <a:solidFill>
                  <a:srgbClr val="FFFFFF"/>
                </a:solidFill>
                <a:latin typeface="Frutiger"/>
              </a:rPr>
              <a:t>55% of distractions in the workplace are caused by cellphones</a:t>
            </a:r>
          </a:p>
          <a:p>
            <a:pPr marL="712469" lvl="1" indent="-356235" algn="l">
              <a:lnSpc>
                <a:spcPts val="5378"/>
              </a:lnSpc>
              <a:buFont typeface="Arial"/>
              <a:buChar char="•"/>
            </a:pPr>
            <a:r>
              <a:rPr lang="en-US" sz="3299">
                <a:solidFill>
                  <a:srgbClr val="FFFFFF"/>
                </a:solidFill>
                <a:latin typeface="Frutiger"/>
              </a:rPr>
              <a:t>75% of employers say that 2+ hours are lost every day due to distractions</a:t>
            </a:r>
          </a:p>
          <a:p>
            <a:pPr marL="712469" lvl="1" indent="-356235" algn="l">
              <a:lnSpc>
                <a:spcPts val="5378"/>
              </a:lnSpc>
              <a:buFont typeface="Arial"/>
              <a:buChar char="•"/>
            </a:pPr>
            <a:r>
              <a:rPr lang="en-US" sz="3299">
                <a:solidFill>
                  <a:srgbClr val="FFFFFF"/>
                </a:solidFill>
                <a:latin typeface="Frutiger"/>
              </a:rPr>
              <a:t>28% increase in mistakes after an employee gets a phone call</a:t>
            </a:r>
          </a:p>
        </p:txBody>
      </p:sp>
      <p:sp>
        <p:nvSpPr>
          <p:cNvPr id="8" name="Freeform 8"/>
          <p:cNvSpPr/>
          <p:nvPr/>
        </p:nvSpPr>
        <p:spPr>
          <a:xfrm>
            <a:off x="13969277" y="8577072"/>
            <a:ext cx="3553704" cy="1288697"/>
          </a:xfrm>
          <a:custGeom>
            <a:avLst/>
            <a:gdLst/>
            <a:ahLst/>
            <a:cxnLst/>
            <a:rect l="l" t="t" r="r" b="b"/>
            <a:pathLst>
              <a:path w="3553704" h="1288697">
                <a:moveTo>
                  <a:pt x="0" y="0"/>
                </a:moveTo>
                <a:lnTo>
                  <a:pt x="3553704" y="0"/>
                </a:lnTo>
                <a:lnTo>
                  <a:pt x="3553704" y="1288697"/>
                </a:lnTo>
                <a:lnTo>
                  <a:pt x="0" y="1288697"/>
                </a:lnTo>
                <a:lnTo>
                  <a:pt x="0" y="0"/>
                </a:lnTo>
                <a:close/>
              </a:path>
            </a:pathLst>
          </a:custGeom>
          <a:blipFill>
            <a:blip r:embed="rId5"/>
            <a:stretch>
              <a:fillRect t="-10890" b="-11668"/>
            </a:stretch>
          </a:blipFill>
        </p:spPr>
        <p:txBody>
          <a:bodyPr/>
          <a:lstStyle/>
          <a:p>
            <a:endParaRPr lang="en-US"/>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rot="-8518571">
            <a:off x="8078612" y="9014582"/>
            <a:ext cx="3912583" cy="2116305"/>
          </a:xfrm>
          <a:custGeom>
            <a:avLst/>
            <a:gdLst/>
            <a:ahLst/>
            <a:cxnLst/>
            <a:rect l="l" t="t" r="r" b="b"/>
            <a:pathLst>
              <a:path w="3912583" h="2116305">
                <a:moveTo>
                  <a:pt x="0" y="0"/>
                </a:moveTo>
                <a:lnTo>
                  <a:pt x="3912583" y="0"/>
                </a:lnTo>
                <a:lnTo>
                  <a:pt x="3912583" y="2116305"/>
                </a:lnTo>
                <a:lnTo>
                  <a:pt x="0" y="211630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1979936">
            <a:off x="9761745" y="9359561"/>
            <a:ext cx="2849130" cy="1881660"/>
          </a:xfrm>
          <a:custGeom>
            <a:avLst/>
            <a:gdLst/>
            <a:ahLst/>
            <a:cxnLst/>
            <a:rect l="l" t="t" r="r" b="b"/>
            <a:pathLst>
              <a:path w="2849130" h="1881660">
                <a:moveTo>
                  <a:pt x="0" y="0"/>
                </a:moveTo>
                <a:lnTo>
                  <a:pt x="2849130" y="0"/>
                </a:lnTo>
                <a:lnTo>
                  <a:pt x="2849130" y="1881660"/>
                </a:lnTo>
                <a:lnTo>
                  <a:pt x="0" y="188166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9879585" y="-166878"/>
            <a:ext cx="1732788" cy="886968"/>
          </a:xfrm>
          <a:custGeom>
            <a:avLst/>
            <a:gdLst/>
            <a:ahLst/>
            <a:cxnLst/>
            <a:rect l="l" t="t" r="r" b="b"/>
            <a:pathLst>
              <a:path w="1732788" h="886968">
                <a:moveTo>
                  <a:pt x="0" y="0"/>
                </a:moveTo>
                <a:lnTo>
                  <a:pt x="1732788" y="0"/>
                </a:lnTo>
                <a:lnTo>
                  <a:pt x="1732788" y="886968"/>
                </a:lnTo>
                <a:lnTo>
                  <a:pt x="0" y="88696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rot="-3473864">
            <a:off x="16718661" y="3708625"/>
            <a:ext cx="2658618" cy="1709928"/>
          </a:xfrm>
          <a:custGeom>
            <a:avLst/>
            <a:gdLst/>
            <a:ahLst/>
            <a:cxnLst/>
            <a:rect l="l" t="t" r="r" b="b"/>
            <a:pathLst>
              <a:path w="2658618" h="1709928">
                <a:moveTo>
                  <a:pt x="0" y="0"/>
                </a:moveTo>
                <a:lnTo>
                  <a:pt x="2658618" y="0"/>
                </a:lnTo>
                <a:lnTo>
                  <a:pt x="2658618" y="1709928"/>
                </a:lnTo>
                <a:lnTo>
                  <a:pt x="0" y="170992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 name="Freeform 6"/>
          <p:cNvSpPr/>
          <p:nvPr/>
        </p:nvSpPr>
        <p:spPr>
          <a:xfrm>
            <a:off x="15749301" y="0"/>
            <a:ext cx="2606040" cy="1440180"/>
          </a:xfrm>
          <a:custGeom>
            <a:avLst/>
            <a:gdLst/>
            <a:ahLst/>
            <a:cxnLst/>
            <a:rect l="l" t="t" r="r" b="b"/>
            <a:pathLst>
              <a:path w="2606040" h="1440180">
                <a:moveTo>
                  <a:pt x="0" y="0"/>
                </a:moveTo>
                <a:lnTo>
                  <a:pt x="2606040" y="0"/>
                </a:lnTo>
                <a:lnTo>
                  <a:pt x="2606040" y="1440180"/>
                </a:lnTo>
                <a:lnTo>
                  <a:pt x="0" y="144018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7" name="Freeform 7"/>
          <p:cNvSpPr/>
          <p:nvPr/>
        </p:nvSpPr>
        <p:spPr>
          <a:xfrm rot="-3354019">
            <a:off x="16872966" y="9511099"/>
            <a:ext cx="2350008" cy="898398"/>
          </a:xfrm>
          <a:custGeom>
            <a:avLst/>
            <a:gdLst/>
            <a:ahLst/>
            <a:cxnLst/>
            <a:rect l="l" t="t" r="r" b="b"/>
            <a:pathLst>
              <a:path w="2350008" h="898398">
                <a:moveTo>
                  <a:pt x="0" y="0"/>
                </a:moveTo>
                <a:lnTo>
                  <a:pt x="2350008" y="0"/>
                </a:lnTo>
                <a:lnTo>
                  <a:pt x="2350008" y="898398"/>
                </a:lnTo>
                <a:lnTo>
                  <a:pt x="0" y="89839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8" name="Freeform 8"/>
          <p:cNvSpPr/>
          <p:nvPr/>
        </p:nvSpPr>
        <p:spPr>
          <a:xfrm>
            <a:off x="0" y="0"/>
            <a:ext cx="8703467" cy="10287000"/>
          </a:xfrm>
          <a:custGeom>
            <a:avLst/>
            <a:gdLst/>
            <a:ahLst/>
            <a:cxnLst/>
            <a:rect l="l" t="t" r="r" b="b"/>
            <a:pathLst>
              <a:path w="8703467" h="10287000">
                <a:moveTo>
                  <a:pt x="0" y="0"/>
                </a:moveTo>
                <a:lnTo>
                  <a:pt x="8703467" y="0"/>
                </a:lnTo>
                <a:lnTo>
                  <a:pt x="8703467" y="10287000"/>
                </a:lnTo>
                <a:lnTo>
                  <a:pt x="0" y="10287000"/>
                </a:lnTo>
                <a:lnTo>
                  <a:pt x="0" y="0"/>
                </a:lnTo>
                <a:close/>
              </a:path>
            </a:pathLst>
          </a:custGeom>
          <a:blipFill>
            <a:blip r:embed="rId14"/>
            <a:stretch>
              <a:fillRect l="-72535" r="-4534"/>
            </a:stretch>
          </a:blipFill>
        </p:spPr>
        <p:txBody>
          <a:bodyPr/>
          <a:lstStyle/>
          <a:p>
            <a:endParaRPr lang="en-US"/>
          </a:p>
        </p:txBody>
      </p:sp>
      <p:sp>
        <p:nvSpPr>
          <p:cNvPr id="9" name="Freeform 9"/>
          <p:cNvSpPr/>
          <p:nvPr/>
        </p:nvSpPr>
        <p:spPr>
          <a:xfrm flipH="1">
            <a:off x="18047970" y="3961638"/>
            <a:ext cx="270788" cy="933573"/>
          </a:xfrm>
          <a:custGeom>
            <a:avLst/>
            <a:gdLst/>
            <a:ahLst/>
            <a:cxnLst/>
            <a:rect l="l" t="t" r="r" b="b"/>
            <a:pathLst>
              <a:path w="270788" h="933573">
                <a:moveTo>
                  <a:pt x="270788" y="0"/>
                </a:moveTo>
                <a:lnTo>
                  <a:pt x="0" y="0"/>
                </a:lnTo>
                <a:lnTo>
                  <a:pt x="0" y="933573"/>
                </a:lnTo>
                <a:lnTo>
                  <a:pt x="270788" y="933573"/>
                </a:lnTo>
                <a:lnTo>
                  <a:pt x="270788"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10" name="Freeform 10"/>
          <p:cNvSpPr/>
          <p:nvPr/>
        </p:nvSpPr>
        <p:spPr>
          <a:xfrm>
            <a:off x="13969277" y="8577072"/>
            <a:ext cx="3553704" cy="1288697"/>
          </a:xfrm>
          <a:custGeom>
            <a:avLst/>
            <a:gdLst/>
            <a:ahLst/>
            <a:cxnLst/>
            <a:rect l="l" t="t" r="r" b="b"/>
            <a:pathLst>
              <a:path w="3553704" h="1288697">
                <a:moveTo>
                  <a:pt x="0" y="0"/>
                </a:moveTo>
                <a:lnTo>
                  <a:pt x="3553704" y="0"/>
                </a:lnTo>
                <a:lnTo>
                  <a:pt x="3553704" y="1288697"/>
                </a:lnTo>
                <a:lnTo>
                  <a:pt x="0" y="1288697"/>
                </a:lnTo>
                <a:lnTo>
                  <a:pt x="0" y="0"/>
                </a:lnTo>
                <a:close/>
              </a:path>
            </a:pathLst>
          </a:custGeom>
          <a:blipFill>
            <a:blip r:embed="rId17"/>
            <a:stretch>
              <a:fillRect t="-10890" b="-11668"/>
            </a:stretch>
          </a:blipFill>
        </p:spPr>
        <p:txBody>
          <a:bodyPr/>
          <a:lstStyle/>
          <a:p>
            <a:endParaRPr lang="en-US"/>
          </a:p>
        </p:txBody>
      </p:sp>
      <p:sp>
        <p:nvSpPr>
          <p:cNvPr id="11" name="Freeform 11"/>
          <p:cNvSpPr/>
          <p:nvPr/>
        </p:nvSpPr>
        <p:spPr>
          <a:xfrm rot="-437797" flipV="1">
            <a:off x="8014961" y="408391"/>
            <a:ext cx="2258078" cy="2867400"/>
          </a:xfrm>
          <a:custGeom>
            <a:avLst/>
            <a:gdLst/>
            <a:ahLst/>
            <a:cxnLst/>
            <a:rect l="l" t="t" r="r" b="b"/>
            <a:pathLst>
              <a:path w="2258078" h="2867400">
                <a:moveTo>
                  <a:pt x="0" y="2867400"/>
                </a:moveTo>
                <a:lnTo>
                  <a:pt x="2258078" y="2867400"/>
                </a:lnTo>
                <a:lnTo>
                  <a:pt x="2258078" y="0"/>
                </a:lnTo>
                <a:lnTo>
                  <a:pt x="0" y="0"/>
                </a:lnTo>
                <a:lnTo>
                  <a:pt x="0" y="286740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12" name="Freeform 12"/>
          <p:cNvSpPr/>
          <p:nvPr/>
        </p:nvSpPr>
        <p:spPr>
          <a:xfrm rot="6409005">
            <a:off x="6667295" y="1867297"/>
            <a:ext cx="5623724" cy="906825"/>
          </a:xfrm>
          <a:custGeom>
            <a:avLst/>
            <a:gdLst/>
            <a:ahLst/>
            <a:cxnLst/>
            <a:rect l="l" t="t" r="r" b="b"/>
            <a:pathLst>
              <a:path w="5623724" h="906825">
                <a:moveTo>
                  <a:pt x="0" y="0"/>
                </a:moveTo>
                <a:lnTo>
                  <a:pt x="5623723" y="0"/>
                </a:lnTo>
                <a:lnTo>
                  <a:pt x="5623723" y="906826"/>
                </a:lnTo>
                <a:lnTo>
                  <a:pt x="0" y="906826"/>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sp>
        <p:nvSpPr>
          <p:cNvPr id="13" name="TextBox 13"/>
          <p:cNvSpPr txBox="1"/>
          <p:nvPr/>
        </p:nvSpPr>
        <p:spPr>
          <a:xfrm>
            <a:off x="9644041" y="2524596"/>
            <a:ext cx="7408281" cy="4386749"/>
          </a:xfrm>
          <a:prstGeom prst="rect">
            <a:avLst/>
          </a:prstGeom>
        </p:spPr>
        <p:txBody>
          <a:bodyPr lIns="0" tIns="0" rIns="0" bIns="0" rtlCol="0" anchor="t">
            <a:spAutoFit/>
          </a:bodyPr>
          <a:lstStyle/>
          <a:p>
            <a:pPr algn="ctr">
              <a:lnSpc>
                <a:spcPts val="10845"/>
              </a:lnSpc>
            </a:pPr>
            <a:r>
              <a:rPr lang="en-US" sz="9770">
                <a:solidFill>
                  <a:srgbClr val="FFFFFF"/>
                </a:solidFill>
                <a:latin typeface="Neue Kabel 2"/>
              </a:rPr>
              <a:t>Navigating</a:t>
            </a:r>
          </a:p>
          <a:p>
            <a:pPr algn="ctr">
              <a:lnSpc>
                <a:spcPts val="10845"/>
              </a:lnSpc>
            </a:pPr>
            <a:r>
              <a:rPr lang="en-US" sz="9770">
                <a:solidFill>
                  <a:srgbClr val="FFFFFF"/>
                </a:solidFill>
                <a:latin typeface="Neue Kabel 2"/>
              </a:rPr>
              <a:t>Your First Few Days</a:t>
            </a:r>
          </a:p>
        </p:txBody>
      </p:sp>
      <p:sp>
        <p:nvSpPr>
          <p:cNvPr id="14" name="Freeform 14"/>
          <p:cNvSpPr/>
          <p:nvPr/>
        </p:nvSpPr>
        <p:spPr>
          <a:xfrm>
            <a:off x="14396085" y="-487796"/>
            <a:ext cx="2980635" cy="1612217"/>
          </a:xfrm>
          <a:custGeom>
            <a:avLst/>
            <a:gdLst/>
            <a:ahLst/>
            <a:cxnLst/>
            <a:rect l="l" t="t" r="r" b="b"/>
            <a:pathLst>
              <a:path w="2980635" h="1612217">
                <a:moveTo>
                  <a:pt x="0" y="0"/>
                </a:moveTo>
                <a:lnTo>
                  <a:pt x="2980635" y="0"/>
                </a:lnTo>
                <a:lnTo>
                  <a:pt x="2980635" y="1612217"/>
                </a:lnTo>
                <a:lnTo>
                  <a:pt x="0" y="161221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5" name="Freeform 15"/>
          <p:cNvSpPr/>
          <p:nvPr/>
        </p:nvSpPr>
        <p:spPr>
          <a:xfrm>
            <a:off x="10124694" y="0"/>
            <a:ext cx="3099816" cy="2432304"/>
          </a:xfrm>
          <a:custGeom>
            <a:avLst/>
            <a:gdLst/>
            <a:ahLst/>
            <a:cxnLst/>
            <a:rect l="l" t="t" r="r" b="b"/>
            <a:pathLst>
              <a:path w="3099816" h="2432304">
                <a:moveTo>
                  <a:pt x="0" y="0"/>
                </a:moveTo>
                <a:lnTo>
                  <a:pt x="3099816" y="0"/>
                </a:lnTo>
                <a:lnTo>
                  <a:pt x="3099816" y="2432304"/>
                </a:lnTo>
                <a:lnTo>
                  <a:pt x="0" y="2432304"/>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US"/>
          </a:p>
        </p:txBody>
      </p:sp>
      <p:sp>
        <p:nvSpPr>
          <p:cNvPr id="16" name="Freeform 16"/>
          <p:cNvSpPr/>
          <p:nvPr/>
        </p:nvSpPr>
        <p:spPr>
          <a:xfrm rot="6391242">
            <a:off x="16805433" y="9063450"/>
            <a:ext cx="3099816" cy="2432304"/>
          </a:xfrm>
          <a:custGeom>
            <a:avLst/>
            <a:gdLst/>
            <a:ahLst/>
            <a:cxnLst/>
            <a:rect l="l" t="t" r="r" b="b"/>
            <a:pathLst>
              <a:path w="3099816" h="2432304">
                <a:moveTo>
                  <a:pt x="0" y="0"/>
                </a:moveTo>
                <a:lnTo>
                  <a:pt x="3099816" y="0"/>
                </a:lnTo>
                <a:lnTo>
                  <a:pt x="3099816" y="2432304"/>
                </a:lnTo>
                <a:lnTo>
                  <a:pt x="0" y="2432304"/>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flipH="1">
            <a:off x="11084814" y="0"/>
            <a:ext cx="7202800" cy="10286886"/>
          </a:xfrm>
          <a:custGeom>
            <a:avLst/>
            <a:gdLst/>
            <a:ahLst/>
            <a:cxnLst/>
            <a:rect l="l" t="t" r="r" b="b"/>
            <a:pathLst>
              <a:path w="7202800" h="10286886">
                <a:moveTo>
                  <a:pt x="7202800" y="0"/>
                </a:moveTo>
                <a:lnTo>
                  <a:pt x="0" y="0"/>
                </a:lnTo>
                <a:lnTo>
                  <a:pt x="0" y="10286886"/>
                </a:lnTo>
                <a:lnTo>
                  <a:pt x="7202800" y="10286886"/>
                </a:lnTo>
                <a:lnTo>
                  <a:pt x="7202800" y="0"/>
                </a:lnTo>
                <a:close/>
              </a:path>
            </a:pathLst>
          </a:custGeom>
          <a:blipFill>
            <a:blip r:embed="rId2"/>
            <a:stretch>
              <a:fillRect l="-25903" r="-88456"/>
            </a:stretch>
          </a:blipFill>
        </p:spPr>
        <p:txBody>
          <a:bodyPr/>
          <a:lstStyle/>
          <a:p>
            <a:endParaRPr lang="en-US"/>
          </a:p>
        </p:txBody>
      </p:sp>
      <p:sp>
        <p:nvSpPr>
          <p:cNvPr id="3" name="Freeform 3"/>
          <p:cNvSpPr/>
          <p:nvPr/>
        </p:nvSpPr>
        <p:spPr>
          <a:xfrm>
            <a:off x="468161" y="7495142"/>
            <a:ext cx="3234705" cy="2389639"/>
          </a:xfrm>
          <a:custGeom>
            <a:avLst/>
            <a:gdLst/>
            <a:ahLst/>
            <a:cxnLst/>
            <a:rect l="l" t="t" r="r" b="b"/>
            <a:pathLst>
              <a:path w="3234705" h="2389639">
                <a:moveTo>
                  <a:pt x="0" y="0"/>
                </a:moveTo>
                <a:lnTo>
                  <a:pt x="3234705" y="0"/>
                </a:lnTo>
                <a:lnTo>
                  <a:pt x="3234705" y="2389639"/>
                </a:lnTo>
                <a:lnTo>
                  <a:pt x="0" y="2389639"/>
                </a:lnTo>
                <a:lnTo>
                  <a:pt x="0" y="0"/>
                </a:lnTo>
                <a:close/>
              </a:path>
            </a:pathLst>
          </a:custGeom>
          <a:blipFill>
            <a:blip r:embed="rId3"/>
            <a:stretch>
              <a:fillRect/>
            </a:stretch>
          </a:blipFill>
        </p:spPr>
        <p:txBody>
          <a:bodyPr/>
          <a:lstStyle/>
          <a:p>
            <a:endParaRPr lang="en-US"/>
          </a:p>
        </p:txBody>
      </p:sp>
      <p:grpSp>
        <p:nvGrpSpPr>
          <p:cNvPr id="4" name="Group 4"/>
          <p:cNvGrpSpPr/>
          <p:nvPr/>
        </p:nvGrpSpPr>
        <p:grpSpPr>
          <a:xfrm>
            <a:off x="284646" y="3003270"/>
            <a:ext cx="10498963" cy="764510"/>
            <a:chOff x="0" y="0"/>
            <a:chExt cx="2765159" cy="201352"/>
          </a:xfrm>
        </p:grpSpPr>
        <p:sp>
          <p:nvSpPr>
            <p:cNvPr id="5" name="Freeform 5"/>
            <p:cNvSpPr/>
            <p:nvPr/>
          </p:nvSpPr>
          <p:spPr>
            <a:xfrm>
              <a:off x="0" y="0"/>
              <a:ext cx="2765159" cy="201352"/>
            </a:xfrm>
            <a:custGeom>
              <a:avLst/>
              <a:gdLst/>
              <a:ahLst/>
              <a:cxnLst/>
              <a:rect l="l" t="t" r="r" b="b"/>
              <a:pathLst>
                <a:path w="2765159" h="201352">
                  <a:moveTo>
                    <a:pt x="37607" y="0"/>
                  </a:moveTo>
                  <a:lnTo>
                    <a:pt x="2727552" y="0"/>
                  </a:lnTo>
                  <a:cubicBezTo>
                    <a:pt x="2737526" y="0"/>
                    <a:pt x="2747091" y="3962"/>
                    <a:pt x="2754144" y="11015"/>
                  </a:cubicBezTo>
                  <a:cubicBezTo>
                    <a:pt x="2761197" y="18068"/>
                    <a:pt x="2765159" y="27633"/>
                    <a:pt x="2765159" y="37607"/>
                  </a:cubicBezTo>
                  <a:lnTo>
                    <a:pt x="2765159" y="163745"/>
                  </a:lnTo>
                  <a:cubicBezTo>
                    <a:pt x="2765159" y="173719"/>
                    <a:pt x="2761197" y="183285"/>
                    <a:pt x="2754144" y="190337"/>
                  </a:cubicBezTo>
                  <a:cubicBezTo>
                    <a:pt x="2747091" y="197390"/>
                    <a:pt x="2737526" y="201352"/>
                    <a:pt x="2727552" y="201352"/>
                  </a:cubicBezTo>
                  <a:lnTo>
                    <a:pt x="37607" y="201352"/>
                  </a:lnTo>
                  <a:cubicBezTo>
                    <a:pt x="27633" y="201352"/>
                    <a:pt x="18068" y="197390"/>
                    <a:pt x="11015" y="190337"/>
                  </a:cubicBezTo>
                  <a:cubicBezTo>
                    <a:pt x="3962" y="183285"/>
                    <a:pt x="0" y="173719"/>
                    <a:pt x="0" y="163745"/>
                  </a:cubicBezTo>
                  <a:lnTo>
                    <a:pt x="0" y="37607"/>
                  </a:lnTo>
                  <a:cubicBezTo>
                    <a:pt x="0" y="27633"/>
                    <a:pt x="3962" y="18068"/>
                    <a:pt x="11015" y="11015"/>
                  </a:cubicBezTo>
                  <a:cubicBezTo>
                    <a:pt x="18068" y="3962"/>
                    <a:pt x="27633" y="0"/>
                    <a:pt x="37607" y="0"/>
                  </a:cubicBezTo>
                  <a:close/>
                </a:path>
              </a:pathLst>
            </a:custGeom>
            <a:solidFill>
              <a:srgbClr val="136EF8"/>
            </a:solidFill>
          </p:spPr>
          <p:txBody>
            <a:bodyPr/>
            <a:lstStyle/>
            <a:p>
              <a:endParaRPr lang="en-US"/>
            </a:p>
          </p:txBody>
        </p:sp>
        <p:sp>
          <p:nvSpPr>
            <p:cNvPr id="6" name="TextBox 6"/>
            <p:cNvSpPr txBox="1"/>
            <p:nvPr/>
          </p:nvSpPr>
          <p:spPr>
            <a:xfrm>
              <a:off x="0" y="-19050"/>
              <a:ext cx="2765159" cy="220402"/>
            </a:xfrm>
            <a:prstGeom prst="rect">
              <a:avLst/>
            </a:prstGeom>
          </p:spPr>
          <p:txBody>
            <a:bodyPr lIns="76200" tIns="76200" rIns="76200" bIns="76200" rtlCol="0" anchor="ctr"/>
            <a:lstStyle/>
            <a:p>
              <a:pPr algn="ctr">
                <a:lnSpc>
                  <a:spcPts val="1980"/>
                </a:lnSpc>
              </a:pPr>
              <a:endParaRPr/>
            </a:p>
          </p:txBody>
        </p:sp>
      </p:grpSp>
      <p:sp>
        <p:nvSpPr>
          <p:cNvPr id="7" name="TextBox 7"/>
          <p:cNvSpPr txBox="1"/>
          <p:nvPr/>
        </p:nvSpPr>
        <p:spPr>
          <a:xfrm>
            <a:off x="487287" y="3176230"/>
            <a:ext cx="10114256" cy="447166"/>
          </a:xfrm>
          <a:prstGeom prst="rect">
            <a:avLst/>
          </a:prstGeom>
        </p:spPr>
        <p:txBody>
          <a:bodyPr lIns="0" tIns="0" rIns="0" bIns="0" rtlCol="0" anchor="t">
            <a:spAutoFit/>
          </a:bodyPr>
          <a:lstStyle/>
          <a:p>
            <a:pPr algn="just">
              <a:lnSpc>
                <a:spcPts val="3401"/>
              </a:lnSpc>
            </a:pPr>
            <a:r>
              <a:rPr lang="en-US" sz="3144">
                <a:solidFill>
                  <a:srgbClr val="FFFFFF"/>
                </a:solidFill>
                <a:latin typeface="Frutiger"/>
              </a:rPr>
              <a:t>According to the American with Disabilities Act (ADA)</a:t>
            </a:r>
          </a:p>
        </p:txBody>
      </p:sp>
      <p:sp>
        <p:nvSpPr>
          <p:cNvPr id="8" name="TextBox 8"/>
          <p:cNvSpPr txBox="1"/>
          <p:nvPr/>
        </p:nvSpPr>
        <p:spPr>
          <a:xfrm>
            <a:off x="3920103" y="8239772"/>
            <a:ext cx="6424594" cy="931464"/>
          </a:xfrm>
          <a:prstGeom prst="rect">
            <a:avLst/>
          </a:prstGeom>
        </p:spPr>
        <p:txBody>
          <a:bodyPr lIns="0" tIns="0" rIns="0" bIns="0" rtlCol="0" anchor="t">
            <a:spAutoFit/>
          </a:bodyPr>
          <a:lstStyle/>
          <a:p>
            <a:pPr algn="just">
              <a:lnSpc>
                <a:spcPts val="3779"/>
              </a:lnSpc>
            </a:pPr>
            <a:r>
              <a:rPr lang="en-US" sz="2700">
                <a:solidFill>
                  <a:srgbClr val="FFFFFF"/>
                </a:solidFill>
                <a:latin typeface="Frutiger"/>
              </a:rPr>
              <a:t>To receive a workplace accommodation, </a:t>
            </a:r>
            <a:r>
              <a:rPr lang="en-US" sz="2700">
                <a:solidFill>
                  <a:srgbClr val="FFFFFF"/>
                </a:solidFill>
                <a:latin typeface="Frutiger Bold"/>
              </a:rPr>
              <a:t>you must put in a request.</a:t>
            </a:r>
          </a:p>
        </p:txBody>
      </p:sp>
      <p:sp>
        <p:nvSpPr>
          <p:cNvPr id="9" name="TextBox 9"/>
          <p:cNvSpPr txBox="1"/>
          <p:nvPr/>
        </p:nvSpPr>
        <p:spPr>
          <a:xfrm>
            <a:off x="782384" y="402219"/>
            <a:ext cx="9524061" cy="2669460"/>
          </a:xfrm>
          <a:prstGeom prst="rect">
            <a:avLst/>
          </a:prstGeom>
        </p:spPr>
        <p:txBody>
          <a:bodyPr lIns="0" tIns="0" rIns="0" bIns="0" rtlCol="0" anchor="t">
            <a:spAutoFit/>
          </a:bodyPr>
          <a:lstStyle/>
          <a:p>
            <a:pPr algn="ctr">
              <a:lnSpc>
                <a:spcPts val="9380"/>
              </a:lnSpc>
            </a:pPr>
            <a:r>
              <a:rPr lang="en-US" sz="9770">
                <a:solidFill>
                  <a:srgbClr val="FFFFFF"/>
                </a:solidFill>
                <a:latin typeface="Neue Kabel 2"/>
              </a:rPr>
              <a:t>Reasonable Accommodations</a:t>
            </a:r>
          </a:p>
        </p:txBody>
      </p:sp>
      <p:sp>
        <p:nvSpPr>
          <p:cNvPr id="10" name="TextBox 10"/>
          <p:cNvSpPr txBox="1"/>
          <p:nvPr/>
        </p:nvSpPr>
        <p:spPr>
          <a:xfrm>
            <a:off x="1231328" y="4001197"/>
            <a:ext cx="8605599" cy="3309888"/>
          </a:xfrm>
          <a:prstGeom prst="rect">
            <a:avLst/>
          </a:prstGeom>
        </p:spPr>
        <p:txBody>
          <a:bodyPr lIns="0" tIns="0" rIns="0" bIns="0" rtlCol="0" anchor="t">
            <a:spAutoFit/>
          </a:bodyPr>
          <a:lstStyle/>
          <a:p>
            <a:pPr marL="712469" lvl="1" indent="-356235" algn="l">
              <a:lnSpc>
                <a:spcPts val="5378"/>
              </a:lnSpc>
              <a:buFont typeface="Arial"/>
              <a:buChar char="•"/>
            </a:pPr>
            <a:r>
              <a:rPr lang="en-US" sz="3299">
                <a:solidFill>
                  <a:srgbClr val="FFFFFF"/>
                </a:solidFill>
                <a:latin typeface="Frutiger"/>
              </a:rPr>
              <a:t>Larger computer monitor</a:t>
            </a:r>
          </a:p>
          <a:p>
            <a:pPr marL="712469" lvl="1" indent="-356235" algn="l">
              <a:lnSpc>
                <a:spcPts val="5378"/>
              </a:lnSpc>
              <a:buFont typeface="Arial"/>
              <a:buChar char="•"/>
            </a:pPr>
            <a:r>
              <a:rPr lang="en-US" sz="3299">
                <a:solidFill>
                  <a:srgbClr val="FFFFFF"/>
                </a:solidFill>
                <a:latin typeface="Frutiger"/>
              </a:rPr>
              <a:t>A written list of instructions</a:t>
            </a:r>
          </a:p>
          <a:p>
            <a:pPr marL="712469" lvl="1" indent="-356235" algn="l">
              <a:lnSpc>
                <a:spcPts val="5378"/>
              </a:lnSpc>
              <a:buFont typeface="Arial"/>
              <a:buChar char="•"/>
            </a:pPr>
            <a:r>
              <a:rPr lang="en-US" sz="3299">
                <a:solidFill>
                  <a:srgbClr val="FFFFFF"/>
                </a:solidFill>
                <a:latin typeface="Frutiger"/>
              </a:rPr>
              <a:t>Granting more time to accomplish tasks</a:t>
            </a:r>
          </a:p>
          <a:p>
            <a:pPr marL="712469" lvl="1" indent="-356235" algn="l">
              <a:lnSpc>
                <a:spcPts val="5378"/>
              </a:lnSpc>
              <a:buFont typeface="Arial"/>
              <a:buChar char="•"/>
            </a:pPr>
            <a:r>
              <a:rPr lang="en-US" sz="3299">
                <a:solidFill>
                  <a:srgbClr val="FFFFFF"/>
                </a:solidFill>
                <a:latin typeface="Frutiger"/>
              </a:rPr>
              <a:t>Anything that will help you to perform your job duties</a:t>
            </a:r>
          </a:p>
        </p:txBody>
      </p:sp>
      <p:sp>
        <p:nvSpPr>
          <p:cNvPr id="11" name="Freeform 11"/>
          <p:cNvSpPr/>
          <p:nvPr/>
        </p:nvSpPr>
        <p:spPr>
          <a:xfrm>
            <a:off x="13969277" y="8577072"/>
            <a:ext cx="3553704" cy="1288697"/>
          </a:xfrm>
          <a:custGeom>
            <a:avLst/>
            <a:gdLst/>
            <a:ahLst/>
            <a:cxnLst/>
            <a:rect l="l" t="t" r="r" b="b"/>
            <a:pathLst>
              <a:path w="3553704" h="1288697">
                <a:moveTo>
                  <a:pt x="0" y="0"/>
                </a:moveTo>
                <a:lnTo>
                  <a:pt x="3553704" y="0"/>
                </a:lnTo>
                <a:lnTo>
                  <a:pt x="3553704" y="1288697"/>
                </a:lnTo>
                <a:lnTo>
                  <a:pt x="0" y="1288697"/>
                </a:lnTo>
                <a:lnTo>
                  <a:pt x="0" y="0"/>
                </a:lnTo>
                <a:close/>
              </a:path>
            </a:pathLst>
          </a:custGeom>
          <a:blipFill>
            <a:blip r:embed="rId4"/>
            <a:stretch>
              <a:fillRect t="-10890" b="-11668"/>
            </a:stretch>
          </a:blipFill>
        </p:spPr>
        <p:txBody>
          <a:bodyPr/>
          <a:lstStyle/>
          <a:p>
            <a:endParaRPr 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a:off x="8175924" y="5132848"/>
            <a:ext cx="8250226" cy="8229600"/>
          </a:xfrm>
          <a:custGeom>
            <a:avLst/>
            <a:gdLst/>
            <a:ahLst/>
            <a:cxnLst/>
            <a:rect l="l" t="t" r="r" b="b"/>
            <a:pathLst>
              <a:path w="8250226" h="8229600">
                <a:moveTo>
                  <a:pt x="0" y="0"/>
                </a:moveTo>
                <a:lnTo>
                  <a:pt x="8250226" y="0"/>
                </a:lnTo>
                <a:lnTo>
                  <a:pt x="8250226" y="8229600"/>
                </a:lnTo>
                <a:lnTo>
                  <a:pt x="0" y="8229600"/>
                </a:lnTo>
                <a:lnTo>
                  <a:pt x="0" y="0"/>
                </a:lnTo>
                <a:close/>
              </a:path>
            </a:pathLst>
          </a:custGeom>
          <a:blipFill>
            <a:blip r:embed="rId2"/>
            <a:stretch>
              <a:fillRect/>
            </a:stretch>
          </a:blipFill>
        </p:spPr>
        <p:txBody>
          <a:bodyPr/>
          <a:lstStyle/>
          <a:p>
            <a:endParaRPr lang="en-US"/>
          </a:p>
        </p:txBody>
      </p:sp>
      <p:grpSp>
        <p:nvGrpSpPr>
          <p:cNvPr id="3" name="Group 3"/>
          <p:cNvGrpSpPr>
            <a:grpSpLocks noChangeAspect="1"/>
          </p:cNvGrpSpPr>
          <p:nvPr/>
        </p:nvGrpSpPr>
        <p:grpSpPr>
          <a:xfrm>
            <a:off x="10937151" y="-114649"/>
            <a:ext cx="7516441" cy="10516298"/>
            <a:chOff x="0" y="0"/>
            <a:chExt cx="6534912" cy="9143035"/>
          </a:xfrm>
        </p:grpSpPr>
        <p:sp>
          <p:nvSpPr>
            <p:cNvPr id="4" name="Freeform 4"/>
            <p:cNvSpPr/>
            <p:nvPr/>
          </p:nvSpPr>
          <p:spPr>
            <a:xfrm>
              <a:off x="0" y="0"/>
              <a:ext cx="6534912" cy="9143237"/>
            </a:xfrm>
            <a:custGeom>
              <a:avLst/>
              <a:gdLst/>
              <a:ahLst/>
              <a:cxnLst/>
              <a:rect l="l" t="t" r="r" b="b"/>
              <a:pathLst>
                <a:path w="6534912" h="9143237">
                  <a:moveTo>
                    <a:pt x="1048512" y="0"/>
                  </a:moveTo>
                  <a:lnTo>
                    <a:pt x="946531" y="262509"/>
                  </a:lnTo>
                  <a:cubicBezTo>
                    <a:pt x="760984" y="765429"/>
                    <a:pt x="604901" y="1290066"/>
                    <a:pt x="471551" y="1831086"/>
                  </a:cubicBezTo>
                  <a:cubicBezTo>
                    <a:pt x="264033" y="2680462"/>
                    <a:pt x="120904" y="3557905"/>
                    <a:pt x="44323" y="4448937"/>
                  </a:cubicBezTo>
                  <a:cubicBezTo>
                    <a:pt x="17272" y="4757420"/>
                    <a:pt x="254" y="5065522"/>
                    <a:pt x="0" y="5374640"/>
                  </a:cubicBezTo>
                  <a:lnTo>
                    <a:pt x="0" y="5391404"/>
                  </a:lnTo>
                  <a:cubicBezTo>
                    <a:pt x="127" y="5533644"/>
                    <a:pt x="3810" y="5676138"/>
                    <a:pt x="11684" y="5818886"/>
                  </a:cubicBezTo>
                  <a:cubicBezTo>
                    <a:pt x="41529" y="6355080"/>
                    <a:pt x="86614" y="6887973"/>
                    <a:pt x="163068" y="7415403"/>
                  </a:cubicBezTo>
                  <a:cubicBezTo>
                    <a:pt x="247396" y="7997571"/>
                    <a:pt x="361823" y="8566150"/>
                    <a:pt x="512953" y="9118600"/>
                  </a:cubicBezTo>
                  <a:lnTo>
                    <a:pt x="520319" y="9143111"/>
                  </a:lnTo>
                  <a:lnTo>
                    <a:pt x="570484" y="9143111"/>
                  </a:lnTo>
                  <a:lnTo>
                    <a:pt x="568452" y="9136380"/>
                  </a:lnTo>
                  <a:cubicBezTo>
                    <a:pt x="484886" y="8832469"/>
                    <a:pt x="411734" y="8521064"/>
                    <a:pt x="347726" y="8203184"/>
                  </a:cubicBezTo>
                  <a:cubicBezTo>
                    <a:pt x="292100" y="7926324"/>
                    <a:pt x="251079" y="7643622"/>
                    <a:pt x="203454" y="7363460"/>
                  </a:cubicBezTo>
                  <a:lnTo>
                    <a:pt x="201803" y="7318756"/>
                  </a:lnTo>
                  <a:lnTo>
                    <a:pt x="201803" y="7318756"/>
                  </a:lnTo>
                  <a:cubicBezTo>
                    <a:pt x="236728" y="7488682"/>
                    <a:pt x="264414" y="7638414"/>
                    <a:pt x="297434" y="7786115"/>
                  </a:cubicBezTo>
                  <a:cubicBezTo>
                    <a:pt x="383286" y="8170798"/>
                    <a:pt x="482219" y="8544813"/>
                    <a:pt x="594868" y="8908033"/>
                  </a:cubicBezTo>
                  <a:lnTo>
                    <a:pt x="673354" y="9143237"/>
                  </a:lnTo>
                  <a:lnTo>
                    <a:pt x="6534912" y="9143237"/>
                  </a:lnTo>
                  <a:lnTo>
                    <a:pt x="6534912" y="0"/>
                  </a:lnTo>
                  <a:lnTo>
                    <a:pt x="1167003" y="0"/>
                  </a:lnTo>
                  <a:lnTo>
                    <a:pt x="1075563" y="198628"/>
                  </a:lnTo>
                  <a:cubicBezTo>
                    <a:pt x="950214" y="488061"/>
                    <a:pt x="836422" y="787273"/>
                    <a:pt x="732790" y="1094994"/>
                  </a:cubicBezTo>
                  <a:cubicBezTo>
                    <a:pt x="727710" y="1113028"/>
                    <a:pt x="719328" y="1128903"/>
                    <a:pt x="708533" y="1141095"/>
                  </a:cubicBezTo>
                  <a:lnTo>
                    <a:pt x="750316" y="1001903"/>
                  </a:lnTo>
                  <a:cubicBezTo>
                    <a:pt x="808355" y="812927"/>
                    <a:pt x="869696" y="626491"/>
                    <a:pt x="934720" y="443103"/>
                  </a:cubicBezTo>
                  <a:lnTo>
                    <a:pt x="1103376" y="0"/>
                  </a:lnTo>
                  <a:close/>
                </a:path>
              </a:pathLst>
            </a:custGeom>
            <a:blipFill>
              <a:blip r:embed="rId3"/>
              <a:stretch>
                <a:fillRect l="-49750" r="-60251"/>
              </a:stretch>
            </a:blipFill>
          </p:spPr>
          <p:txBody>
            <a:bodyPr/>
            <a:lstStyle/>
            <a:p>
              <a:endParaRPr lang="en-US"/>
            </a:p>
          </p:txBody>
        </p:sp>
      </p:grpSp>
      <p:grpSp>
        <p:nvGrpSpPr>
          <p:cNvPr id="5" name="Group 5"/>
          <p:cNvGrpSpPr/>
          <p:nvPr/>
        </p:nvGrpSpPr>
        <p:grpSpPr>
          <a:xfrm>
            <a:off x="11113807" y="8269466"/>
            <a:ext cx="7163128" cy="2120123"/>
            <a:chOff x="0" y="0"/>
            <a:chExt cx="1886585" cy="558386"/>
          </a:xfrm>
        </p:grpSpPr>
        <p:sp>
          <p:nvSpPr>
            <p:cNvPr id="6" name="Freeform 6"/>
            <p:cNvSpPr/>
            <p:nvPr/>
          </p:nvSpPr>
          <p:spPr>
            <a:xfrm>
              <a:off x="0" y="0"/>
              <a:ext cx="1886585" cy="558386"/>
            </a:xfrm>
            <a:custGeom>
              <a:avLst/>
              <a:gdLst/>
              <a:ahLst/>
              <a:cxnLst/>
              <a:rect l="l" t="t" r="r" b="b"/>
              <a:pathLst>
                <a:path w="1886585" h="558386">
                  <a:moveTo>
                    <a:pt x="0" y="0"/>
                  </a:moveTo>
                  <a:lnTo>
                    <a:pt x="1886585" y="0"/>
                  </a:lnTo>
                  <a:lnTo>
                    <a:pt x="1886585" y="558386"/>
                  </a:lnTo>
                  <a:lnTo>
                    <a:pt x="0" y="558386"/>
                  </a:lnTo>
                  <a:close/>
                </a:path>
              </a:pathLst>
            </a:custGeom>
            <a:solidFill>
              <a:srgbClr val="FEFEFE">
                <a:alpha val="51765"/>
              </a:srgbClr>
            </a:solidFill>
          </p:spPr>
          <p:txBody>
            <a:bodyPr/>
            <a:lstStyle/>
            <a:p>
              <a:endParaRPr lang="en-US"/>
            </a:p>
          </p:txBody>
        </p:sp>
        <p:sp>
          <p:nvSpPr>
            <p:cNvPr id="7" name="TextBox 7"/>
            <p:cNvSpPr txBox="1"/>
            <p:nvPr/>
          </p:nvSpPr>
          <p:spPr>
            <a:xfrm>
              <a:off x="0" y="-19050"/>
              <a:ext cx="1886585" cy="577436"/>
            </a:xfrm>
            <a:prstGeom prst="rect">
              <a:avLst/>
            </a:prstGeom>
          </p:spPr>
          <p:txBody>
            <a:bodyPr lIns="76200" tIns="76200" rIns="76200" bIns="76200" rtlCol="0" anchor="ctr"/>
            <a:lstStyle/>
            <a:p>
              <a:pPr algn="ctr">
                <a:lnSpc>
                  <a:spcPts val="1979"/>
                </a:lnSpc>
              </a:pPr>
              <a:endParaRPr/>
            </a:p>
          </p:txBody>
        </p:sp>
      </p:grpSp>
      <p:grpSp>
        <p:nvGrpSpPr>
          <p:cNvPr id="8" name="Group 8"/>
          <p:cNvGrpSpPr/>
          <p:nvPr/>
        </p:nvGrpSpPr>
        <p:grpSpPr>
          <a:xfrm>
            <a:off x="9036419" y="1028700"/>
            <a:ext cx="1576377" cy="1696173"/>
            <a:chOff x="0" y="0"/>
            <a:chExt cx="2101835" cy="2261563"/>
          </a:xfrm>
        </p:grpSpPr>
        <p:sp>
          <p:nvSpPr>
            <p:cNvPr id="9" name="Freeform 9"/>
            <p:cNvSpPr/>
            <p:nvPr/>
          </p:nvSpPr>
          <p:spPr>
            <a:xfrm>
              <a:off x="0" y="664169"/>
              <a:ext cx="2101835" cy="1597395"/>
            </a:xfrm>
            <a:custGeom>
              <a:avLst/>
              <a:gdLst/>
              <a:ahLst/>
              <a:cxnLst/>
              <a:rect l="l" t="t" r="r" b="b"/>
              <a:pathLst>
                <a:path w="2101835" h="1597395">
                  <a:moveTo>
                    <a:pt x="0" y="0"/>
                  </a:moveTo>
                  <a:lnTo>
                    <a:pt x="2101835" y="0"/>
                  </a:lnTo>
                  <a:lnTo>
                    <a:pt x="2101835" y="1597394"/>
                  </a:lnTo>
                  <a:lnTo>
                    <a:pt x="0" y="159739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Freeform 10"/>
            <p:cNvSpPr/>
            <p:nvPr/>
          </p:nvSpPr>
          <p:spPr>
            <a:xfrm>
              <a:off x="136787" y="210394"/>
              <a:ext cx="420787" cy="420787"/>
            </a:xfrm>
            <a:custGeom>
              <a:avLst/>
              <a:gdLst/>
              <a:ahLst/>
              <a:cxnLst/>
              <a:rect l="l" t="t" r="r" b="b"/>
              <a:pathLst>
                <a:path w="420787" h="420787">
                  <a:moveTo>
                    <a:pt x="0" y="0"/>
                  </a:moveTo>
                  <a:lnTo>
                    <a:pt x="420787" y="0"/>
                  </a:lnTo>
                  <a:lnTo>
                    <a:pt x="420787" y="420787"/>
                  </a:lnTo>
                  <a:lnTo>
                    <a:pt x="0" y="42078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1" name="Freeform 11"/>
            <p:cNvSpPr/>
            <p:nvPr/>
          </p:nvSpPr>
          <p:spPr>
            <a:xfrm>
              <a:off x="519463" y="0"/>
              <a:ext cx="420787" cy="420787"/>
            </a:xfrm>
            <a:custGeom>
              <a:avLst/>
              <a:gdLst/>
              <a:ahLst/>
              <a:cxnLst/>
              <a:rect l="l" t="t" r="r" b="b"/>
              <a:pathLst>
                <a:path w="420787" h="420787">
                  <a:moveTo>
                    <a:pt x="0" y="0"/>
                  </a:moveTo>
                  <a:lnTo>
                    <a:pt x="420787" y="0"/>
                  </a:lnTo>
                  <a:lnTo>
                    <a:pt x="420787" y="420787"/>
                  </a:lnTo>
                  <a:lnTo>
                    <a:pt x="0" y="42078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2" name="Freeform 12"/>
            <p:cNvSpPr/>
            <p:nvPr/>
          </p:nvSpPr>
          <p:spPr>
            <a:xfrm>
              <a:off x="1148554" y="0"/>
              <a:ext cx="420787" cy="420787"/>
            </a:xfrm>
            <a:custGeom>
              <a:avLst/>
              <a:gdLst/>
              <a:ahLst/>
              <a:cxnLst/>
              <a:rect l="l" t="t" r="r" b="b"/>
              <a:pathLst>
                <a:path w="420787" h="420787">
                  <a:moveTo>
                    <a:pt x="0" y="0"/>
                  </a:moveTo>
                  <a:lnTo>
                    <a:pt x="420787" y="0"/>
                  </a:lnTo>
                  <a:lnTo>
                    <a:pt x="420787" y="420787"/>
                  </a:lnTo>
                  <a:lnTo>
                    <a:pt x="0" y="42078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3" name="Freeform 13"/>
            <p:cNvSpPr/>
            <p:nvPr/>
          </p:nvSpPr>
          <p:spPr>
            <a:xfrm>
              <a:off x="1569341" y="210394"/>
              <a:ext cx="420787" cy="420787"/>
            </a:xfrm>
            <a:custGeom>
              <a:avLst/>
              <a:gdLst/>
              <a:ahLst/>
              <a:cxnLst/>
              <a:rect l="l" t="t" r="r" b="b"/>
              <a:pathLst>
                <a:path w="420787" h="420787">
                  <a:moveTo>
                    <a:pt x="0" y="0"/>
                  </a:moveTo>
                  <a:lnTo>
                    <a:pt x="420787" y="0"/>
                  </a:lnTo>
                  <a:lnTo>
                    <a:pt x="420787" y="420787"/>
                  </a:lnTo>
                  <a:lnTo>
                    <a:pt x="0" y="42078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4" name="Freeform 14"/>
            <p:cNvSpPr/>
            <p:nvPr/>
          </p:nvSpPr>
          <p:spPr>
            <a:xfrm>
              <a:off x="840524" y="321978"/>
              <a:ext cx="420787" cy="420787"/>
            </a:xfrm>
            <a:custGeom>
              <a:avLst/>
              <a:gdLst/>
              <a:ahLst/>
              <a:cxnLst/>
              <a:rect l="l" t="t" r="r" b="b"/>
              <a:pathLst>
                <a:path w="420787" h="420787">
                  <a:moveTo>
                    <a:pt x="0" y="0"/>
                  </a:moveTo>
                  <a:lnTo>
                    <a:pt x="420787" y="0"/>
                  </a:lnTo>
                  <a:lnTo>
                    <a:pt x="420787" y="420787"/>
                  </a:lnTo>
                  <a:lnTo>
                    <a:pt x="0" y="42078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sp>
        <p:nvSpPr>
          <p:cNvPr id="15" name="Freeform 15"/>
          <p:cNvSpPr/>
          <p:nvPr/>
        </p:nvSpPr>
        <p:spPr>
          <a:xfrm>
            <a:off x="14347917" y="8613952"/>
            <a:ext cx="3505183" cy="1288697"/>
          </a:xfrm>
          <a:custGeom>
            <a:avLst/>
            <a:gdLst/>
            <a:ahLst/>
            <a:cxnLst/>
            <a:rect l="l" t="t" r="r" b="b"/>
            <a:pathLst>
              <a:path w="3505183" h="1288697">
                <a:moveTo>
                  <a:pt x="0" y="0"/>
                </a:moveTo>
                <a:lnTo>
                  <a:pt x="3505183" y="0"/>
                </a:lnTo>
                <a:lnTo>
                  <a:pt x="3505183" y="1288696"/>
                </a:lnTo>
                <a:lnTo>
                  <a:pt x="0" y="1288696"/>
                </a:lnTo>
                <a:lnTo>
                  <a:pt x="0" y="0"/>
                </a:lnTo>
                <a:close/>
              </a:path>
            </a:pathLst>
          </a:custGeom>
          <a:blipFill>
            <a:blip r:embed="rId8"/>
            <a:stretch>
              <a:fillRect l="-1509" t="-12974" r="-1569" b="-11634"/>
            </a:stretch>
          </a:blipFill>
        </p:spPr>
        <p:txBody>
          <a:bodyPr/>
          <a:lstStyle/>
          <a:p>
            <a:endParaRPr lang="en-US"/>
          </a:p>
        </p:txBody>
      </p:sp>
      <p:sp>
        <p:nvSpPr>
          <p:cNvPr id="16" name="Freeform 16"/>
          <p:cNvSpPr/>
          <p:nvPr/>
        </p:nvSpPr>
        <p:spPr>
          <a:xfrm rot="-1536200">
            <a:off x="10175001" y="7813324"/>
            <a:ext cx="1524300" cy="2868648"/>
          </a:xfrm>
          <a:custGeom>
            <a:avLst/>
            <a:gdLst/>
            <a:ahLst/>
            <a:cxnLst/>
            <a:rect l="l" t="t" r="r" b="b"/>
            <a:pathLst>
              <a:path w="1524300" h="2868648">
                <a:moveTo>
                  <a:pt x="0" y="0"/>
                </a:moveTo>
                <a:lnTo>
                  <a:pt x="1524300" y="0"/>
                </a:lnTo>
                <a:lnTo>
                  <a:pt x="1524300" y="2868648"/>
                </a:lnTo>
                <a:lnTo>
                  <a:pt x="0" y="286864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7" name="Freeform 17"/>
          <p:cNvSpPr/>
          <p:nvPr/>
        </p:nvSpPr>
        <p:spPr>
          <a:xfrm rot="-7651468">
            <a:off x="10484902" y="8014691"/>
            <a:ext cx="1257812" cy="1315359"/>
          </a:xfrm>
          <a:custGeom>
            <a:avLst/>
            <a:gdLst/>
            <a:ahLst/>
            <a:cxnLst/>
            <a:rect l="l" t="t" r="r" b="b"/>
            <a:pathLst>
              <a:path w="1257812" h="1315359">
                <a:moveTo>
                  <a:pt x="0" y="0"/>
                </a:moveTo>
                <a:lnTo>
                  <a:pt x="1257811" y="0"/>
                </a:lnTo>
                <a:lnTo>
                  <a:pt x="1257811" y="1315359"/>
                </a:lnTo>
                <a:lnTo>
                  <a:pt x="0" y="131535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8" name="Freeform 18"/>
          <p:cNvSpPr/>
          <p:nvPr/>
        </p:nvSpPr>
        <p:spPr>
          <a:xfrm rot="-9700049">
            <a:off x="10585722" y="8836802"/>
            <a:ext cx="1257812" cy="1315359"/>
          </a:xfrm>
          <a:custGeom>
            <a:avLst/>
            <a:gdLst/>
            <a:ahLst/>
            <a:cxnLst/>
            <a:rect l="l" t="t" r="r" b="b"/>
            <a:pathLst>
              <a:path w="1257812" h="1315359">
                <a:moveTo>
                  <a:pt x="0" y="0"/>
                </a:moveTo>
                <a:lnTo>
                  <a:pt x="1257811" y="0"/>
                </a:lnTo>
                <a:lnTo>
                  <a:pt x="1257811" y="1315358"/>
                </a:lnTo>
                <a:lnTo>
                  <a:pt x="0" y="131535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9" name="Freeform 19"/>
          <p:cNvSpPr/>
          <p:nvPr/>
        </p:nvSpPr>
        <p:spPr>
          <a:xfrm>
            <a:off x="3334948" y="5724112"/>
            <a:ext cx="3163253" cy="4114800"/>
          </a:xfrm>
          <a:custGeom>
            <a:avLst/>
            <a:gdLst/>
            <a:ahLst/>
            <a:cxnLst/>
            <a:rect l="l" t="t" r="r" b="b"/>
            <a:pathLst>
              <a:path w="3163253" h="4114800">
                <a:moveTo>
                  <a:pt x="0" y="0"/>
                </a:moveTo>
                <a:lnTo>
                  <a:pt x="3163253" y="0"/>
                </a:lnTo>
                <a:lnTo>
                  <a:pt x="3163253" y="4114800"/>
                </a:lnTo>
                <a:lnTo>
                  <a:pt x="0" y="41148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0" name="TextBox 20"/>
          <p:cNvSpPr txBox="1"/>
          <p:nvPr/>
        </p:nvSpPr>
        <p:spPr>
          <a:xfrm>
            <a:off x="610192" y="1245668"/>
            <a:ext cx="7967234" cy="1631795"/>
          </a:xfrm>
          <a:prstGeom prst="rect">
            <a:avLst/>
          </a:prstGeom>
        </p:spPr>
        <p:txBody>
          <a:bodyPr lIns="0" tIns="0" rIns="0" bIns="0" rtlCol="0" anchor="t">
            <a:spAutoFit/>
          </a:bodyPr>
          <a:lstStyle/>
          <a:p>
            <a:pPr algn="ctr">
              <a:lnSpc>
                <a:spcPts val="10845"/>
              </a:lnSpc>
            </a:pPr>
            <a:r>
              <a:rPr lang="en-US" sz="9770">
                <a:solidFill>
                  <a:srgbClr val="FFFFFF"/>
                </a:solidFill>
                <a:latin typeface="Neue Kabel 2"/>
              </a:rPr>
              <a:t>Self-Advocacy</a:t>
            </a:r>
          </a:p>
        </p:txBody>
      </p:sp>
      <p:sp>
        <p:nvSpPr>
          <p:cNvPr id="21" name="TextBox 21"/>
          <p:cNvSpPr txBox="1"/>
          <p:nvPr/>
        </p:nvSpPr>
        <p:spPr>
          <a:xfrm>
            <a:off x="610192" y="3076786"/>
            <a:ext cx="9598948" cy="2290139"/>
          </a:xfrm>
          <a:prstGeom prst="rect">
            <a:avLst/>
          </a:prstGeom>
        </p:spPr>
        <p:txBody>
          <a:bodyPr lIns="0" tIns="0" rIns="0" bIns="0" rtlCol="0" anchor="t">
            <a:spAutoFit/>
          </a:bodyPr>
          <a:lstStyle/>
          <a:p>
            <a:pPr marL="826618" lvl="1" indent="-413309" algn="l">
              <a:lnSpc>
                <a:spcPts val="6240"/>
              </a:lnSpc>
              <a:buAutoNum type="arabicPeriod"/>
            </a:pPr>
            <a:r>
              <a:rPr lang="en-US" sz="3828">
                <a:solidFill>
                  <a:srgbClr val="FFFFFF"/>
                </a:solidFill>
                <a:latin typeface="Frutiger"/>
              </a:rPr>
              <a:t>Understand your needs.</a:t>
            </a:r>
          </a:p>
          <a:p>
            <a:pPr marL="826618" lvl="1" indent="-413309" algn="l">
              <a:lnSpc>
                <a:spcPts val="6240"/>
              </a:lnSpc>
              <a:buAutoNum type="arabicPeriod"/>
            </a:pPr>
            <a:r>
              <a:rPr lang="en-US" sz="3828">
                <a:solidFill>
                  <a:srgbClr val="FFFFFF"/>
                </a:solidFill>
                <a:latin typeface="Frutiger"/>
              </a:rPr>
              <a:t>Know what kind of support you need.</a:t>
            </a:r>
          </a:p>
          <a:p>
            <a:pPr marL="826618" lvl="1" indent="-413309" algn="l">
              <a:lnSpc>
                <a:spcPts val="6240"/>
              </a:lnSpc>
              <a:buAutoNum type="arabicPeriod"/>
            </a:pPr>
            <a:r>
              <a:rPr lang="en-US" sz="3828">
                <a:solidFill>
                  <a:srgbClr val="FFFFFF"/>
                </a:solidFill>
                <a:latin typeface="Frutiger"/>
              </a:rPr>
              <a:t>Communicate these needs to others.</a:t>
            </a:r>
          </a:p>
        </p:txBody>
      </p:sp>
      <p:sp>
        <p:nvSpPr>
          <p:cNvPr id="22" name="TextBox 22"/>
          <p:cNvSpPr txBox="1"/>
          <p:nvPr/>
        </p:nvSpPr>
        <p:spPr>
          <a:xfrm>
            <a:off x="9223554" y="2721206"/>
            <a:ext cx="1202107" cy="488930"/>
          </a:xfrm>
          <a:prstGeom prst="rect">
            <a:avLst/>
          </a:prstGeom>
        </p:spPr>
        <p:txBody>
          <a:bodyPr lIns="0" tIns="0" rIns="0" bIns="0" rtlCol="0" anchor="t">
            <a:spAutoFit/>
          </a:bodyPr>
          <a:lstStyle/>
          <a:p>
            <a:pPr algn="ctr">
              <a:lnSpc>
                <a:spcPts val="4087"/>
              </a:lnSpc>
            </a:pPr>
            <a:r>
              <a:rPr lang="en-US" sz="2919">
                <a:solidFill>
                  <a:srgbClr val="FFFFFF"/>
                </a:solidFill>
                <a:latin typeface="Frutiger"/>
              </a:rPr>
              <a:t>Page 9</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a:off x="17670258" y="5391145"/>
            <a:ext cx="57150" cy="4895855"/>
          </a:xfrm>
          <a:custGeom>
            <a:avLst/>
            <a:gdLst/>
            <a:ahLst/>
            <a:cxnLst/>
            <a:rect l="l" t="t" r="r" b="b"/>
            <a:pathLst>
              <a:path w="57150" h="4895855">
                <a:moveTo>
                  <a:pt x="0" y="0"/>
                </a:moveTo>
                <a:lnTo>
                  <a:pt x="57150" y="0"/>
                </a:lnTo>
                <a:lnTo>
                  <a:pt x="57150" y="4895855"/>
                </a:lnTo>
                <a:lnTo>
                  <a:pt x="0" y="4895855"/>
                </a:lnTo>
                <a:lnTo>
                  <a:pt x="0" y="0"/>
                </a:lnTo>
                <a:close/>
              </a:path>
            </a:pathLst>
          </a:custGeom>
          <a:blipFill>
            <a:blip r:embed="rId2"/>
            <a:stretch>
              <a:fillRect/>
            </a:stretch>
          </a:blipFill>
        </p:spPr>
        <p:txBody>
          <a:bodyPr/>
          <a:lstStyle/>
          <a:p>
            <a:endParaRPr lang="en-US"/>
          </a:p>
        </p:txBody>
      </p:sp>
      <p:sp>
        <p:nvSpPr>
          <p:cNvPr id="3" name="Freeform 3"/>
          <p:cNvSpPr/>
          <p:nvPr/>
        </p:nvSpPr>
        <p:spPr>
          <a:xfrm>
            <a:off x="1335251" y="1490745"/>
            <a:ext cx="6565828" cy="7305511"/>
          </a:xfrm>
          <a:custGeom>
            <a:avLst/>
            <a:gdLst/>
            <a:ahLst/>
            <a:cxnLst/>
            <a:rect l="l" t="t" r="r" b="b"/>
            <a:pathLst>
              <a:path w="6565828" h="7305511">
                <a:moveTo>
                  <a:pt x="0" y="0"/>
                </a:moveTo>
                <a:lnTo>
                  <a:pt x="6565828" y="0"/>
                </a:lnTo>
                <a:lnTo>
                  <a:pt x="6565828" y="7305510"/>
                </a:lnTo>
                <a:lnTo>
                  <a:pt x="0" y="7305510"/>
                </a:lnTo>
                <a:lnTo>
                  <a:pt x="0" y="0"/>
                </a:lnTo>
                <a:close/>
              </a:path>
            </a:pathLst>
          </a:custGeom>
          <a:blipFill>
            <a:blip r:embed="rId3"/>
            <a:stretch>
              <a:fillRect/>
            </a:stretch>
          </a:blipFill>
        </p:spPr>
        <p:txBody>
          <a:bodyPr/>
          <a:lstStyle/>
          <a:p>
            <a:endParaRPr lang="en-US"/>
          </a:p>
        </p:txBody>
      </p:sp>
      <p:sp>
        <p:nvSpPr>
          <p:cNvPr id="4" name="TextBox 4"/>
          <p:cNvSpPr txBox="1"/>
          <p:nvPr/>
        </p:nvSpPr>
        <p:spPr>
          <a:xfrm>
            <a:off x="9349605" y="685800"/>
            <a:ext cx="6536693" cy="1631795"/>
          </a:xfrm>
          <a:prstGeom prst="rect">
            <a:avLst/>
          </a:prstGeom>
        </p:spPr>
        <p:txBody>
          <a:bodyPr lIns="0" tIns="0" rIns="0" bIns="0" rtlCol="0" anchor="t">
            <a:spAutoFit/>
          </a:bodyPr>
          <a:lstStyle/>
          <a:p>
            <a:pPr algn="ctr">
              <a:lnSpc>
                <a:spcPts val="10845"/>
              </a:lnSpc>
            </a:pPr>
            <a:r>
              <a:rPr lang="en-US" sz="9770">
                <a:solidFill>
                  <a:srgbClr val="FFFFFF"/>
                </a:solidFill>
                <a:latin typeface="Neue Kabel 2"/>
              </a:rPr>
              <a:t>Harassment</a:t>
            </a:r>
          </a:p>
        </p:txBody>
      </p:sp>
      <p:sp>
        <p:nvSpPr>
          <p:cNvPr id="5" name="TextBox 5"/>
          <p:cNvSpPr txBox="1"/>
          <p:nvPr/>
        </p:nvSpPr>
        <p:spPr>
          <a:xfrm>
            <a:off x="8433829" y="2384270"/>
            <a:ext cx="8368244" cy="5996750"/>
          </a:xfrm>
          <a:prstGeom prst="rect">
            <a:avLst/>
          </a:prstGeom>
        </p:spPr>
        <p:txBody>
          <a:bodyPr lIns="0" tIns="0" rIns="0" bIns="0" rtlCol="0" anchor="t">
            <a:spAutoFit/>
          </a:bodyPr>
          <a:lstStyle/>
          <a:p>
            <a:pPr marL="712469" lvl="1" indent="-356235" algn="l">
              <a:lnSpc>
                <a:spcPts val="5378"/>
              </a:lnSpc>
              <a:buAutoNum type="arabicPeriod"/>
            </a:pPr>
            <a:r>
              <a:rPr lang="en-US" sz="3299">
                <a:solidFill>
                  <a:srgbClr val="FFFFFF"/>
                </a:solidFill>
                <a:latin typeface="Frutiger"/>
              </a:rPr>
              <a:t>Is the unwelcome and sometimes unlawful conduct that demeans, insults, and offends.</a:t>
            </a:r>
          </a:p>
          <a:p>
            <a:pPr marL="712469" lvl="1" indent="-356235" algn="l">
              <a:lnSpc>
                <a:spcPts val="5378"/>
              </a:lnSpc>
              <a:buAutoNum type="arabicPeriod"/>
            </a:pPr>
            <a:r>
              <a:rPr lang="en-US" sz="3299">
                <a:solidFill>
                  <a:srgbClr val="FFFFFF"/>
                </a:solidFill>
                <a:latin typeface="Frutiger"/>
              </a:rPr>
              <a:t>Federal law prohibits harassment of individuals based on protected characteristics.</a:t>
            </a:r>
          </a:p>
          <a:p>
            <a:pPr marL="712469" lvl="1" indent="-356235" algn="l">
              <a:lnSpc>
                <a:spcPts val="5378"/>
              </a:lnSpc>
              <a:buAutoNum type="arabicPeriod"/>
            </a:pPr>
            <a:r>
              <a:rPr lang="en-US" sz="3299">
                <a:solidFill>
                  <a:srgbClr val="FFFFFF"/>
                </a:solidFill>
                <a:latin typeface="Frutiger"/>
              </a:rPr>
              <a:t>If you are being harassed, tell your supervisor, and follow your employer's anti-harassment policy.</a:t>
            </a:r>
          </a:p>
        </p:txBody>
      </p:sp>
      <p:sp>
        <p:nvSpPr>
          <p:cNvPr id="6" name="Freeform 6"/>
          <p:cNvSpPr/>
          <p:nvPr/>
        </p:nvSpPr>
        <p:spPr>
          <a:xfrm>
            <a:off x="13969277" y="8577072"/>
            <a:ext cx="3553704" cy="1288697"/>
          </a:xfrm>
          <a:custGeom>
            <a:avLst/>
            <a:gdLst/>
            <a:ahLst/>
            <a:cxnLst/>
            <a:rect l="l" t="t" r="r" b="b"/>
            <a:pathLst>
              <a:path w="3553704" h="1288697">
                <a:moveTo>
                  <a:pt x="0" y="0"/>
                </a:moveTo>
                <a:lnTo>
                  <a:pt x="3553704" y="0"/>
                </a:lnTo>
                <a:lnTo>
                  <a:pt x="3553704" y="1288697"/>
                </a:lnTo>
                <a:lnTo>
                  <a:pt x="0" y="1288697"/>
                </a:lnTo>
                <a:lnTo>
                  <a:pt x="0" y="0"/>
                </a:lnTo>
                <a:close/>
              </a:path>
            </a:pathLst>
          </a:custGeom>
          <a:blipFill>
            <a:blip r:embed="rId4"/>
            <a:stretch>
              <a:fillRect t="-10890" b="-11668"/>
            </a:stretch>
          </a:blipFill>
        </p:spPr>
        <p:txBody>
          <a:bodyPr/>
          <a:lstStyle/>
          <a:p>
            <a:endParaRPr lang="en-US"/>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extBox 2"/>
          <p:cNvSpPr txBox="1"/>
          <p:nvPr/>
        </p:nvSpPr>
        <p:spPr>
          <a:xfrm>
            <a:off x="9678722" y="3567546"/>
            <a:ext cx="7408281" cy="3009034"/>
          </a:xfrm>
          <a:prstGeom prst="rect">
            <a:avLst/>
          </a:prstGeom>
        </p:spPr>
        <p:txBody>
          <a:bodyPr lIns="0" tIns="0" rIns="0" bIns="0" rtlCol="0" anchor="t">
            <a:spAutoFit/>
          </a:bodyPr>
          <a:lstStyle/>
          <a:p>
            <a:pPr algn="ctr">
              <a:lnSpc>
                <a:spcPts val="10845"/>
              </a:lnSpc>
            </a:pPr>
            <a:r>
              <a:rPr lang="en-US" sz="9770">
                <a:solidFill>
                  <a:srgbClr val="FFFFFF"/>
                </a:solidFill>
                <a:latin typeface="Neue Kabel 2"/>
              </a:rPr>
              <a:t>Employer Expectations</a:t>
            </a:r>
          </a:p>
        </p:txBody>
      </p:sp>
      <p:sp>
        <p:nvSpPr>
          <p:cNvPr id="3" name="Freeform 3"/>
          <p:cNvSpPr/>
          <p:nvPr/>
        </p:nvSpPr>
        <p:spPr>
          <a:xfrm rot="-8518571">
            <a:off x="8078612" y="9014582"/>
            <a:ext cx="3912583" cy="2116305"/>
          </a:xfrm>
          <a:custGeom>
            <a:avLst/>
            <a:gdLst/>
            <a:ahLst/>
            <a:cxnLst/>
            <a:rect l="l" t="t" r="r" b="b"/>
            <a:pathLst>
              <a:path w="3912583" h="2116305">
                <a:moveTo>
                  <a:pt x="0" y="0"/>
                </a:moveTo>
                <a:lnTo>
                  <a:pt x="3912583" y="0"/>
                </a:lnTo>
                <a:lnTo>
                  <a:pt x="3912583" y="2116305"/>
                </a:lnTo>
                <a:lnTo>
                  <a:pt x="0" y="211630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206979" y="-83439"/>
            <a:ext cx="8924733" cy="10453878"/>
          </a:xfrm>
          <a:custGeom>
            <a:avLst/>
            <a:gdLst/>
            <a:ahLst/>
            <a:cxnLst/>
            <a:rect l="l" t="t" r="r" b="b"/>
            <a:pathLst>
              <a:path w="8924733" h="10453878">
                <a:moveTo>
                  <a:pt x="0" y="0"/>
                </a:moveTo>
                <a:lnTo>
                  <a:pt x="8924734" y="0"/>
                </a:lnTo>
                <a:lnTo>
                  <a:pt x="8924734" y="10453878"/>
                </a:lnTo>
                <a:lnTo>
                  <a:pt x="0" y="10453878"/>
                </a:lnTo>
                <a:lnTo>
                  <a:pt x="0" y="0"/>
                </a:lnTo>
                <a:close/>
              </a:path>
            </a:pathLst>
          </a:custGeom>
          <a:blipFill>
            <a:blip r:embed="rId4"/>
            <a:stretch>
              <a:fillRect l="-31463" r="-44347"/>
            </a:stretch>
          </a:blipFill>
        </p:spPr>
        <p:txBody>
          <a:bodyPr/>
          <a:lstStyle/>
          <a:p>
            <a:endParaRPr lang="en-US"/>
          </a:p>
        </p:txBody>
      </p:sp>
      <p:sp>
        <p:nvSpPr>
          <p:cNvPr id="5" name="Freeform 5"/>
          <p:cNvSpPr/>
          <p:nvPr/>
        </p:nvSpPr>
        <p:spPr>
          <a:xfrm rot="-1979936">
            <a:off x="9761745" y="9359561"/>
            <a:ext cx="2849130" cy="1881660"/>
          </a:xfrm>
          <a:custGeom>
            <a:avLst/>
            <a:gdLst/>
            <a:ahLst/>
            <a:cxnLst/>
            <a:rect l="l" t="t" r="r" b="b"/>
            <a:pathLst>
              <a:path w="2849130" h="1881660">
                <a:moveTo>
                  <a:pt x="0" y="0"/>
                </a:moveTo>
                <a:lnTo>
                  <a:pt x="2849130" y="0"/>
                </a:lnTo>
                <a:lnTo>
                  <a:pt x="2849130" y="1881660"/>
                </a:lnTo>
                <a:lnTo>
                  <a:pt x="0" y="188166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a:off x="9879585" y="-166878"/>
            <a:ext cx="1732788" cy="886968"/>
          </a:xfrm>
          <a:custGeom>
            <a:avLst/>
            <a:gdLst/>
            <a:ahLst/>
            <a:cxnLst/>
            <a:rect l="l" t="t" r="r" b="b"/>
            <a:pathLst>
              <a:path w="1732788" h="886968">
                <a:moveTo>
                  <a:pt x="0" y="0"/>
                </a:moveTo>
                <a:lnTo>
                  <a:pt x="1732788" y="0"/>
                </a:lnTo>
                <a:lnTo>
                  <a:pt x="1732788" y="886968"/>
                </a:lnTo>
                <a:lnTo>
                  <a:pt x="0" y="88696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7" name="Freeform 7"/>
          <p:cNvSpPr/>
          <p:nvPr/>
        </p:nvSpPr>
        <p:spPr>
          <a:xfrm rot="-3473864">
            <a:off x="16718661" y="3708625"/>
            <a:ext cx="2658618" cy="1709928"/>
          </a:xfrm>
          <a:custGeom>
            <a:avLst/>
            <a:gdLst/>
            <a:ahLst/>
            <a:cxnLst/>
            <a:rect l="l" t="t" r="r" b="b"/>
            <a:pathLst>
              <a:path w="2658618" h="1709928">
                <a:moveTo>
                  <a:pt x="0" y="0"/>
                </a:moveTo>
                <a:lnTo>
                  <a:pt x="2658618" y="0"/>
                </a:lnTo>
                <a:lnTo>
                  <a:pt x="2658618" y="1709928"/>
                </a:lnTo>
                <a:lnTo>
                  <a:pt x="0" y="170992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8" name="Freeform 8"/>
          <p:cNvSpPr/>
          <p:nvPr/>
        </p:nvSpPr>
        <p:spPr>
          <a:xfrm>
            <a:off x="15749301" y="0"/>
            <a:ext cx="2606040" cy="1440180"/>
          </a:xfrm>
          <a:custGeom>
            <a:avLst/>
            <a:gdLst/>
            <a:ahLst/>
            <a:cxnLst/>
            <a:rect l="l" t="t" r="r" b="b"/>
            <a:pathLst>
              <a:path w="2606040" h="1440180">
                <a:moveTo>
                  <a:pt x="0" y="0"/>
                </a:moveTo>
                <a:lnTo>
                  <a:pt x="2606040" y="0"/>
                </a:lnTo>
                <a:lnTo>
                  <a:pt x="2606040" y="1440180"/>
                </a:lnTo>
                <a:lnTo>
                  <a:pt x="0" y="144018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9" name="Freeform 9"/>
          <p:cNvSpPr/>
          <p:nvPr/>
        </p:nvSpPr>
        <p:spPr>
          <a:xfrm rot="-3354019">
            <a:off x="16872966" y="9511099"/>
            <a:ext cx="2350008" cy="898398"/>
          </a:xfrm>
          <a:custGeom>
            <a:avLst/>
            <a:gdLst/>
            <a:ahLst/>
            <a:cxnLst/>
            <a:rect l="l" t="t" r="r" b="b"/>
            <a:pathLst>
              <a:path w="2350008" h="898398">
                <a:moveTo>
                  <a:pt x="0" y="0"/>
                </a:moveTo>
                <a:lnTo>
                  <a:pt x="2350008" y="0"/>
                </a:lnTo>
                <a:lnTo>
                  <a:pt x="2350008" y="898398"/>
                </a:lnTo>
                <a:lnTo>
                  <a:pt x="0" y="89839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0" name="Freeform 10"/>
          <p:cNvSpPr/>
          <p:nvPr/>
        </p:nvSpPr>
        <p:spPr>
          <a:xfrm flipH="1">
            <a:off x="18047970" y="3961638"/>
            <a:ext cx="270788" cy="933573"/>
          </a:xfrm>
          <a:custGeom>
            <a:avLst/>
            <a:gdLst/>
            <a:ahLst/>
            <a:cxnLst/>
            <a:rect l="l" t="t" r="r" b="b"/>
            <a:pathLst>
              <a:path w="270788" h="933573">
                <a:moveTo>
                  <a:pt x="270788" y="0"/>
                </a:moveTo>
                <a:lnTo>
                  <a:pt x="0" y="0"/>
                </a:lnTo>
                <a:lnTo>
                  <a:pt x="0" y="933573"/>
                </a:lnTo>
                <a:lnTo>
                  <a:pt x="270788" y="933573"/>
                </a:lnTo>
                <a:lnTo>
                  <a:pt x="270788"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11" name="Freeform 11"/>
          <p:cNvSpPr/>
          <p:nvPr/>
        </p:nvSpPr>
        <p:spPr>
          <a:xfrm>
            <a:off x="13969277" y="8577072"/>
            <a:ext cx="3553704" cy="1288697"/>
          </a:xfrm>
          <a:custGeom>
            <a:avLst/>
            <a:gdLst/>
            <a:ahLst/>
            <a:cxnLst/>
            <a:rect l="l" t="t" r="r" b="b"/>
            <a:pathLst>
              <a:path w="3553704" h="1288697">
                <a:moveTo>
                  <a:pt x="0" y="0"/>
                </a:moveTo>
                <a:lnTo>
                  <a:pt x="3553704" y="0"/>
                </a:lnTo>
                <a:lnTo>
                  <a:pt x="3553704" y="1288697"/>
                </a:lnTo>
                <a:lnTo>
                  <a:pt x="0" y="1288697"/>
                </a:lnTo>
                <a:lnTo>
                  <a:pt x="0" y="0"/>
                </a:lnTo>
                <a:close/>
              </a:path>
            </a:pathLst>
          </a:custGeom>
          <a:blipFill>
            <a:blip r:embed="rId17"/>
            <a:stretch>
              <a:fillRect t="-10890" b="-11668"/>
            </a:stretch>
          </a:blipFill>
        </p:spPr>
        <p:txBody>
          <a:bodyPr/>
          <a:lstStyle/>
          <a:p>
            <a:endParaRPr lang="en-US"/>
          </a:p>
        </p:txBody>
      </p:sp>
      <p:sp>
        <p:nvSpPr>
          <p:cNvPr id="12" name="Freeform 12"/>
          <p:cNvSpPr/>
          <p:nvPr/>
        </p:nvSpPr>
        <p:spPr>
          <a:xfrm rot="-437797" flipV="1">
            <a:off x="8014961" y="408391"/>
            <a:ext cx="2258078" cy="2867400"/>
          </a:xfrm>
          <a:custGeom>
            <a:avLst/>
            <a:gdLst/>
            <a:ahLst/>
            <a:cxnLst/>
            <a:rect l="l" t="t" r="r" b="b"/>
            <a:pathLst>
              <a:path w="2258078" h="2867400">
                <a:moveTo>
                  <a:pt x="0" y="2867400"/>
                </a:moveTo>
                <a:lnTo>
                  <a:pt x="2258078" y="2867400"/>
                </a:lnTo>
                <a:lnTo>
                  <a:pt x="2258078" y="0"/>
                </a:lnTo>
                <a:lnTo>
                  <a:pt x="0" y="0"/>
                </a:lnTo>
                <a:lnTo>
                  <a:pt x="0" y="286740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13" name="Freeform 13"/>
          <p:cNvSpPr/>
          <p:nvPr/>
        </p:nvSpPr>
        <p:spPr>
          <a:xfrm rot="6409005">
            <a:off x="6667295" y="1867297"/>
            <a:ext cx="5623724" cy="906825"/>
          </a:xfrm>
          <a:custGeom>
            <a:avLst/>
            <a:gdLst/>
            <a:ahLst/>
            <a:cxnLst/>
            <a:rect l="l" t="t" r="r" b="b"/>
            <a:pathLst>
              <a:path w="5623724" h="906825">
                <a:moveTo>
                  <a:pt x="0" y="0"/>
                </a:moveTo>
                <a:lnTo>
                  <a:pt x="5623723" y="0"/>
                </a:lnTo>
                <a:lnTo>
                  <a:pt x="5623723" y="906826"/>
                </a:lnTo>
                <a:lnTo>
                  <a:pt x="0" y="906826"/>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sp>
        <p:nvSpPr>
          <p:cNvPr id="14" name="Freeform 14"/>
          <p:cNvSpPr/>
          <p:nvPr/>
        </p:nvSpPr>
        <p:spPr>
          <a:xfrm>
            <a:off x="14396085" y="-487796"/>
            <a:ext cx="2980635" cy="1612217"/>
          </a:xfrm>
          <a:custGeom>
            <a:avLst/>
            <a:gdLst/>
            <a:ahLst/>
            <a:cxnLst/>
            <a:rect l="l" t="t" r="r" b="b"/>
            <a:pathLst>
              <a:path w="2980635" h="1612217">
                <a:moveTo>
                  <a:pt x="0" y="0"/>
                </a:moveTo>
                <a:lnTo>
                  <a:pt x="2980635" y="0"/>
                </a:lnTo>
                <a:lnTo>
                  <a:pt x="2980635" y="1612217"/>
                </a:lnTo>
                <a:lnTo>
                  <a:pt x="0" y="161221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5" name="Freeform 15"/>
          <p:cNvSpPr/>
          <p:nvPr/>
        </p:nvSpPr>
        <p:spPr>
          <a:xfrm>
            <a:off x="10124694" y="0"/>
            <a:ext cx="3099816" cy="2432304"/>
          </a:xfrm>
          <a:custGeom>
            <a:avLst/>
            <a:gdLst/>
            <a:ahLst/>
            <a:cxnLst/>
            <a:rect l="l" t="t" r="r" b="b"/>
            <a:pathLst>
              <a:path w="3099816" h="2432304">
                <a:moveTo>
                  <a:pt x="0" y="0"/>
                </a:moveTo>
                <a:lnTo>
                  <a:pt x="3099816" y="0"/>
                </a:lnTo>
                <a:lnTo>
                  <a:pt x="3099816" y="2432304"/>
                </a:lnTo>
                <a:lnTo>
                  <a:pt x="0" y="2432304"/>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US"/>
          </a:p>
        </p:txBody>
      </p:sp>
      <p:sp>
        <p:nvSpPr>
          <p:cNvPr id="16" name="Freeform 16"/>
          <p:cNvSpPr/>
          <p:nvPr/>
        </p:nvSpPr>
        <p:spPr>
          <a:xfrm rot="6391242">
            <a:off x="16805433" y="9063450"/>
            <a:ext cx="3099816" cy="2432304"/>
          </a:xfrm>
          <a:custGeom>
            <a:avLst/>
            <a:gdLst/>
            <a:ahLst/>
            <a:cxnLst/>
            <a:rect l="l" t="t" r="r" b="b"/>
            <a:pathLst>
              <a:path w="3099816" h="2432304">
                <a:moveTo>
                  <a:pt x="0" y="0"/>
                </a:moveTo>
                <a:lnTo>
                  <a:pt x="3099816" y="0"/>
                </a:lnTo>
                <a:lnTo>
                  <a:pt x="3099816" y="2432304"/>
                </a:lnTo>
                <a:lnTo>
                  <a:pt x="0" y="2432304"/>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US"/>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774850" y="7500000"/>
            <a:ext cx="1803550" cy="1803550"/>
            <a:chOff x="0" y="0"/>
            <a:chExt cx="668020" cy="668020"/>
          </a:xfrm>
        </p:grpSpPr>
        <p:sp>
          <p:nvSpPr>
            <p:cNvPr id="3" name="Freeform 3"/>
            <p:cNvSpPr/>
            <p:nvPr/>
          </p:nvSpPr>
          <p:spPr>
            <a:xfrm>
              <a:off x="0" y="0"/>
              <a:ext cx="668020" cy="668020"/>
            </a:xfrm>
            <a:custGeom>
              <a:avLst/>
              <a:gdLst/>
              <a:ahLst/>
              <a:cxnLst/>
              <a:rect l="l" t="t" r="r" b="b"/>
              <a:pathLst>
                <a:path w="668020" h="668020">
                  <a:moveTo>
                    <a:pt x="0" y="334010"/>
                  </a:moveTo>
                  <a:cubicBezTo>
                    <a:pt x="0" y="149479"/>
                    <a:pt x="149479" y="0"/>
                    <a:pt x="334010" y="0"/>
                  </a:cubicBezTo>
                  <a:lnTo>
                    <a:pt x="334010" y="63500"/>
                  </a:lnTo>
                  <a:lnTo>
                    <a:pt x="334010" y="0"/>
                  </a:lnTo>
                  <a:cubicBezTo>
                    <a:pt x="518541" y="0"/>
                    <a:pt x="668020" y="149479"/>
                    <a:pt x="668020" y="334010"/>
                  </a:cubicBezTo>
                  <a:lnTo>
                    <a:pt x="604520" y="334010"/>
                  </a:lnTo>
                  <a:lnTo>
                    <a:pt x="668020" y="334010"/>
                  </a:lnTo>
                  <a:cubicBezTo>
                    <a:pt x="668020" y="518541"/>
                    <a:pt x="518541" y="668020"/>
                    <a:pt x="334010" y="668020"/>
                  </a:cubicBezTo>
                  <a:cubicBezTo>
                    <a:pt x="149479" y="668020"/>
                    <a:pt x="0" y="518541"/>
                    <a:pt x="0" y="334010"/>
                  </a:cubicBezTo>
                  <a:lnTo>
                    <a:pt x="63500" y="334010"/>
                  </a:lnTo>
                  <a:lnTo>
                    <a:pt x="0" y="334010"/>
                  </a:lnTo>
                  <a:moveTo>
                    <a:pt x="127000" y="334010"/>
                  </a:moveTo>
                  <a:cubicBezTo>
                    <a:pt x="127000" y="448310"/>
                    <a:pt x="219710" y="541020"/>
                    <a:pt x="334010" y="541020"/>
                  </a:cubicBezTo>
                  <a:cubicBezTo>
                    <a:pt x="448310" y="541020"/>
                    <a:pt x="541020" y="448310"/>
                    <a:pt x="541020" y="334010"/>
                  </a:cubicBezTo>
                  <a:cubicBezTo>
                    <a:pt x="541020" y="219710"/>
                    <a:pt x="448310" y="127000"/>
                    <a:pt x="334010" y="127000"/>
                  </a:cubicBezTo>
                  <a:cubicBezTo>
                    <a:pt x="219710" y="127000"/>
                    <a:pt x="127000" y="219710"/>
                    <a:pt x="127000" y="334010"/>
                  </a:cubicBezTo>
                  <a:close/>
                </a:path>
              </a:pathLst>
            </a:custGeom>
            <a:solidFill>
              <a:srgbClr val="F93D3A"/>
            </a:solidFill>
          </p:spPr>
          <p:txBody>
            <a:bodyPr/>
            <a:lstStyle/>
            <a:p>
              <a:endParaRPr lang="en-US"/>
            </a:p>
          </p:txBody>
        </p:sp>
      </p:grpSp>
      <p:sp>
        <p:nvSpPr>
          <p:cNvPr id="4" name="Freeform 4"/>
          <p:cNvSpPr/>
          <p:nvPr/>
        </p:nvSpPr>
        <p:spPr>
          <a:xfrm>
            <a:off x="7034666" y="-112233"/>
            <a:ext cx="2109334" cy="1140933"/>
          </a:xfrm>
          <a:custGeom>
            <a:avLst/>
            <a:gdLst/>
            <a:ahLst/>
            <a:cxnLst/>
            <a:rect l="l" t="t" r="r" b="b"/>
            <a:pathLst>
              <a:path w="2109334" h="1140933">
                <a:moveTo>
                  <a:pt x="0" y="0"/>
                </a:moveTo>
                <a:lnTo>
                  <a:pt x="2109334" y="0"/>
                </a:lnTo>
                <a:lnTo>
                  <a:pt x="2109334" y="1140933"/>
                </a:lnTo>
                <a:lnTo>
                  <a:pt x="0" y="11409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a:off x="-316222" y="0"/>
            <a:ext cx="3099816" cy="2432304"/>
          </a:xfrm>
          <a:custGeom>
            <a:avLst/>
            <a:gdLst/>
            <a:ahLst/>
            <a:cxnLst/>
            <a:rect l="l" t="t" r="r" b="b"/>
            <a:pathLst>
              <a:path w="3099816" h="2432304">
                <a:moveTo>
                  <a:pt x="0" y="0"/>
                </a:moveTo>
                <a:lnTo>
                  <a:pt x="3099816" y="0"/>
                </a:lnTo>
                <a:lnTo>
                  <a:pt x="3099816" y="2432304"/>
                </a:lnTo>
                <a:lnTo>
                  <a:pt x="0" y="243230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rot="-10437689">
            <a:off x="15365936" y="-472974"/>
            <a:ext cx="4504201" cy="2573001"/>
          </a:xfrm>
          <a:custGeom>
            <a:avLst/>
            <a:gdLst/>
            <a:ahLst/>
            <a:cxnLst/>
            <a:rect l="l" t="t" r="r" b="b"/>
            <a:pathLst>
              <a:path w="4504201" h="2573001">
                <a:moveTo>
                  <a:pt x="0" y="0"/>
                </a:moveTo>
                <a:lnTo>
                  <a:pt x="4504201" y="0"/>
                </a:lnTo>
                <a:lnTo>
                  <a:pt x="4504201" y="2573001"/>
                </a:lnTo>
                <a:lnTo>
                  <a:pt x="0" y="257300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rot="-2884322">
            <a:off x="17170506" y="6457926"/>
            <a:ext cx="2607198" cy="2604250"/>
          </a:xfrm>
          <a:custGeom>
            <a:avLst/>
            <a:gdLst/>
            <a:ahLst/>
            <a:cxnLst/>
            <a:rect l="l" t="t" r="r" b="b"/>
            <a:pathLst>
              <a:path w="2607198" h="2604250">
                <a:moveTo>
                  <a:pt x="0" y="0"/>
                </a:moveTo>
                <a:lnTo>
                  <a:pt x="2607198" y="0"/>
                </a:lnTo>
                <a:lnTo>
                  <a:pt x="2607198" y="2604250"/>
                </a:lnTo>
                <a:lnTo>
                  <a:pt x="0" y="260425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grpSp>
        <p:nvGrpSpPr>
          <p:cNvPr id="8" name="Group 8"/>
          <p:cNvGrpSpPr/>
          <p:nvPr/>
        </p:nvGrpSpPr>
        <p:grpSpPr>
          <a:xfrm>
            <a:off x="13144622" y="1127593"/>
            <a:ext cx="1576377" cy="1696173"/>
            <a:chOff x="0" y="0"/>
            <a:chExt cx="2101835" cy="2261563"/>
          </a:xfrm>
        </p:grpSpPr>
        <p:sp>
          <p:nvSpPr>
            <p:cNvPr id="9" name="Freeform 9"/>
            <p:cNvSpPr/>
            <p:nvPr/>
          </p:nvSpPr>
          <p:spPr>
            <a:xfrm>
              <a:off x="0" y="664169"/>
              <a:ext cx="2101835" cy="1597395"/>
            </a:xfrm>
            <a:custGeom>
              <a:avLst/>
              <a:gdLst/>
              <a:ahLst/>
              <a:cxnLst/>
              <a:rect l="l" t="t" r="r" b="b"/>
              <a:pathLst>
                <a:path w="2101835" h="1597395">
                  <a:moveTo>
                    <a:pt x="0" y="0"/>
                  </a:moveTo>
                  <a:lnTo>
                    <a:pt x="2101835" y="0"/>
                  </a:lnTo>
                  <a:lnTo>
                    <a:pt x="2101835" y="1597394"/>
                  </a:lnTo>
                  <a:lnTo>
                    <a:pt x="0" y="159739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0" name="Freeform 10"/>
            <p:cNvSpPr/>
            <p:nvPr/>
          </p:nvSpPr>
          <p:spPr>
            <a:xfrm>
              <a:off x="136787" y="210394"/>
              <a:ext cx="420787" cy="420787"/>
            </a:xfrm>
            <a:custGeom>
              <a:avLst/>
              <a:gdLst/>
              <a:ahLst/>
              <a:cxnLst/>
              <a:rect l="l" t="t" r="r" b="b"/>
              <a:pathLst>
                <a:path w="420787" h="420787">
                  <a:moveTo>
                    <a:pt x="0" y="0"/>
                  </a:moveTo>
                  <a:lnTo>
                    <a:pt x="420787" y="0"/>
                  </a:lnTo>
                  <a:lnTo>
                    <a:pt x="420787" y="420787"/>
                  </a:lnTo>
                  <a:lnTo>
                    <a:pt x="0" y="42078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1" name="Freeform 11"/>
            <p:cNvSpPr/>
            <p:nvPr/>
          </p:nvSpPr>
          <p:spPr>
            <a:xfrm>
              <a:off x="519463" y="0"/>
              <a:ext cx="420787" cy="420787"/>
            </a:xfrm>
            <a:custGeom>
              <a:avLst/>
              <a:gdLst/>
              <a:ahLst/>
              <a:cxnLst/>
              <a:rect l="l" t="t" r="r" b="b"/>
              <a:pathLst>
                <a:path w="420787" h="420787">
                  <a:moveTo>
                    <a:pt x="0" y="0"/>
                  </a:moveTo>
                  <a:lnTo>
                    <a:pt x="420787" y="0"/>
                  </a:lnTo>
                  <a:lnTo>
                    <a:pt x="420787" y="420787"/>
                  </a:lnTo>
                  <a:lnTo>
                    <a:pt x="0" y="42078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2" name="Freeform 12"/>
            <p:cNvSpPr/>
            <p:nvPr/>
          </p:nvSpPr>
          <p:spPr>
            <a:xfrm>
              <a:off x="1148554" y="0"/>
              <a:ext cx="420787" cy="420787"/>
            </a:xfrm>
            <a:custGeom>
              <a:avLst/>
              <a:gdLst/>
              <a:ahLst/>
              <a:cxnLst/>
              <a:rect l="l" t="t" r="r" b="b"/>
              <a:pathLst>
                <a:path w="420787" h="420787">
                  <a:moveTo>
                    <a:pt x="0" y="0"/>
                  </a:moveTo>
                  <a:lnTo>
                    <a:pt x="420787" y="0"/>
                  </a:lnTo>
                  <a:lnTo>
                    <a:pt x="420787" y="420787"/>
                  </a:lnTo>
                  <a:lnTo>
                    <a:pt x="0" y="42078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3" name="Freeform 13"/>
            <p:cNvSpPr/>
            <p:nvPr/>
          </p:nvSpPr>
          <p:spPr>
            <a:xfrm>
              <a:off x="1569341" y="210394"/>
              <a:ext cx="420787" cy="420787"/>
            </a:xfrm>
            <a:custGeom>
              <a:avLst/>
              <a:gdLst/>
              <a:ahLst/>
              <a:cxnLst/>
              <a:rect l="l" t="t" r="r" b="b"/>
              <a:pathLst>
                <a:path w="420787" h="420787">
                  <a:moveTo>
                    <a:pt x="0" y="0"/>
                  </a:moveTo>
                  <a:lnTo>
                    <a:pt x="420787" y="0"/>
                  </a:lnTo>
                  <a:lnTo>
                    <a:pt x="420787" y="420787"/>
                  </a:lnTo>
                  <a:lnTo>
                    <a:pt x="0" y="42078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4" name="Freeform 14"/>
            <p:cNvSpPr/>
            <p:nvPr/>
          </p:nvSpPr>
          <p:spPr>
            <a:xfrm>
              <a:off x="840524" y="321978"/>
              <a:ext cx="420787" cy="420787"/>
            </a:xfrm>
            <a:custGeom>
              <a:avLst/>
              <a:gdLst/>
              <a:ahLst/>
              <a:cxnLst/>
              <a:rect l="l" t="t" r="r" b="b"/>
              <a:pathLst>
                <a:path w="420787" h="420787">
                  <a:moveTo>
                    <a:pt x="0" y="0"/>
                  </a:moveTo>
                  <a:lnTo>
                    <a:pt x="420787" y="0"/>
                  </a:lnTo>
                  <a:lnTo>
                    <a:pt x="420787" y="420787"/>
                  </a:lnTo>
                  <a:lnTo>
                    <a:pt x="0" y="42078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grpSp>
      <p:sp>
        <p:nvSpPr>
          <p:cNvPr id="15" name="Freeform 15"/>
          <p:cNvSpPr/>
          <p:nvPr/>
        </p:nvSpPr>
        <p:spPr>
          <a:xfrm>
            <a:off x="13969277" y="8577072"/>
            <a:ext cx="3553704" cy="1288697"/>
          </a:xfrm>
          <a:custGeom>
            <a:avLst/>
            <a:gdLst/>
            <a:ahLst/>
            <a:cxnLst/>
            <a:rect l="l" t="t" r="r" b="b"/>
            <a:pathLst>
              <a:path w="3553704" h="1288697">
                <a:moveTo>
                  <a:pt x="0" y="0"/>
                </a:moveTo>
                <a:lnTo>
                  <a:pt x="3553704" y="0"/>
                </a:lnTo>
                <a:lnTo>
                  <a:pt x="3553704" y="1288697"/>
                </a:lnTo>
                <a:lnTo>
                  <a:pt x="0" y="1288697"/>
                </a:lnTo>
                <a:lnTo>
                  <a:pt x="0" y="0"/>
                </a:lnTo>
                <a:close/>
              </a:path>
            </a:pathLst>
          </a:custGeom>
          <a:blipFill>
            <a:blip r:embed="rId14"/>
            <a:stretch>
              <a:fillRect t="-10890" b="-11668"/>
            </a:stretch>
          </a:blipFill>
        </p:spPr>
        <p:txBody>
          <a:bodyPr/>
          <a:lstStyle/>
          <a:p>
            <a:endParaRPr lang="en-US"/>
          </a:p>
        </p:txBody>
      </p:sp>
      <p:sp>
        <p:nvSpPr>
          <p:cNvPr id="16" name="TextBox 16"/>
          <p:cNvSpPr txBox="1"/>
          <p:nvPr/>
        </p:nvSpPr>
        <p:spPr>
          <a:xfrm>
            <a:off x="3671777" y="1191971"/>
            <a:ext cx="9043433" cy="1631954"/>
          </a:xfrm>
          <a:prstGeom prst="rect">
            <a:avLst/>
          </a:prstGeom>
        </p:spPr>
        <p:txBody>
          <a:bodyPr lIns="0" tIns="0" rIns="0" bIns="0" rtlCol="0" anchor="t">
            <a:spAutoFit/>
          </a:bodyPr>
          <a:lstStyle/>
          <a:p>
            <a:pPr algn="ctr">
              <a:lnSpc>
                <a:spcPts val="10845"/>
              </a:lnSpc>
            </a:pPr>
            <a:r>
              <a:rPr lang="en-US" sz="9770">
                <a:solidFill>
                  <a:srgbClr val="FFFFFF"/>
                </a:solidFill>
                <a:latin typeface="Neue Kabel 2"/>
              </a:rPr>
              <a:t>Job Descriptions</a:t>
            </a:r>
          </a:p>
        </p:txBody>
      </p:sp>
      <p:grpSp>
        <p:nvGrpSpPr>
          <p:cNvPr id="17" name="Group 17"/>
          <p:cNvGrpSpPr/>
          <p:nvPr/>
        </p:nvGrpSpPr>
        <p:grpSpPr>
          <a:xfrm rot="296300">
            <a:off x="2625539" y="2332134"/>
            <a:ext cx="6202302" cy="7612842"/>
            <a:chOff x="0" y="0"/>
            <a:chExt cx="8269737" cy="10150457"/>
          </a:xfrm>
        </p:grpSpPr>
        <p:sp>
          <p:nvSpPr>
            <p:cNvPr id="18" name="Freeform 18"/>
            <p:cNvSpPr/>
            <p:nvPr/>
          </p:nvSpPr>
          <p:spPr>
            <a:xfrm rot="-691469">
              <a:off x="833803" y="568654"/>
              <a:ext cx="6602131" cy="9013148"/>
            </a:xfrm>
            <a:custGeom>
              <a:avLst/>
              <a:gdLst/>
              <a:ahLst/>
              <a:cxnLst/>
              <a:rect l="l" t="t" r="r" b="b"/>
              <a:pathLst>
                <a:path w="6602131" h="9013148">
                  <a:moveTo>
                    <a:pt x="0" y="0"/>
                  </a:moveTo>
                  <a:lnTo>
                    <a:pt x="6602131" y="0"/>
                  </a:lnTo>
                  <a:lnTo>
                    <a:pt x="6602131" y="9013148"/>
                  </a:lnTo>
                  <a:lnTo>
                    <a:pt x="0" y="9013148"/>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grpSp>
          <p:nvGrpSpPr>
            <p:cNvPr id="19" name="Group 19"/>
            <p:cNvGrpSpPr/>
            <p:nvPr/>
          </p:nvGrpSpPr>
          <p:grpSpPr>
            <a:xfrm rot="-661615">
              <a:off x="801940" y="1595711"/>
              <a:ext cx="5742562" cy="2871281"/>
              <a:chOff x="0" y="0"/>
              <a:chExt cx="812800" cy="406400"/>
            </a:xfrm>
          </p:grpSpPr>
          <p:sp>
            <p:nvSpPr>
              <p:cNvPr id="20" name="Freeform 20"/>
              <p:cNvSpPr/>
              <p:nvPr/>
            </p:nvSpPr>
            <p:spPr>
              <a:xfrm>
                <a:off x="0" y="0"/>
                <a:ext cx="812800" cy="406400"/>
              </a:xfrm>
              <a:custGeom>
                <a:avLst/>
                <a:gdLst/>
                <a:ahLst/>
                <a:cxnLst/>
                <a:rect l="l" t="t" r="r" b="b"/>
                <a:pathLst>
                  <a:path w="812800" h="406400">
                    <a:moveTo>
                      <a:pt x="0" y="0"/>
                    </a:moveTo>
                    <a:lnTo>
                      <a:pt x="812800" y="0"/>
                    </a:lnTo>
                    <a:lnTo>
                      <a:pt x="812800" y="406400"/>
                    </a:lnTo>
                    <a:lnTo>
                      <a:pt x="0" y="406400"/>
                    </a:lnTo>
                    <a:close/>
                  </a:path>
                </a:pathLst>
              </a:custGeom>
              <a:solidFill>
                <a:srgbClr val="FFFFFF"/>
              </a:solidFill>
            </p:spPr>
            <p:txBody>
              <a:bodyPr/>
              <a:lstStyle/>
              <a:p>
                <a:endParaRPr lang="en-US"/>
              </a:p>
            </p:txBody>
          </p:sp>
          <p:sp>
            <p:nvSpPr>
              <p:cNvPr id="21" name="TextBox 21"/>
              <p:cNvSpPr txBox="1"/>
              <p:nvPr/>
            </p:nvSpPr>
            <p:spPr>
              <a:xfrm>
                <a:off x="0" y="-19050"/>
                <a:ext cx="812800" cy="425450"/>
              </a:xfrm>
              <a:prstGeom prst="rect">
                <a:avLst/>
              </a:prstGeom>
            </p:spPr>
            <p:txBody>
              <a:bodyPr lIns="50800" tIns="50800" rIns="50800" bIns="50800" rtlCol="0" anchor="ctr"/>
              <a:lstStyle/>
              <a:p>
                <a:pPr algn="ctr">
                  <a:lnSpc>
                    <a:spcPts val="1980"/>
                  </a:lnSpc>
                </a:pPr>
                <a:endParaRPr/>
              </a:p>
            </p:txBody>
          </p:sp>
        </p:grpSp>
        <p:sp>
          <p:nvSpPr>
            <p:cNvPr id="22" name="Freeform 22"/>
            <p:cNvSpPr/>
            <p:nvPr/>
          </p:nvSpPr>
          <p:spPr>
            <a:xfrm rot="-698491">
              <a:off x="2204598" y="1452367"/>
              <a:ext cx="2832410" cy="2651844"/>
            </a:xfrm>
            <a:custGeom>
              <a:avLst/>
              <a:gdLst/>
              <a:ahLst/>
              <a:cxnLst/>
              <a:rect l="l" t="t" r="r" b="b"/>
              <a:pathLst>
                <a:path w="2832410" h="2651844">
                  <a:moveTo>
                    <a:pt x="0" y="0"/>
                  </a:moveTo>
                  <a:lnTo>
                    <a:pt x="2832409" y="0"/>
                  </a:lnTo>
                  <a:lnTo>
                    <a:pt x="2832409" y="2651844"/>
                  </a:lnTo>
                  <a:lnTo>
                    <a:pt x="0" y="2651844"/>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23" name="Freeform 23"/>
            <p:cNvSpPr/>
            <p:nvPr/>
          </p:nvSpPr>
          <p:spPr>
            <a:xfrm rot="-779110">
              <a:off x="5175417" y="7443178"/>
              <a:ext cx="1770482" cy="1480566"/>
            </a:xfrm>
            <a:custGeom>
              <a:avLst/>
              <a:gdLst/>
              <a:ahLst/>
              <a:cxnLst/>
              <a:rect l="l" t="t" r="r" b="b"/>
              <a:pathLst>
                <a:path w="1770482" h="1480566">
                  <a:moveTo>
                    <a:pt x="0" y="0"/>
                  </a:moveTo>
                  <a:lnTo>
                    <a:pt x="1770482" y="0"/>
                  </a:lnTo>
                  <a:lnTo>
                    <a:pt x="1770482" y="1480566"/>
                  </a:lnTo>
                  <a:lnTo>
                    <a:pt x="0" y="1480566"/>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sp>
          <p:nvSpPr>
            <p:cNvPr id="24" name="TextBox 24"/>
            <p:cNvSpPr txBox="1"/>
            <p:nvPr/>
          </p:nvSpPr>
          <p:spPr>
            <a:xfrm rot="-669858">
              <a:off x="2769799" y="4239143"/>
              <a:ext cx="3083883" cy="547441"/>
            </a:xfrm>
            <a:prstGeom prst="rect">
              <a:avLst/>
            </a:prstGeom>
          </p:spPr>
          <p:txBody>
            <a:bodyPr lIns="0" tIns="0" rIns="0" bIns="0" rtlCol="0" anchor="t">
              <a:spAutoFit/>
            </a:bodyPr>
            <a:lstStyle/>
            <a:p>
              <a:pPr algn="l">
                <a:lnSpc>
                  <a:spcPts val="3516"/>
                </a:lnSpc>
              </a:pPr>
              <a:r>
                <a:rPr lang="en-US" sz="2512">
                  <a:solidFill>
                    <a:srgbClr val="000000"/>
                  </a:solidFill>
                  <a:latin typeface="Frutiger Bold"/>
                </a:rPr>
                <a:t>Job Duties</a:t>
              </a:r>
            </a:p>
          </p:txBody>
        </p:sp>
        <p:sp>
          <p:nvSpPr>
            <p:cNvPr id="25" name="TextBox 25"/>
            <p:cNvSpPr txBox="1"/>
            <p:nvPr/>
          </p:nvSpPr>
          <p:spPr>
            <a:xfrm rot="-669858">
              <a:off x="3006373" y="5514981"/>
              <a:ext cx="2845048" cy="547441"/>
            </a:xfrm>
            <a:prstGeom prst="rect">
              <a:avLst/>
            </a:prstGeom>
          </p:spPr>
          <p:txBody>
            <a:bodyPr lIns="0" tIns="0" rIns="0" bIns="0" rtlCol="0" anchor="t">
              <a:spAutoFit/>
            </a:bodyPr>
            <a:lstStyle/>
            <a:p>
              <a:pPr algn="l">
                <a:lnSpc>
                  <a:spcPts val="3516"/>
                </a:lnSpc>
              </a:pPr>
              <a:r>
                <a:rPr lang="en-US" sz="2512">
                  <a:solidFill>
                    <a:srgbClr val="000000"/>
                  </a:solidFill>
                  <a:latin typeface="Frutiger Bold"/>
                </a:rPr>
                <a:t>Requirements</a:t>
              </a:r>
            </a:p>
          </p:txBody>
        </p:sp>
        <p:sp>
          <p:nvSpPr>
            <p:cNvPr id="26" name="TextBox 26"/>
            <p:cNvSpPr txBox="1"/>
            <p:nvPr/>
          </p:nvSpPr>
          <p:spPr>
            <a:xfrm rot="-669858">
              <a:off x="3279951" y="6848650"/>
              <a:ext cx="2845048" cy="547441"/>
            </a:xfrm>
            <a:prstGeom prst="rect">
              <a:avLst/>
            </a:prstGeom>
          </p:spPr>
          <p:txBody>
            <a:bodyPr lIns="0" tIns="0" rIns="0" bIns="0" rtlCol="0" anchor="t">
              <a:spAutoFit/>
            </a:bodyPr>
            <a:lstStyle/>
            <a:p>
              <a:pPr algn="l">
                <a:lnSpc>
                  <a:spcPts val="3516"/>
                </a:lnSpc>
              </a:pPr>
              <a:r>
                <a:rPr lang="en-US" sz="2512">
                  <a:solidFill>
                    <a:srgbClr val="000000"/>
                  </a:solidFill>
                  <a:latin typeface="Frutiger Bold"/>
                </a:rPr>
                <a:t>Other Details</a:t>
              </a:r>
            </a:p>
          </p:txBody>
        </p:sp>
      </p:grpSp>
      <p:sp>
        <p:nvSpPr>
          <p:cNvPr id="27" name="TextBox 27"/>
          <p:cNvSpPr txBox="1"/>
          <p:nvPr/>
        </p:nvSpPr>
        <p:spPr>
          <a:xfrm>
            <a:off x="8887491" y="3420886"/>
            <a:ext cx="6858638" cy="4079115"/>
          </a:xfrm>
          <a:prstGeom prst="rect">
            <a:avLst/>
          </a:prstGeom>
        </p:spPr>
        <p:txBody>
          <a:bodyPr lIns="0" tIns="0" rIns="0" bIns="0" rtlCol="0" anchor="t">
            <a:spAutoFit/>
          </a:bodyPr>
          <a:lstStyle/>
          <a:p>
            <a:pPr algn="l">
              <a:lnSpc>
                <a:spcPts val="5504"/>
              </a:lnSpc>
            </a:pPr>
            <a:r>
              <a:rPr lang="en-US" sz="3932">
                <a:solidFill>
                  <a:srgbClr val="FFFFFF"/>
                </a:solidFill>
                <a:latin typeface="Frutiger"/>
              </a:rPr>
              <a:t>The company is giving you a look into what they will expect from you by listing the job duties, requirements, and details that will help you to succeed in your job.</a:t>
            </a:r>
          </a:p>
        </p:txBody>
      </p:sp>
      <p:sp>
        <p:nvSpPr>
          <p:cNvPr id="28" name="TextBox 28"/>
          <p:cNvSpPr txBox="1"/>
          <p:nvPr/>
        </p:nvSpPr>
        <p:spPr>
          <a:xfrm>
            <a:off x="13235254" y="2814399"/>
            <a:ext cx="1395111" cy="488930"/>
          </a:xfrm>
          <a:prstGeom prst="rect">
            <a:avLst/>
          </a:prstGeom>
        </p:spPr>
        <p:txBody>
          <a:bodyPr lIns="0" tIns="0" rIns="0" bIns="0" rtlCol="0" anchor="t">
            <a:spAutoFit/>
          </a:bodyPr>
          <a:lstStyle/>
          <a:p>
            <a:pPr algn="ctr">
              <a:lnSpc>
                <a:spcPts val="4087"/>
              </a:lnSpc>
            </a:pPr>
            <a:r>
              <a:rPr lang="en-US" sz="2919">
                <a:solidFill>
                  <a:srgbClr val="FFFFFF"/>
                </a:solidFill>
                <a:latin typeface="Frutiger"/>
              </a:rPr>
              <a:t>Page 11</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227567" y="5985432"/>
            <a:ext cx="1136899" cy="1136899"/>
            <a:chOff x="0" y="0"/>
            <a:chExt cx="757936" cy="757936"/>
          </a:xfrm>
        </p:grpSpPr>
        <p:sp>
          <p:nvSpPr>
            <p:cNvPr id="3" name="Freeform 3"/>
            <p:cNvSpPr/>
            <p:nvPr/>
          </p:nvSpPr>
          <p:spPr>
            <a:xfrm>
              <a:off x="0" y="0"/>
              <a:ext cx="757936" cy="757936"/>
            </a:xfrm>
            <a:custGeom>
              <a:avLst/>
              <a:gdLst/>
              <a:ahLst/>
              <a:cxnLst/>
              <a:rect l="l" t="t" r="r" b="b"/>
              <a:pathLst>
                <a:path w="757936" h="757936">
                  <a:moveTo>
                    <a:pt x="0" y="378968"/>
                  </a:moveTo>
                  <a:cubicBezTo>
                    <a:pt x="0" y="169672"/>
                    <a:pt x="169672" y="0"/>
                    <a:pt x="378968" y="0"/>
                  </a:cubicBezTo>
                  <a:lnTo>
                    <a:pt x="378968" y="63500"/>
                  </a:lnTo>
                  <a:lnTo>
                    <a:pt x="378968" y="0"/>
                  </a:lnTo>
                  <a:cubicBezTo>
                    <a:pt x="588264" y="0"/>
                    <a:pt x="757936" y="169672"/>
                    <a:pt x="757936" y="378968"/>
                  </a:cubicBezTo>
                  <a:lnTo>
                    <a:pt x="694436" y="378968"/>
                  </a:lnTo>
                  <a:lnTo>
                    <a:pt x="757936" y="378968"/>
                  </a:lnTo>
                  <a:cubicBezTo>
                    <a:pt x="757936" y="588264"/>
                    <a:pt x="588264" y="757936"/>
                    <a:pt x="378968" y="757936"/>
                  </a:cubicBezTo>
                  <a:cubicBezTo>
                    <a:pt x="169672" y="757936"/>
                    <a:pt x="0" y="588264"/>
                    <a:pt x="0" y="378968"/>
                  </a:cubicBezTo>
                  <a:lnTo>
                    <a:pt x="63500" y="378968"/>
                  </a:lnTo>
                  <a:lnTo>
                    <a:pt x="0" y="378968"/>
                  </a:lnTo>
                  <a:moveTo>
                    <a:pt x="127000" y="378968"/>
                  </a:moveTo>
                  <a:cubicBezTo>
                    <a:pt x="127000" y="518160"/>
                    <a:pt x="239776" y="630936"/>
                    <a:pt x="378968" y="630936"/>
                  </a:cubicBezTo>
                  <a:cubicBezTo>
                    <a:pt x="518160" y="630936"/>
                    <a:pt x="630936" y="518160"/>
                    <a:pt x="630936" y="378968"/>
                  </a:cubicBezTo>
                  <a:cubicBezTo>
                    <a:pt x="630936" y="239776"/>
                    <a:pt x="518160" y="127000"/>
                    <a:pt x="378968" y="127000"/>
                  </a:cubicBezTo>
                  <a:cubicBezTo>
                    <a:pt x="239776" y="127000"/>
                    <a:pt x="127000" y="239776"/>
                    <a:pt x="127000" y="378968"/>
                  </a:cubicBezTo>
                  <a:close/>
                </a:path>
              </a:pathLst>
            </a:custGeom>
            <a:solidFill>
              <a:srgbClr val="29AF8C"/>
            </a:solidFill>
          </p:spPr>
          <p:txBody>
            <a:bodyPr/>
            <a:lstStyle/>
            <a:p>
              <a:endParaRPr lang="en-US"/>
            </a:p>
          </p:txBody>
        </p:sp>
      </p:grpSp>
      <p:sp>
        <p:nvSpPr>
          <p:cNvPr id="4" name="Freeform 4"/>
          <p:cNvSpPr/>
          <p:nvPr/>
        </p:nvSpPr>
        <p:spPr>
          <a:xfrm>
            <a:off x="9040187" y="8165063"/>
            <a:ext cx="3474891" cy="2236765"/>
          </a:xfrm>
          <a:custGeom>
            <a:avLst/>
            <a:gdLst/>
            <a:ahLst/>
            <a:cxnLst/>
            <a:rect l="l" t="t" r="r" b="b"/>
            <a:pathLst>
              <a:path w="3474891" h="2236765">
                <a:moveTo>
                  <a:pt x="0" y="0"/>
                </a:moveTo>
                <a:lnTo>
                  <a:pt x="3474891" y="0"/>
                </a:lnTo>
                <a:lnTo>
                  <a:pt x="3474891" y="2236766"/>
                </a:lnTo>
                <a:lnTo>
                  <a:pt x="0" y="22367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a:off x="15941845" y="-285600"/>
            <a:ext cx="2877871" cy="1556632"/>
          </a:xfrm>
          <a:custGeom>
            <a:avLst/>
            <a:gdLst/>
            <a:ahLst/>
            <a:cxnLst/>
            <a:rect l="l" t="t" r="r" b="b"/>
            <a:pathLst>
              <a:path w="2877871" h="1556632">
                <a:moveTo>
                  <a:pt x="0" y="0"/>
                </a:moveTo>
                <a:lnTo>
                  <a:pt x="2877871" y="0"/>
                </a:lnTo>
                <a:lnTo>
                  <a:pt x="2877871" y="1556632"/>
                </a:lnTo>
                <a:lnTo>
                  <a:pt x="0" y="155663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rot="-754374">
            <a:off x="-1209025" y="-144589"/>
            <a:ext cx="3099816" cy="2432304"/>
          </a:xfrm>
          <a:custGeom>
            <a:avLst/>
            <a:gdLst/>
            <a:ahLst/>
            <a:cxnLst/>
            <a:rect l="l" t="t" r="r" b="b"/>
            <a:pathLst>
              <a:path w="3099816" h="2432304">
                <a:moveTo>
                  <a:pt x="0" y="0"/>
                </a:moveTo>
                <a:lnTo>
                  <a:pt x="3099816" y="0"/>
                </a:lnTo>
                <a:lnTo>
                  <a:pt x="3099816" y="2432304"/>
                </a:lnTo>
                <a:lnTo>
                  <a:pt x="0" y="243230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a:off x="8466030" y="9165103"/>
            <a:ext cx="2987802" cy="1236726"/>
          </a:xfrm>
          <a:custGeom>
            <a:avLst/>
            <a:gdLst/>
            <a:ahLst/>
            <a:cxnLst/>
            <a:rect l="l" t="t" r="r" b="b"/>
            <a:pathLst>
              <a:path w="2987802" h="1236726">
                <a:moveTo>
                  <a:pt x="0" y="0"/>
                </a:moveTo>
                <a:lnTo>
                  <a:pt x="2987802" y="0"/>
                </a:lnTo>
                <a:lnTo>
                  <a:pt x="2987802" y="1236726"/>
                </a:lnTo>
                <a:lnTo>
                  <a:pt x="0" y="123672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 name="Freeform 8"/>
          <p:cNvSpPr/>
          <p:nvPr/>
        </p:nvSpPr>
        <p:spPr>
          <a:xfrm rot="-3334723">
            <a:off x="17354730" y="6009297"/>
            <a:ext cx="2370372" cy="2367692"/>
          </a:xfrm>
          <a:custGeom>
            <a:avLst/>
            <a:gdLst/>
            <a:ahLst/>
            <a:cxnLst/>
            <a:rect l="l" t="t" r="r" b="b"/>
            <a:pathLst>
              <a:path w="2370372" h="2367692">
                <a:moveTo>
                  <a:pt x="0" y="0"/>
                </a:moveTo>
                <a:lnTo>
                  <a:pt x="2370372" y="0"/>
                </a:lnTo>
                <a:lnTo>
                  <a:pt x="2370372" y="2367693"/>
                </a:lnTo>
                <a:lnTo>
                  <a:pt x="0" y="236769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grpSp>
        <p:nvGrpSpPr>
          <p:cNvPr id="9" name="Group 9"/>
          <p:cNvGrpSpPr>
            <a:grpSpLocks noChangeAspect="1"/>
          </p:cNvGrpSpPr>
          <p:nvPr/>
        </p:nvGrpSpPr>
        <p:grpSpPr>
          <a:xfrm rot="-5400000">
            <a:off x="2935381" y="8759502"/>
            <a:ext cx="234374" cy="2820623"/>
            <a:chOff x="0" y="0"/>
            <a:chExt cx="116078" cy="1397000"/>
          </a:xfrm>
        </p:grpSpPr>
        <p:sp>
          <p:nvSpPr>
            <p:cNvPr id="10" name="Freeform 10"/>
            <p:cNvSpPr/>
            <p:nvPr/>
          </p:nvSpPr>
          <p:spPr>
            <a:xfrm>
              <a:off x="0" y="0"/>
              <a:ext cx="116078" cy="1397000"/>
            </a:xfrm>
            <a:custGeom>
              <a:avLst/>
              <a:gdLst/>
              <a:ahLst/>
              <a:cxnLst/>
              <a:rect l="l" t="t" r="r" b="b"/>
              <a:pathLst>
                <a:path w="116078" h="1397000">
                  <a:moveTo>
                    <a:pt x="63500" y="0"/>
                  </a:moveTo>
                  <a:cubicBezTo>
                    <a:pt x="28448" y="0"/>
                    <a:pt x="0" y="28448"/>
                    <a:pt x="0" y="63500"/>
                  </a:cubicBezTo>
                  <a:lnTo>
                    <a:pt x="0" y="444500"/>
                  </a:lnTo>
                  <a:cubicBezTo>
                    <a:pt x="0" y="479552"/>
                    <a:pt x="28448" y="508000"/>
                    <a:pt x="63500" y="508000"/>
                  </a:cubicBezTo>
                  <a:cubicBezTo>
                    <a:pt x="85344" y="508000"/>
                    <a:pt x="104648" y="496951"/>
                    <a:pt x="116078" y="480060"/>
                  </a:cubicBezTo>
                  <a:lnTo>
                    <a:pt x="116078" y="27940"/>
                  </a:lnTo>
                  <a:lnTo>
                    <a:pt x="116078" y="27940"/>
                  </a:lnTo>
                  <a:cubicBezTo>
                    <a:pt x="104648" y="11049"/>
                    <a:pt x="85344" y="0"/>
                    <a:pt x="63500" y="0"/>
                  </a:cubicBezTo>
                  <a:close/>
                  <a:moveTo>
                    <a:pt x="63500" y="889000"/>
                  </a:moveTo>
                  <a:cubicBezTo>
                    <a:pt x="28448" y="889000"/>
                    <a:pt x="0" y="917448"/>
                    <a:pt x="0" y="952500"/>
                  </a:cubicBezTo>
                  <a:lnTo>
                    <a:pt x="0" y="1333500"/>
                  </a:lnTo>
                  <a:cubicBezTo>
                    <a:pt x="0" y="1368552"/>
                    <a:pt x="28448" y="1397000"/>
                    <a:pt x="63500" y="1397000"/>
                  </a:cubicBezTo>
                  <a:cubicBezTo>
                    <a:pt x="85344" y="1397000"/>
                    <a:pt x="104648" y="1385951"/>
                    <a:pt x="116078" y="1369060"/>
                  </a:cubicBezTo>
                  <a:lnTo>
                    <a:pt x="116078" y="916940"/>
                  </a:lnTo>
                  <a:lnTo>
                    <a:pt x="116078" y="916940"/>
                  </a:lnTo>
                  <a:cubicBezTo>
                    <a:pt x="104648" y="900049"/>
                    <a:pt x="85344" y="889000"/>
                    <a:pt x="63500" y="889000"/>
                  </a:cubicBezTo>
                  <a:close/>
                </a:path>
              </a:pathLst>
            </a:custGeom>
            <a:solidFill>
              <a:srgbClr val="951ABE"/>
            </a:solidFill>
          </p:spPr>
          <p:txBody>
            <a:bodyPr/>
            <a:lstStyle/>
            <a:p>
              <a:endParaRPr lang="en-US"/>
            </a:p>
          </p:txBody>
        </p:sp>
      </p:grpSp>
      <p:sp>
        <p:nvSpPr>
          <p:cNvPr id="11" name="TextBox 11"/>
          <p:cNvSpPr txBox="1"/>
          <p:nvPr/>
        </p:nvSpPr>
        <p:spPr>
          <a:xfrm>
            <a:off x="3616123" y="490778"/>
            <a:ext cx="11055754" cy="1436685"/>
          </a:xfrm>
          <a:prstGeom prst="rect">
            <a:avLst/>
          </a:prstGeom>
        </p:spPr>
        <p:txBody>
          <a:bodyPr lIns="0" tIns="0" rIns="0" bIns="0" rtlCol="0" anchor="t">
            <a:spAutoFit/>
          </a:bodyPr>
          <a:lstStyle/>
          <a:p>
            <a:pPr algn="ctr">
              <a:lnSpc>
                <a:spcPts val="9563"/>
              </a:lnSpc>
            </a:pPr>
            <a:r>
              <a:rPr lang="en-US" sz="8615">
                <a:solidFill>
                  <a:srgbClr val="FFFFFF"/>
                </a:solidFill>
                <a:latin typeface="Neue Kabel 2"/>
              </a:rPr>
              <a:t>Employer Expectations</a:t>
            </a:r>
          </a:p>
        </p:txBody>
      </p:sp>
      <p:grpSp>
        <p:nvGrpSpPr>
          <p:cNvPr id="12" name="Group 12"/>
          <p:cNvGrpSpPr/>
          <p:nvPr/>
        </p:nvGrpSpPr>
        <p:grpSpPr>
          <a:xfrm>
            <a:off x="1695946" y="2268160"/>
            <a:ext cx="14867533" cy="6556245"/>
            <a:chOff x="0" y="0"/>
            <a:chExt cx="19823378" cy="8741659"/>
          </a:xfrm>
        </p:grpSpPr>
        <p:sp>
          <p:nvSpPr>
            <p:cNvPr id="13" name="TextBox 13"/>
            <p:cNvSpPr txBox="1"/>
            <p:nvPr/>
          </p:nvSpPr>
          <p:spPr>
            <a:xfrm>
              <a:off x="0" y="-38100"/>
              <a:ext cx="9618107" cy="8779759"/>
            </a:xfrm>
            <a:prstGeom prst="rect">
              <a:avLst/>
            </a:prstGeom>
          </p:spPr>
          <p:txBody>
            <a:bodyPr lIns="0" tIns="0" rIns="0" bIns="0" rtlCol="0" anchor="t">
              <a:spAutoFit/>
            </a:bodyPr>
            <a:lstStyle/>
            <a:p>
              <a:pPr marL="808332" lvl="1" indent="-404166" algn="l">
                <a:lnSpc>
                  <a:spcPts val="4829"/>
                </a:lnSpc>
                <a:buFont typeface="Arial"/>
                <a:buChar char="•"/>
              </a:pPr>
              <a:r>
                <a:rPr lang="en-US" sz="3744">
                  <a:solidFill>
                    <a:srgbClr val="FFFFFF"/>
                  </a:solidFill>
                  <a:latin typeface="Frutiger"/>
                </a:rPr>
                <a:t>Come to work prepared, on time, clean, and wearing clean clothing.</a:t>
              </a:r>
            </a:p>
            <a:p>
              <a:pPr marL="808332" lvl="1" indent="-404166" algn="l">
                <a:lnSpc>
                  <a:spcPts val="4829"/>
                </a:lnSpc>
                <a:buFont typeface="Arial"/>
                <a:buChar char="•"/>
              </a:pPr>
              <a:r>
                <a:rPr lang="en-US" sz="3744">
                  <a:solidFill>
                    <a:srgbClr val="FFFFFF"/>
                  </a:solidFill>
                  <a:latin typeface="Frutiger"/>
                </a:rPr>
                <a:t>Come to work each scheduled shift and stay until your shift is over.</a:t>
              </a:r>
            </a:p>
            <a:p>
              <a:pPr marL="808332" lvl="1" indent="-404166" algn="l">
                <a:lnSpc>
                  <a:spcPts val="4829"/>
                </a:lnSpc>
                <a:buFont typeface="Arial"/>
                <a:buChar char="•"/>
              </a:pPr>
              <a:r>
                <a:rPr lang="en-US" sz="3744">
                  <a:solidFill>
                    <a:srgbClr val="FFFFFF"/>
                  </a:solidFill>
                  <a:latin typeface="Frutiger"/>
                </a:rPr>
                <a:t>Do your assigned tasks and duties as instructed.</a:t>
              </a:r>
            </a:p>
            <a:p>
              <a:pPr marL="808332" lvl="1" indent="-404166" algn="l">
                <a:lnSpc>
                  <a:spcPts val="4829"/>
                </a:lnSpc>
                <a:buFont typeface="Arial"/>
                <a:buChar char="•"/>
              </a:pPr>
              <a:r>
                <a:rPr lang="en-US" sz="3744">
                  <a:solidFill>
                    <a:srgbClr val="FFFFFF"/>
                  </a:solidFill>
                  <a:latin typeface="Frutiger"/>
                </a:rPr>
                <a:t>Follow all company rules.</a:t>
              </a:r>
            </a:p>
            <a:p>
              <a:pPr marL="808332" lvl="1" indent="-404166" algn="l">
                <a:lnSpc>
                  <a:spcPts val="4829"/>
                </a:lnSpc>
                <a:buFont typeface="Arial"/>
                <a:buChar char="•"/>
              </a:pPr>
              <a:r>
                <a:rPr lang="en-US" sz="3744">
                  <a:solidFill>
                    <a:srgbClr val="FFFFFF"/>
                  </a:solidFill>
                  <a:latin typeface="Frutiger"/>
                </a:rPr>
                <a:t>Don't steal from the company and coworkers.</a:t>
              </a:r>
            </a:p>
          </p:txBody>
        </p:sp>
        <p:sp>
          <p:nvSpPr>
            <p:cNvPr id="14" name="TextBox 14"/>
            <p:cNvSpPr txBox="1"/>
            <p:nvPr/>
          </p:nvSpPr>
          <p:spPr>
            <a:xfrm>
              <a:off x="9968091" y="-38100"/>
              <a:ext cx="9855287" cy="6381841"/>
            </a:xfrm>
            <a:prstGeom prst="rect">
              <a:avLst/>
            </a:prstGeom>
          </p:spPr>
          <p:txBody>
            <a:bodyPr lIns="0" tIns="0" rIns="0" bIns="0" rtlCol="0" anchor="t">
              <a:spAutoFit/>
            </a:bodyPr>
            <a:lstStyle/>
            <a:p>
              <a:pPr marL="808332" lvl="1" indent="-404166" algn="l">
                <a:lnSpc>
                  <a:spcPts val="4829"/>
                </a:lnSpc>
                <a:buFont typeface="Arial"/>
                <a:buChar char="•"/>
              </a:pPr>
              <a:r>
                <a:rPr lang="en-US" sz="3744">
                  <a:solidFill>
                    <a:srgbClr val="FFFFFF"/>
                  </a:solidFill>
                  <a:latin typeface="Frutiger"/>
                </a:rPr>
                <a:t>Be respectful and keep your workplace clean.</a:t>
              </a:r>
            </a:p>
            <a:p>
              <a:pPr marL="808332" lvl="1" indent="-404166" algn="l">
                <a:lnSpc>
                  <a:spcPts val="4829"/>
                </a:lnSpc>
                <a:buFont typeface="Arial"/>
                <a:buChar char="•"/>
              </a:pPr>
              <a:r>
                <a:rPr lang="en-US" sz="3744">
                  <a:solidFill>
                    <a:srgbClr val="FFFFFF"/>
                  </a:solidFill>
                  <a:latin typeface="Frutiger"/>
                </a:rPr>
                <a:t>Don't bring weapons to work or come to work under the influence of drugs and/or alcohol.</a:t>
              </a:r>
            </a:p>
            <a:p>
              <a:pPr marL="808332" lvl="1" indent="-404166" algn="l">
                <a:lnSpc>
                  <a:spcPts val="4829"/>
                </a:lnSpc>
                <a:buFont typeface="Arial"/>
                <a:buChar char="•"/>
              </a:pPr>
              <a:r>
                <a:rPr lang="en-US" sz="3744">
                  <a:solidFill>
                    <a:srgbClr val="FFFFFF"/>
                  </a:solidFill>
                  <a:latin typeface="Frutiger"/>
                </a:rPr>
                <a:t>Do not be on your cell phone while clocked in.</a:t>
              </a:r>
            </a:p>
          </p:txBody>
        </p:sp>
      </p:grpSp>
      <p:sp>
        <p:nvSpPr>
          <p:cNvPr id="15" name="Freeform 15"/>
          <p:cNvSpPr/>
          <p:nvPr/>
        </p:nvSpPr>
        <p:spPr>
          <a:xfrm>
            <a:off x="13969277" y="8577072"/>
            <a:ext cx="3553704" cy="1288697"/>
          </a:xfrm>
          <a:custGeom>
            <a:avLst/>
            <a:gdLst/>
            <a:ahLst/>
            <a:cxnLst/>
            <a:rect l="l" t="t" r="r" b="b"/>
            <a:pathLst>
              <a:path w="3553704" h="1288697">
                <a:moveTo>
                  <a:pt x="0" y="0"/>
                </a:moveTo>
                <a:lnTo>
                  <a:pt x="3553704" y="0"/>
                </a:lnTo>
                <a:lnTo>
                  <a:pt x="3553704" y="1288697"/>
                </a:lnTo>
                <a:lnTo>
                  <a:pt x="0" y="1288697"/>
                </a:lnTo>
                <a:lnTo>
                  <a:pt x="0" y="0"/>
                </a:lnTo>
                <a:close/>
              </a:path>
            </a:pathLst>
          </a:custGeom>
          <a:blipFill>
            <a:blip r:embed="rId12"/>
            <a:stretch>
              <a:fillRect t="-10890" b="-11668"/>
            </a:stretch>
          </a:blipFill>
        </p:spPr>
        <p:txBody>
          <a:bodyPr/>
          <a:lstStyle/>
          <a:p>
            <a:endParaRPr lang="en-US"/>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10117450" y="5042530"/>
            <a:ext cx="1136899" cy="1136899"/>
            <a:chOff x="0" y="0"/>
            <a:chExt cx="757936" cy="757936"/>
          </a:xfrm>
        </p:grpSpPr>
        <p:sp>
          <p:nvSpPr>
            <p:cNvPr id="3" name="Freeform 3"/>
            <p:cNvSpPr/>
            <p:nvPr/>
          </p:nvSpPr>
          <p:spPr>
            <a:xfrm>
              <a:off x="0" y="0"/>
              <a:ext cx="757936" cy="757936"/>
            </a:xfrm>
            <a:custGeom>
              <a:avLst/>
              <a:gdLst/>
              <a:ahLst/>
              <a:cxnLst/>
              <a:rect l="l" t="t" r="r" b="b"/>
              <a:pathLst>
                <a:path w="757936" h="757936">
                  <a:moveTo>
                    <a:pt x="0" y="378968"/>
                  </a:moveTo>
                  <a:cubicBezTo>
                    <a:pt x="0" y="169672"/>
                    <a:pt x="169672" y="0"/>
                    <a:pt x="378968" y="0"/>
                  </a:cubicBezTo>
                  <a:lnTo>
                    <a:pt x="378968" y="63500"/>
                  </a:lnTo>
                  <a:lnTo>
                    <a:pt x="378968" y="0"/>
                  </a:lnTo>
                  <a:cubicBezTo>
                    <a:pt x="588264" y="0"/>
                    <a:pt x="757936" y="169672"/>
                    <a:pt x="757936" y="378968"/>
                  </a:cubicBezTo>
                  <a:lnTo>
                    <a:pt x="694436" y="378968"/>
                  </a:lnTo>
                  <a:lnTo>
                    <a:pt x="757936" y="378968"/>
                  </a:lnTo>
                  <a:cubicBezTo>
                    <a:pt x="757936" y="588264"/>
                    <a:pt x="588264" y="757936"/>
                    <a:pt x="378968" y="757936"/>
                  </a:cubicBezTo>
                  <a:cubicBezTo>
                    <a:pt x="169672" y="757936"/>
                    <a:pt x="0" y="588264"/>
                    <a:pt x="0" y="378968"/>
                  </a:cubicBezTo>
                  <a:lnTo>
                    <a:pt x="63500" y="378968"/>
                  </a:lnTo>
                  <a:lnTo>
                    <a:pt x="0" y="378968"/>
                  </a:lnTo>
                  <a:moveTo>
                    <a:pt x="127000" y="378968"/>
                  </a:moveTo>
                  <a:cubicBezTo>
                    <a:pt x="127000" y="518160"/>
                    <a:pt x="239776" y="630936"/>
                    <a:pt x="378968" y="630936"/>
                  </a:cubicBezTo>
                  <a:cubicBezTo>
                    <a:pt x="518160" y="630936"/>
                    <a:pt x="630936" y="518160"/>
                    <a:pt x="630936" y="378968"/>
                  </a:cubicBezTo>
                  <a:cubicBezTo>
                    <a:pt x="630936" y="239776"/>
                    <a:pt x="518160" y="127000"/>
                    <a:pt x="378968" y="127000"/>
                  </a:cubicBezTo>
                  <a:cubicBezTo>
                    <a:pt x="239776" y="127000"/>
                    <a:pt x="127000" y="239776"/>
                    <a:pt x="127000" y="378968"/>
                  </a:cubicBezTo>
                  <a:close/>
                </a:path>
              </a:pathLst>
            </a:custGeom>
            <a:solidFill>
              <a:srgbClr val="29AF8C"/>
            </a:solidFill>
          </p:spPr>
          <p:txBody>
            <a:bodyPr/>
            <a:lstStyle/>
            <a:p>
              <a:endParaRPr lang="en-US"/>
            </a:p>
          </p:txBody>
        </p:sp>
      </p:grpSp>
      <p:sp>
        <p:nvSpPr>
          <p:cNvPr id="4" name="Freeform 4"/>
          <p:cNvSpPr/>
          <p:nvPr/>
        </p:nvSpPr>
        <p:spPr>
          <a:xfrm>
            <a:off x="10494386" y="8385670"/>
            <a:ext cx="3474891" cy="2236765"/>
          </a:xfrm>
          <a:custGeom>
            <a:avLst/>
            <a:gdLst/>
            <a:ahLst/>
            <a:cxnLst/>
            <a:rect l="l" t="t" r="r" b="b"/>
            <a:pathLst>
              <a:path w="3474891" h="2236765">
                <a:moveTo>
                  <a:pt x="0" y="0"/>
                </a:moveTo>
                <a:lnTo>
                  <a:pt x="3474891" y="0"/>
                </a:lnTo>
                <a:lnTo>
                  <a:pt x="3474891" y="2236765"/>
                </a:lnTo>
                <a:lnTo>
                  <a:pt x="0" y="223676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a:off x="15297912" y="0"/>
            <a:ext cx="1732788" cy="937260"/>
          </a:xfrm>
          <a:custGeom>
            <a:avLst/>
            <a:gdLst/>
            <a:ahLst/>
            <a:cxnLst/>
            <a:rect l="l" t="t" r="r" b="b"/>
            <a:pathLst>
              <a:path w="1732788" h="937260">
                <a:moveTo>
                  <a:pt x="0" y="0"/>
                </a:moveTo>
                <a:lnTo>
                  <a:pt x="1732788" y="0"/>
                </a:lnTo>
                <a:lnTo>
                  <a:pt x="1732788" y="937260"/>
                </a:lnTo>
                <a:lnTo>
                  <a:pt x="0" y="93726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rot="-3078484">
            <a:off x="17437367" y="6272622"/>
            <a:ext cx="2009380" cy="2007108"/>
          </a:xfrm>
          <a:custGeom>
            <a:avLst/>
            <a:gdLst/>
            <a:ahLst/>
            <a:cxnLst/>
            <a:rect l="l" t="t" r="r" b="b"/>
            <a:pathLst>
              <a:path w="2009380" h="2007108">
                <a:moveTo>
                  <a:pt x="0" y="0"/>
                </a:moveTo>
                <a:lnTo>
                  <a:pt x="2009380" y="0"/>
                </a:lnTo>
                <a:lnTo>
                  <a:pt x="2009380" y="2007108"/>
                </a:lnTo>
                <a:lnTo>
                  <a:pt x="0" y="200710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7" name="Group 7"/>
          <p:cNvGrpSpPr>
            <a:grpSpLocks noChangeAspect="1"/>
          </p:cNvGrpSpPr>
          <p:nvPr/>
        </p:nvGrpSpPr>
        <p:grpSpPr>
          <a:xfrm>
            <a:off x="11628882" y="1613916"/>
            <a:ext cx="6192774" cy="6192774"/>
            <a:chOff x="0" y="0"/>
            <a:chExt cx="5504688" cy="5504688"/>
          </a:xfrm>
        </p:grpSpPr>
        <p:sp>
          <p:nvSpPr>
            <p:cNvPr id="8" name="Freeform 8"/>
            <p:cNvSpPr/>
            <p:nvPr/>
          </p:nvSpPr>
          <p:spPr>
            <a:xfrm>
              <a:off x="0" y="0"/>
              <a:ext cx="5504815" cy="5504688"/>
            </a:xfrm>
            <a:custGeom>
              <a:avLst/>
              <a:gdLst/>
              <a:ahLst/>
              <a:cxnLst/>
              <a:rect l="l" t="t" r="r" b="b"/>
              <a:pathLst>
                <a:path w="5504815" h="5504688">
                  <a:moveTo>
                    <a:pt x="2752344" y="0"/>
                  </a:moveTo>
                  <a:cubicBezTo>
                    <a:pt x="1232281" y="0"/>
                    <a:pt x="0" y="1232281"/>
                    <a:pt x="0" y="2752344"/>
                  </a:cubicBezTo>
                  <a:cubicBezTo>
                    <a:pt x="0" y="4271899"/>
                    <a:pt x="1231392" y="5503799"/>
                    <a:pt x="2750693" y="5504688"/>
                  </a:cubicBezTo>
                  <a:lnTo>
                    <a:pt x="2754122" y="5504688"/>
                  </a:lnTo>
                  <a:cubicBezTo>
                    <a:pt x="4273423" y="5503799"/>
                    <a:pt x="5504815" y="4271899"/>
                    <a:pt x="5504815" y="2752344"/>
                  </a:cubicBezTo>
                  <a:cubicBezTo>
                    <a:pt x="5504688" y="1232281"/>
                    <a:pt x="4272407" y="0"/>
                    <a:pt x="2752344" y="0"/>
                  </a:cubicBezTo>
                  <a:close/>
                </a:path>
              </a:pathLst>
            </a:custGeom>
            <a:blipFill>
              <a:blip r:embed="rId8"/>
              <a:stretch>
                <a:fillRect l="-34559" r="-15249"/>
              </a:stretch>
            </a:blipFill>
          </p:spPr>
          <p:txBody>
            <a:bodyPr/>
            <a:lstStyle/>
            <a:p>
              <a:endParaRPr lang="en-US"/>
            </a:p>
          </p:txBody>
        </p:sp>
      </p:grpSp>
      <p:sp>
        <p:nvSpPr>
          <p:cNvPr id="9" name="Freeform 9"/>
          <p:cNvSpPr/>
          <p:nvPr/>
        </p:nvSpPr>
        <p:spPr>
          <a:xfrm>
            <a:off x="10124694" y="0"/>
            <a:ext cx="3099816" cy="2432304"/>
          </a:xfrm>
          <a:custGeom>
            <a:avLst/>
            <a:gdLst/>
            <a:ahLst/>
            <a:cxnLst/>
            <a:rect l="l" t="t" r="r" b="b"/>
            <a:pathLst>
              <a:path w="3099816" h="2432304">
                <a:moveTo>
                  <a:pt x="0" y="0"/>
                </a:moveTo>
                <a:lnTo>
                  <a:pt x="3099816" y="0"/>
                </a:lnTo>
                <a:lnTo>
                  <a:pt x="3099816" y="2432304"/>
                </a:lnTo>
                <a:lnTo>
                  <a:pt x="0" y="243230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0" name="Freeform 10"/>
          <p:cNvSpPr/>
          <p:nvPr/>
        </p:nvSpPr>
        <p:spPr>
          <a:xfrm>
            <a:off x="10213848" y="9050274"/>
            <a:ext cx="2987802" cy="1236726"/>
          </a:xfrm>
          <a:custGeom>
            <a:avLst/>
            <a:gdLst/>
            <a:ahLst/>
            <a:cxnLst/>
            <a:rect l="l" t="t" r="r" b="b"/>
            <a:pathLst>
              <a:path w="2987802" h="1236726">
                <a:moveTo>
                  <a:pt x="0" y="0"/>
                </a:moveTo>
                <a:lnTo>
                  <a:pt x="2987802" y="0"/>
                </a:lnTo>
                <a:lnTo>
                  <a:pt x="2987802" y="1236726"/>
                </a:lnTo>
                <a:lnTo>
                  <a:pt x="0" y="123672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grpSp>
        <p:nvGrpSpPr>
          <p:cNvPr id="11" name="Group 11"/>
          <p:cNvGrpSpPr>
            <a:grpSpLocks noChangeAspect="1"/>
          </p:cNvGrpSpPr>
          <p:nvPr/>
        </p:nvGrpSpPr>
        <p:grpSpPr>
          <a:xfrm>
            <a:off x="18113878" y="1446652"/>
            <a:ext cx="174122" cy="2095505"/>
            <a:chOff x="0" y="0"/>
            <a:chExt cx="116078" cy="1397000"/>
          </a:xfrm>
        </p:grpSpPr>
        <p:sp>
          <p:nvSpPr>
            <p:cNvPr id="12" name="Freeform 12"/>
            <p:cNvSpPr/>
            <p:nvPr/>
          </p:nvSpPr>
          <p:spPr>
            <a:xfrm>
              <a:off x="0" y="0"/>
              <a:ext cx="116078" cy="1397000"/>
            </a:xfrm>
            <a:custGeom>
              <a:avLst/>
              <a:gdLst/>
              <a:ahLst/>
              <a:cxnLst/>
              <a:rect l="l" t="t" r="r" b="b"/>
              <a:pathLst>
                <a:path w="116078" h="1397000">
                  <a:moveTo>
                    <a:pt x="63500" y="0"/>
                  </a:moveTo>
                  <a:cubicBezTo>
                    <a:pt x="28448" y="0"/>
                    <a:pt x="0" y="28448"/>
                    <a:pt x="0" y="63500"/>
                  </a:cubicBezTo>
                  <a:lnTo>
                    <a:pt x="0" y="444500"/>
                  </a:lnTo>
                  <a:cubicBezTo>
                    <a:pt x="0" y="479552"/>
                    <a:pt x="28448" y="508000"/>
                    <a:pt x="63500" y="508000"/>
                  </a:cubicBezTo>
                  <a:cubicBezTo>
                    <a:pt x="85344" y="508000"/>
                    <a:pt x="104648" y="496951"/>
                    <a:pt x="116078" y="480060"/>
                  </a:cubicBezTo>
                  <a:lnTo>
                    <a:pt x="116078" y="27940"/>
                  </a:lnTo>
                  <a:lnTo>
                    <a:pt x="116078" y="27940"/>
                  </a:lnTo>
                  <a:cubicBezTo>
                    <a:pt x="104648" y="11049"/>
                    <a:pt x="85344" y="0"/>
                    <a:pt x="63500" y="0"/>
                  </a:cubicBezTo>
                  <a:close/>
                  <a:moveTo>
                    <a:pt x="63500" y="889000"/>
                  </a:moveTo>
                  <a:cubicBezTo>
                    <a:pt x="28448" y="889000"/>
                    <a:pt x="0" y="917448"/>
                    <a:pt x="0" y="952500"/>
                  </a:cubicBezTo>
                  <a:lnTo>
                    <a:pt x="0" y="1333500"/>
                  </a:lnTo>
                  <a:cubicBezTo>
                    <a:pt x="0" y="1368552"/>
                    <a:pt x="28448" y="1397000"/>
                    <a:pt x="63500" y="1397000"/>
                  </a:cubicBezTo>
                  <a:cubicBezTo>
                    <a:pt x="85344" y="1397000"/>
                    <a:pt x="104648" y="1385951"/>
                    <a:pt x="116078" y="1369060"/>
                  </a:cubicBezTo>
                  <a:lnTo>
                    <a:pt x="116078" y="916940"/>
                  </a:lnTo>
                  <a:lnTo>
                    <a:pt x="116078" y="916940"/>
                  </a:lnTo>
                  <a:cubicBezTo>
                    <a:pt x="104648" y="900049"/>
                    <a:pt x="85344" y="889000"/>
                    <a:pt x="63500" y="889000"/>
                  </a:cubicBezTo>
                  <a:close/>
                </a:path>
              </a:pathLst>
            </a:custGeom>
            <a:solidFill>
              <a:srgbClr val="951ABE"/>
            </a:solidFill>
          </p:spPr>
          <p:txBody>
            <a:bodyPr/>
            <a:lstStyle/>
            <a:p>
              <a:endParaRPr lang="en-US"/>
            </a:p>
          </p:txBody>
        </p:sp>
      </p:grpSp>
      <p:sp>
        <p:nvSpPr>
          <p:cNvPr id="13" name="TextBox 13"/>
          <p:cNvSpPr txBox="1"/>
          <p:nvPr/>
        </p:nvSpPr>
        <p:spPr>
          <a:xfrm>
            <a:off x="1558695" y="813435"/>
            <a:ext cx="5950284" cy="2651175"/>
          </a:xfrm>
          <a:prstGeom prst="rect">
            <a:avLst/>
          </a:prstGeom>
        </p:spPr>
        <p:txBody>
          <a:bodyPr lIns="0" tIns="0" rIns="0" bIns="0" rtlCol="0" anchor="t">
            <a:spAutoFit/>
          </a:bodyPr>
          <a:lstStyle/>
          <a:p>
            <a:pPr algn="l">
              <a:lnSpc>
                <a:spcPts val="9563"/>
              </a:lnSpc>
            </a:pPr>
            <a:r>
              <a:rPr lang="en-US" sz="8615">
                <a:solidFill>
                  <a:srgbClr val="FFFFFF"/>
                </a:solidFill>
                <a:latin typeface="Neue Kabel 2"/>
              </a:rPr>
              <a:t>Professional Conduct</a:t>
            </a:r>
          </a:p>
        </p:txBody>
      </p:sp>
      <p:sp>
        <p:nvSpPr>
          <p:cNvPr id="14" name="TextBox 14"/>
          <p:cNvSpPr txBox="1"/>
          <p:nvPr/>
        </p:nvSpPr>
        <p:spPr>
          <a:xfrm>
            <a:off x="756774" y="3709830"/>
            <a:ext cx="8642182" cy="4977879"/>
          </a:xfrm>
          <a:prstGeom prst="rect">
            <a:avLst/>
          </a:prstGeom>
        </p:spPr>
        <p:txBody>
          <a:bodyPr lIns="0" tIns="0" rIns="0" bIns="0" rtlCol="0" anchor="t">
            <a:spAutoFit/>
          </a:bodyPr>
          <a:lstStyle/>
          <a:p>
            <a:pPr marL="905485" lvl="1" indent="-452742" algn="l">
              <a:lnSpc>
                <a:spcPts val="5661"/>
              </a:lnSpc>
              <a:buFont typeface="Arial"/>
              <a:buChar char="•"/>
            </a:pPr>
            <a:r>
              <a:rPr lang="en-US" sz="4194">
                <a:solidFill>
                  <a:srgbClr val="FFFFFF"/>
                </a:solidFill>
                <a:latin typeface="Frutiger"/>
              </a:rPr>
              <a:t>How you present yourself</a:t>
            </a:r>
          </a:p>
          <a:p>
            <a:pPr marL="905485" lvl="1" indent="-452742" algn="l">
              <a:lnSpc>
                <a:spcPts val="5661"/>
              </a:lnSpc>
              <a:buFont typeface="Arial"/>
              <a:buChar char="•"/>
            </a:pPr>
            <a:r>
              <a:rPr lang="en-US" sz="4194">
                <a:solidFill>
                  <a:srgbClr val="FFFFFF"/>
                </a:solidFill>
                <a:latin typeface="Frutiger"/>
              </a:rPr>
              <a:t>The way you carry yourself</a:t>
            </a:r>
          </a:p>
          <a:p>
            <a:pPr marL="905485" lvl="1" indent="-452742" algn="l">
              <a:lnSpc>
                <a:spcPts val="5661"/>
              </a:lnSpc>
              <a:buFont typeface="Arial"/>
              <a:buChar char="•"/>
            </a:pPr>
            <a:r>
              <a:rPr lang="en-US" sz="4194">
                <a:solidFill>
                  <a:srgbClr val="FFFFFF"/>
                </a:solidFill>
                <a:latin typeface="Frutiger"/>
              </a:rPr>
              <a:t>The way you dress</a:t>
            </a:r>
          </a:p>
          <a:p>
            <a:pPr marL="905485" lvl="1" indent="-452742" algn="l">
              <a:lnSpc>
                <a:spcPts val="5661"/>
              </a:lnSpc>
              <a:buFont typeface="Arial"/>
              <a:buChar char="•"/>
            </a:pPr>
            <a:r>
              <a:rPr lang="en-US" sz="4194">
                <a:solidFill>
                  <a:srgbClr val="FFFFFF"/>
                </a:solidFill>
                <a:latin typeface="Frutiger"/>
              </a:rPr>
              <a:t>Your attitude</a:t>
            </a:r>
          </a:p>
          <a:p>
            <a:pPr marL="905485" lvl="1" indent="-452742" algn="l">
              <a:lnSpc>
                <a:spcPts val="5661"/>
              </a:lnSpc>
              <a:buFont typeface="Arial"/>
              <a:buChar char="•"/>
            </a:pPr>
            <a:r>
              <a:rPr lang="en-US" sz="4193">
                <a:solidFill>
                  <a:srgbClr val="FFFFFF"/>
                </a:solidFill>
                <a:latin typeface="Frutiger"/>
              </a:rPr>
              <a:t>By doing the right thing even when no one is watching, whether on or off the clock</a:t>
            </a:r>
          </a:p>
        </p:txBody>
      </p:sp>
      <p:sp>
        <p:nvSpPr>
          <p:cNvPr id="15" name="Freeform 15"/>
          <p:cNvSpPr/>
          <p:nvPr/>
        </p:nvSpPr>
        <p:spPr>
          <a:xfrm>
            <a:off x="13969277" y="8577072"/>
            <a:ext cx="3553704" cy="1288697"/>
          </a:xfrm>
          <a:custGeom>
            <a:avLst/>
            <a:gdLst/>
            <a:ahLst/>
            <a:cxnLst/>
            <a:rect l="l" t="t" r="r" b="b"/>
            <a:pathLst>
              <a:path w="3553704" h="1288697">
                <a:moveTo>
                  <a:pt x="0" y="0"/>
                </a:moveTo>
                <a:lnTo>
                  <a:pt x="3553704" y="0"/>
                </a:lnTo>
                <a:lnTo>
                  <a:pt x="3553704" y="1288697"/>
                </a:lnTo>
                <a:lnTo>
                  <a:pt x="0" y="1288697"/>
                </a:lnTo>
                <a:lnTo>
                  <a:pt x="0" y="0"/>
                </a:lnTo>
                <a:close/>
              </a:path>
            </a:pathLst>
          </a:custGeom>
          <a:blipFill>
            <a:blip r:embed="rId13"/>
            <a:stretch>
              <a:fillRect t="-10890" b="-11668"/>
            </a:stretch>
          </a:blipFill>
        </p:spPr>
        <p:txBody>
          <a:bodyPr/>
          <a:lstStyle/>
          <a:p>
            <a:endParaRPr lang="en-US"/>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extBox 2"/>
          <p:cNvSpPr txBox="1"/>
          <p:nvPr/>
        </p:nvSpPr>
        <p:spPr>
          <a:xfrm>
            <a:off x="10501184" y="3573299"/>
            <a:ext cx="5950284" cy="2997527"/>
          </a:xfrm>
          <a:prstGeom prst="rect">
            <a:avLst/>
          </a:prstGeom>
        </p:spPr>
        <p:txBody>
          <a:bodyPr lIns="0" tIns="0" rIns="0" bIns="0" rtlCol="0" anchor="t">
            <a:spAutoFit/>
          </a:bodyPr>
          <a:lstStyle/>
          <a:p>
            <a:pPr algn="ctr">
              <a:lnSpc>
                <a:spcPts val="10839"/>
              </a:lnSpc>
            </a:pPr>
            <a:r>
              <a:rPr lang="en-US" sz="9765">
                <a:solidFill>
                  <a:srgbClr val="FFFFFF"/>
                </a:solidFill>
                <a:latin typeface="Neue Kabel 2"/>
              </a:rPr>
              <a:t>Be a STAR Employee</a:t>
            </a:r>
          </a:p>
        </p:txBody>
      </p:sp>
      <p:sp>
        <p:nvSpPr>
          <p:cNvPr id="3" name="Freeform 3"/>
          <p:cNvSpPr/>
          <p:nvPr/>
        </p:nvSpPr>
        <p:spPr>
          <a:xfrm rot="-8518571">
            <a:off x="8078612" y="9014582"/>
            <a:ext cx="3912583" cy="2116305"/>
          </a:xfrm>
          <a:custGeom>
            <a:avLst/>
            <a:gdLst/>
            <a:ahLst/>
            <a:cxnLst/>
            <a:rect l="l" t="t" r="r" b="b"/>
            <a:pathLst>
              <a:path w="3912583" h="2116305">
                <a:moveTo>
                  <a:pt x="0" y="0"/>
                </a:moveTo>
                <a:lnTo>
                  <a:pt x="3912583" y="0"/>
                </a:lnTo>
                <a:lnTo>
                  <a:pt x="3912583" y="2116305"/>
                </a:lnTo>
                <a:lnTo>
                  <a:pt x="0" y="211630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277747" y="-90135"/>
            <a:ext cx="9247443" cy="10467269"/>
          </a:xfrm>
          <a:custGeom>
            <a:avLst/>
            <a:gdLst/>
            <a:ahLst/>
            <a:cxnLst/>
            <a:rect l="l" t="t" r="r" b="b"/>
            <a:pathLst>
              <a:path w="9247443" h="10467269">
                <a:moveTo>
                  <a:pt x="0" y="0"/>
                </a:moveTo>
                <a:lnTo>
                  <a:pt x="9247443" y="0"/>
                </a:lnTo>
                <a:lnTo>
                  <a:pt x="9247443" y="10467270"/>
                </a:lnTo>
                <a:lnTo>
                  <a:pt x="0" y="10467270"/>
                </a:lnTo>
                <a:lnTo>
                  <a:pt x="0" y="0"/>
                </a:lnTo>
                <a:close/>
              </a:path>
            </a:pathLst>
          </a:custGeom>
          <a:blipFill>
            <a:blip r:embed="rId4"/>
            <a:stretch>
              <a:fillRect l="-52004" r="-17887"/>
            </a:stretch>
          </a:blipFill>
        </p:spPr>
        <p:txBody>
          <a:bodyPr/>
          <a:lstStyle/>
          <a:p>
            <a:endParaRPr lang="en-US"/>
          </a:p>
        </p:txBody>
      </p:sp>
      <p:sp>
        <p:nvSpPr>
          <p:cNvPr id="5" name="Freeform 5"/>
          <p:cNvSpPr/>
          <p:nvPr/>
        </p:nvSpPr>
        <p:spPr>
          <a:xfrm rot="-1979936">
            <a:off x="9761745" y="9359561"/>
            <a:ext cx="2849130" cy="1881660"/>
          </a:xfrm>
          <a:custGeom>
            <a:avLst/>
            <a:gdLst/>
            <a:ahLst/>
            <a:cxnLst/>
            <a:rect l="l" t="t" r="r" b="b"/>
            <a:pathLst>
              <a:path w="2849130" h="1881660">
                <a:moveTo>
                  <a:pt x="0" y="0"/>
                </a:moveTo>
                <a:lnTo>
                  <a:pt x="2849130" y="0"/>
                </a:lnTo>
                <a:lnTo>
                  <a:pt x="2849130" y="1881660"/>
                </a:lnTo>
                <a:lnTo>
                  <a:pt x="0" y="188166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a:off x="9879585" y="-166878"/>
            <a:ext cx="1732788" cy="886968"/>
          </a:xfrm>
          <a:custGeom>
            <a:avLst/>
            <a:gdLst/>
            <a:ahLst/>
            <a:cxnLst/>
            <a:rect l="l" t="t" r="r" b="b"/>
            <a:pathLst>
              <a:path w="1732788" h="886968">
                <a:moveTo>
                  <a:pt x="0" y="0"/>
                </a:moveTo>
                <a:lnTo>
                  <a:pt x="1732788" y="0"/>
                </a:lnTo>
                <a:lnTo>
                  <a:pt x="1732788" y="886968"/>
                </a:lnTo>
                <a:lnTo>
                  <a:pt x="0" y="88696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7" name="Freeform 7"/>
          <p:cNvSpPr/>
          <p:nvPr/>
        </p:nvSpPr>
        <p:spPr>
          <a:xfrm rot="-3473864">
            <a:off x="16718661" y="3708625"/>
            <a:ext cx="2658618" cy="1709928"/>
          </a:xfrm>
          <a:custGeom>
            <a:avLst/>
            <a:gdLst/>
            <a:ahLst/>
            <a:cxnLst/>
            <a:rect l="l" t="t" r="r" b="b"/>
            <a:pathLst>
              <a:path w="2658618" h="1709928">
                <a:moveTo>
                  <a:pt x="0" y="0"/>
                </a:moveTo>
                <a:lnTo>
                  <a:pt x="2658618" y="0"/>
                </a:lnTo>
                <a:lnTo>
                  <a:pt x="2658618" y="1709928"/>
                </a:lnTo>
                <a:lnTo>
                  <a:pt x="0" y="170992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8" name="Freeform 8"/>
          <p:cNvSpPr/>
          <p:nvPr/>
        </p:nvSpPr>
        <p:spPr>
          <a:xfrm>
            <a:off x="15749301" y="0"/>
            <a:ext cx="2606040" cy="1440180"/>
          </a:xfrm>
          <a:custGeom>
            <a:avLst/>
            <a:gdLst/>
            <a:ahLst/>
            <a:cxnLst/>
            <a:rect l="l" t="t" r="r" b="b"/>
            <a:pathLst>
              <a:path w="2606040" h="1440180">
                <a:moveTo>
                  <a:pt x="0" y="0"/>
                </a:moveTo>
                <a:lnTo>
                  <a:pt x="2606040" y="0"/>
                </a:lnTo>
                <a:lnTo>
                  <a:pt x="2606040" y="1440180"/>
                </a:lnTo>
                <a:lnTo>
                  <a:pt x="0" y="144018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9" name="Freeform 9"/>
          <p:cNvSpPr/>
          <p:nvPr/>
        </p:nvSpPr>
        <p:spPr>
          <a:xfrm rot="-3354019">
            <a:off x="16872966" y="9511099"/>
            <a:ext cx="2350008" cy="898398"/>
          </a:xfrm>
          <a:custGeom>
            <a:avLst/>
            <a:gdLst/>
            <a:ahLst/>
            <a:cxnLst/>
            <a:rect l="l" t="t" r="r" b="b"/>
            <a:pathLst>
              <a:path w="2350008" h="898398">
                <a:moveTo>
                  <a:pt x="0" y="0"/>
                </a:moveTo>
                <a:lnTo>
                  <a:pt x="2350008" y="0"/>
                </a:lnTo>
                <a:lnTo>
                  <a:pt x="2350008" y="898398"/>
                </a:lnTo>
                <a:lnTo>
                  <a:pt x="0" y="89839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0" name="Freeform 10"/>
          <p:cNvSpPr/>
          <p:nvPr/>
        </p:nvSpPr>
        <p:spPr>
          <a:xfrm flipH="1">
            <a:off x="18047970" y="3961638"/>
            <a:ext cx="270788" cy="933573"/>
          </a:xfrm>
          <a:custGeom>
            <a:avLst/>
            <a:gdLst/>
            <a:ahLst/>
            <a:cxnLst/>
            <a:rect l="l" t="t" r="r" b="b"/>
            <a:pathLst>
              <a:path w="270788" h="933573">
                <a:moveTo>
                  <a:pt x="270788" y="0"/>
                </a:moveTo>
                <a:lnTo>
                  <a:pt x="0" y="0"/>
                </a:lnTo>
                <a:lnTo>
                  <a:pt x="0" y="933573"/>
                </a:lnTo>
                <a:lnTo>
                  <a:pt x="270788" y="933573"/>
                </a:lnTo>
                <a:lnTo>
                  <a:pt x="270788"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11" name="Freeform 11"/>
          <p:cNvSpPr/>
          <p:nvPr/>
        </p:nvSpPr>
        <p:spPr>
          <a:xfrm>
            <a:off x="13969277" y="8577072"/>
            <a:ext cx="3553704" cy="1288697"/>
          </a:xfrm>
          <a:custGeom>
            <a:avLst/>
            <a:gdLst/>
            <a:ahLst/>
            <a:cxnLst/>
            <a:rect l="l" t="t" r="r" b="b"/>
            <a:pathLst>
              <a:path w="3553704" h="1288697">
                <a:moveTo>
                  <a:pt x="0" y="0"/>
                </a:moveTo>
                <a:lnTo>
                  <a:pt x="3553704" y="0"/>
                </a:lnTo>
                <a:lnTo>
                  <a:pt x="3553704" y="1288697"/>
                </a:lnTo>
                <a:lnTo>
                  <a:pt x="0" y="1288697"/>
                </a:lnTo>
                <a:lnTo>
                  <a:pt x="0" y="0"/>
                </a:lnTo>
                <a:close/>
              </a:path>
            </a:pathLst>
          </a:custGeom>
          <a:blipFill>
            <a:blip r:embed="rId17"/>
            <a:stretch>
              <a:fillRect t="-10890" b="-11668"/>
            </a:stretch>
          </a:blipFill>
        </p:spPr>
        <p:txBody>
          <a:bodyPr/>
          <a:lstStyle/>
          <a:p>
            <a:endParaRPr lang="en-US"/>
          </a:p>
        </p:txBody>
      </p:sp>
      <p:sp>
        <p:nvSpPr>
          <p:cNvPr id="12" name="Freeform 12"/>
          <p:cNvSpPr/>
          <p:nvPr/>
        </p:nvSpPr>
        <p:spPr>
          <a:xfrm rot="-437797" flipV="1">
            <a:off x="8014961" y="408391"/>
            <a:ext cx="2258078" cy="2867400"/>
          </a:xfrm>
          <a:custGeom>
            <a:avLst/>
            <a:gdLst/>
            <a:ahLst/>
            <a:cxnLst/>
            <a:rect l="l" t="t" r="r" b="b"/>
            <a:pathLst>
              <a:path w="2258078" h="2867400">
                <a:moveTo>
                  <a:pt x="0" y="2867400"/>
                </a:moveTo>
                <a:lnTo>
                  <a:pt x="2258078" y="2867400"/>
                </a:lnTo>
                <a:lnTo>
                  <a:pt x="2258078" y="0"/>
                </a:lnTo>
                <a:lnTo>
                  <a:pt x="0" y="0"/>
                </a:lnTo>
                <a:lnTo>
                  <a:pt x="0" y="286740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13" name="Freeform 13"/>
          <p:cNvSpPr/>
          <p:nvPr/>
        </p:nvSpPr>
        <p:spPr>
          <a:xfrm rot="6409005">
            <a:off x="6667295" y="1867297"/>
            <a:ext cx="5623724" cy="906825"/>
          </a:xfrm>
          <a:custGeom>
            <a:avLst/>
            <a:gdLst/>
            <a:ahLst/>
            <a:cxnLst/>
            <a:rect l="l" t="t" r="r" b="b"/>
            <a:pathLst>
              <a:path w="5623724" h="906825">
                <a:moveTo>
                  <a:pt x="0" y="0"/>
                </a:moveTo>
                <a:lnTo>
                  <a:pt x="5623723" y="0"/>
                </a:lnTo>
                <a:lnTo>
                  <a:pt x="5623723" y="906826"/>
                </a:lnTo>
                <a:lnTo>
                  <a:pt x="0" y="906826"/>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sp>
        <p:nvSpPr>
          <p:cNvPr id="14" name="Freeform 14"/>
          <p:cNvSpPr/>
          <p:nvPr/>
        </p:nvSpPr>
        <p:spPr>
          <a:xfrm>
            <a:off x="14396085" y="-487796"/>
            <a:ext cx="2980635" cy="1612217"/>
          </a:xfrm>
          <a:custGeom>
            <a:avLst/>
            <a:gdLst/>
            <a:ahLst/>
            <a:cxnLst/>
            <a:rect l="l" t="t" r="r" b="b"/>
            <a:pathLst>
              <a:path w="2980635" h="1612217">
                <a:moveTo>
                  <a:pt x="0" y="0"/>
                </a:moveTo>
                <a:lnTo>
                  <a:pt x="2980635" y="0"/>
                </a:lnTo>
                <a:lnTo>
                  <a:pt x="2980635" y="1612217"/>
                </a:lnTo>
                <a:lnTo>
                  <a:pt x="0" y="161221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5" name="Freeform 15"/>
          <p:cNvSpPr/>
          <p:nvPr/>
        </p:nvSpPr>
        <p:spPr>
          <a:xfrm>
            <a:off x="10124694" y="0"/>
            <a:ext cx="3099816" cy="2432304"/>
          </a:xfrm>
          <a:custGeom>
            <a:avLst/>
            <a:gdLst/>
            <a:ahLst/>
            <a:cxnLst/>
            <a:rect l="l" t="t" r="r" b="b"/>
            <a:pathLst>
              <a:path w="3099816" h="2432304">
                <a:moveTo>
                  <a:pt x="0" y="0"/>
                </a:moveTo>
                <a:lnTo>
                  <a:pt x="3099816" y="0"/>
                </a:lnTo>
                <a:lnTo>
                  <a:pt x="3099816" y="2432304"/>
                </a:lnTo>
                <a:lnTo>
                  <a:pt x="0" y="2432304"/>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US"/>
          </a:p>
        </p:txBody>
      </p:sp>
      <p:sp>
        <p:nvSpPr>
          <p:cNvPr id="16" name="Freeform 16"/>
          <p:cNvSpPr/>
          <p:nvPr/>
        </p:nvSpPr>
        <p:spPr>
          <a:xfrm rot="6391242">
            <a:off x="16805433" y="9063450"/>
            <a:ext cx="3099816" cy="2432304"/>
          </a:xfrm>
          <a:custGeom>
            <a:avLst/>
            <a:gdLst/>
            <a:ahLst/>
            <a:cxnLst/>
            <a:rect l="l" t="t" r="r" b="b"/>
            <a:pathLst>
              <a:path w="3099816" h="2432304">
                <a:moveTo>
                  <a:pt x="0" y="0"/>
                </a:moveTo>
                <a:lnTo>
                  <a:pt x="3099816" y="0"/>
                </a:lnTo>
                <a:lnTo>
                  <a:pt x="3099816" y="2432304"/>
                </a:lnTo>
                <a:lnTo>
                  <a:pt x="0" y="2432304"/>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a:off x="-14288" y="4197543"/>
            <a:ext cx="548760" cy="1891915"/>
          </a:xfrm>
          <a:custGeom>
            <a:avLst/>
            <a:gdLst/>
            <a:ahLst/>
            <a:cxnLst/>
            <a:rect l="l" t="t" r="r" b="b"/>
            <a:pathLst>
              <a:path w="548760" h="1891915">
                <a:moveTo>
                  <a:pt x="0" y="0"/>
                </a:moveTo>
                <a:lnTo>
                  <a:pt x="548760" y="0"/>
                </a:lnTo>
                <a:lnTo>
                  <a:pt x="548760" y="1891914"/>
                </a:lnTo>
                <a:lnTo>
                  <a:pt x="0" y="18919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795528" y="0"/>
            <a:ext cx="1732788" cy="886968"/>
          </a:xfrm>
          <a:custGeom>
            <a:avLst/>
            <a:gdLst/>
            <a:ahLst/>
            <a:cxnLst/>
            <a:rect l="l" t="t" r="r" b="b"/>
            <a:pathLst>
              <a:path w="1732788" h="886968">
                <a:moveTo>
                  <a:pt x="0" y="0"/>
                </a:moveTo>
                <a:lnTo>
                  <a:pt x="1732788" y="0"/>
                </a:lnTo>
                <a:lnTo>
                  <a:pt x="1732788" y="886968"/>
                </a:lnTo>
                <a:lnTo>
                  <a:pt x="0" y="88696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7570364" y="0"/>
            <a:ext cx="3147272" cy="1739282"/>
          </a:xfrm>
          <a:custGeom>
            <a:avLst/>
            <a:gdLst/>
            <a:ahLst/>
            <a:cxnLst/>
            <a:rect l="l" t="t" r="r" b="b"/>
            <a:pathLst>
              <a:path w="3147272" h="1739282">
                <a:moveTo>
                  <a:pt x="0" y="0"/>
                </a:moveTo>
                <a:lnTo>
                  <a:pt x="3147272" y="0"/>
                </a:lnTo>
                <a:lnTo>
                  <a:pt x="3147272" y="1739282"/>
                </a:lnTo>
                <a:lnTo>
                  <a:pt x="0" y="173928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TextBox 5"/>
          <p:cNvSpPr txBox="1"/>
          <p:nvPr/>
        </p:nvSpPr>
        <p:spPr>
          <a:xfrm>
            <a:off x="1719838" y="2838708"/>
            <a:ext cx="14848324" cy="2903220"/>
          </a:xfrm>
          <a:prstGeom prst="rect">
            <a:avLst/>
          </a:prstGeom>
        </p:spPr>
        <p:txBody>
          <a:bodyPr lIns="0" tIns="0" rIns="0" bIns="0" rtlCol="0" anchor="t">
            <a:spAutoFit/>
          </a:bodyPr>
          <a:lstStyle/>
          <a:p>
            <a:pPr algn="ctr">
              <a:lnSpc>
                <a:spcPts val="11339"/>
              </a:lnSpc>
            </a:pPr>
            <a:r>
              <a:rPr lang="en-US" sz="10499">
                <a:solidFill>
                  <a:srgbClr val="FFFFFF"/>
                </a:solidFill>
                <a:latin typeface="Oregano"/>
              </a:rPr>
              <a:t>"Proper preparation prevents </a:t>
            </a:r>
          </a:p>
          <a:p>
            <a:pPr algn="ctr">
              <a:lnSpc>
                <a:spcPts val="11339"/>
              </a:lnSpc>
            </a:pPr>
            <a:r>
              <a:rPr lang="en-US" sz="10499">
                <a:solidFill>
                  <a:srgbClr val="FFFFFF"/>
                </a:solidFill>
                <a:latin typeface="Oregano"/>
              </a:rPr>
              <a:t>poor performance."</a:t>
            </a:r>
          </a:p>
        </p:txBody>
      </p:sp>
      <p:sp>
        <p:nvSpPr>
          <p:cNvPr id="6" name="Freeform 6"/>
          <p:cNvSpPr/>
          <p:nvPr/>
        </p:nvSpPr>
        <p:spPr>
          <a:xfrm rot="-5400000">
            <a:off x="15369219" y="-631508"/>
            <a:ext cx="4647105" cy="4114800"/>
          </a:xfrm>
          <a:custGeom>
            <a:avLst/>
            <a:gdLst/>
            <a:ahLst/>
            <a:cxnLst/>
            <a:rect l="l" t="t" r="r" b="b"/>
            <a:pathLst>
              <a:path w="4647105" h="4114800">
                <a:moveTo>
                  <a:pt x="0" y="0"/>
                </a:moveTo>
                <a:lnTo>
                  <a:pt x="4647105" y="0"/>
                </a:lnTo>
                <a:lnTo>
                  <a:pt x="4647105"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7" name="Freeform 7"/>
          <p:cNvSpPr/>
          <p:nvPr/>
        </p:nvSpPr>
        <p:spPr>
          <a:xfrm>
            <a:off x="-1028700" y="8269941"/>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8" name="Freeform 8"/>
          <p:cNvSpPr/>
          <p:nvPr/>
        </p:nvSpPr>
        <p:spPr>
          <a:xfrm flipV="1">
            <a:off x="-365760" y="261747"/>
            <a:ext cx="2322576" cy="1533906"/>
          </a:xfrm>
          <a:custGeom>
            <a:avLst/>
            <a:gdLst/>
            <a:ahLst/>
            <a:cxnLst/>
            <a:rect l="l" t="t" r="r" b="b"/>
            <a:pathLst>
              <a:path w="2322576" h="1533906">
                <a:moveTo>
                  <a:pt x="0" y="1533906"/>
                </a:moveTo>
                <a:lnTo>
                  <a:pt x="2322576" y="1533906"/>
                </a:lnTo>
                <a:lnTo>
                  <a:pt x="2322576" y="0"/>
                </a:lnTo>
                <a:lnTo>
                  <a:pt x="0" y="0"/>
                </a:lnTo>
                <a:lnTo>
                  <a:pt x="0" y="1533906"/>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grpSp>
        <p:nvGrpSpPr>
          <p:cNvPr id="9" name="Group 9"/>
          <p:cNvGrpSpPr/>
          <p:nvPr/>
        </p:nvGrpSpPr>
        <p:grpSpPr>
          <a:xfrm>
            <a:off x="6862845" y="8577072"/>
            <a:ext cx="4562309" cy="1709928"/>
            <a:chOff x="0" y="0"/>
            <a:chExt cx="6083079" cy="2279904"/>
          </a:xfrm>
        </p:grpSpPr>
        <p:sp>
          <p:nvSpPr>
            <p:cNvPr id="10" name="Freeform 10"/>
            <p:cNvSpPr/>
            <p:nvPr/>
          </p:nvSpPr>
          <p:spPr>
            <a:xfrm>
              <a:off x="0" y="0"/>
              <a:ext cx="3544824" cy="2279904"/>
            </a:xfrm>
            <a:custGeom>
              <a:avLst/>
              <a:gdLst/>
              <a:ahLst/>
              <a:cxnLst/>
              <a:rect l="l" t="t" r="r" b="b"/>
              <a:pathLst>
                <a:path w="3544824" h="2279904">
                  <a:moveTo>
                    <a:pt x="0" y="0"/>
                  </a:moveTo>
                  <a:lnTo>
                    <a:pt x="3544824" y="0"/>
                  </a:lnTo>
                  <a:lnTo>
                    <a:pt x="3544824" y="2279904"/>
                  </a:lnTo>
                  <a:lnTo>
                    <a:pt x="0" y="227990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1" name="Freeform 11"/>
            <p:cNvSpPr/>
            <p:nvPr/>
          </p:nvSpPr>
          <p:spPr>
            <a:xfrm>
              <a:off x="1512570" y="1082040"/>
              <a:ext cx="3133344" cy="1197864"/>
            </a:xfrm>
            <a:custGeom>
              <a:avLst/>
              <a:gdLst/>
              <a:ahLst/>
              <a:cxnLst/>
              <a:rect l="l" t="t" r="r" b="b"/>
              <a:pathLst>
                <a:path w="3133344" h="1197864">
                  <a:moveTo>
                    <a:pt x="0" y="0"/>
                  </a:moveTo>
                  <a:lnTo>
                    <a:pt x="3133344" y="0"/>
                  </a:lnTo>
                  <a:lnTo>
                    <a:pt x="3133344" y="1197864"/>
                  </a:lnTo>
                  <a:lnTo>
                    <a:pt x="0" y="1197864"/>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12" name="Freeform 12"/>
            <p:cNvSpPr/>
            <p:nvPr/>
          </p:nvSpPr>
          <p:spPr>
            <a:xfrm flipH="1">
              <a:off x="2538255" y="0"/>
              <a:ext cx="3544824" cy="2279904"/>
            </a:xfrm>
            <a:custGeom>
              <a:avLst/>
              <a:gdLst/>
              <a:ahLst/>
              <a:cxnLst/>
              <a:rect l="l" t="t" r="r" b="b"/>
              <a:pathLst>
                <a:path w="3544824" h="2279904">
                  <a:moveTo>
                    <a:pt x="3544824" y="0"/>
                  </a:moveTo>
                  <a:lnTo>
                    <a:pt x="0" y="0"/>
                  </a:lnTo>
                  <a:lnTo>
                    <a:pt x="0" y="2279904"/>
                  </a:lnTo>
                  <a:lnTo>
                    <a:pt x="3544824" y="2279904"/>
                  </a:lnTo>
                  <a:lnTo>
                    <a:pt x="3544824"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grpSp>
      <p:grpSp>
        <p:nvGrpSpPr>
          <p:cNvPr id="13" name="Group 13"/>
          <p:cNvGrpSpPr/>
          <p:nvPr/>
        </p:nvGrpSpPr>
        <p:grpSpPr>
          <a:xfrm>
            <a:off x="7086910" y="2609948"/>
            <a:ext cx="4114181" cy="59985"/>
            <a:chOff x="0" y="0"/>
            <a:chExt cx="6350000" cy="92583"/>
          </a:xfrm>
        </p:grpSpPr>
        <p:sp>
          <p:nvSpPr>
            <p:cNvPr id="14" name="Freeform 14"/>
            <p:cNvSpPr/>
            <p:nvPr/>
          </p:nvSpPr>
          <p:spPr>
            <a:xfrm>
              <a:off x="0" y="0"/>
              <a:ext cx="6350000" cy="92583"/>
            </a:xfrm>
            <a:custGeom>
              <a:avLst/>
              <a:gdLst/>
              <a:ahLst/>
              <a:cxnLst/>
              <a:rect l="l" t="t" r="r" b="b"/>
              <a:pathLst>
                <a:path w="6350000" h="92583">
                  <a:moveTo>
                    <a:pt x="0" y="0"/>
                  </a:moveTo>
                  <a:lnTo>
                    <a:pt x="6350000" y="0"/>
                  </a:lnTo>
                  <a:lnTo>
                    <a:pt x="6350000" y="92583"/>
                  </a:lnTo>
                  <a:lnTo>
                    <a:pt x="0" y="92583"/>
                  </a:lnTo>
                  <a:close/>
                </a:path>
              </a:pathLst>
            </a:custGeom>
            <a:solidFill>
              <a:srgbClr val="FFFFFF"/>
            </a:solidFill>
          </p:spPr>
          <p:txBody>
            <a:bodyPr/>
            <a:lstStyle/>
            <a:p>
              <a:endParaRPr lang="en-US"/>
            </a:p>
          </p:txBody>
        </p:sp>
      </p:grpSp>
      <p:grpSp>
        <p:nvGrpSpPr>
          <p:cNvPr id="15" name="Group 15"/>
          <p:cNvGrpSpPr/>
          <p:nvPr/>
        </p:nvGrpSpPr>
        <p:grpSpPr>
          <a:xfrm>
            <a:off x="7086910" y="6168872"/>
            <a:ext cx="4114181" cy="57713"/>
            <a:chOff x="0" y="0"/>
            <a:chExt cx="6350000" cy="89076"/>
          </a:xfrm>
        </p:grpSpPr>
        <p:sp>
          <p:nvSpPr>
            <p:cNvPr id="16" name="Freeform 16"/>
            <p:cNvSpPr/>
            <p:nvPr/>
          </p:nvSpPr>
          <p:spPr>
            <a:xfrm>
              <a:off x="0" y="0"/>
              <a:ext cx="6350000" cy="89076"/>
            </a:xfrm>
            <a:custGeom>
              <a:avLst/>
              <a:gdLst/>
              <a:ahLst/>
              <a:cxnLst/>
              <a:rect l="l" t="t" r="r" b="b"/>
              <a:pathLst>
                <a:path w="6350000" h="89076">
                  <a:moveTo>
                    <a:pt x="0" y="0"/>
                  </a:moveTo>
                  <a:lnTo>
                    <a:pt x="6350000" y="0"/>
                  </a:lnTo>
                  <a:lnTo>
                    <a:pt x="6350000" y="89076"/>
                  </a:lnTo>
                  <a:lnTo>
                    <a:pt x="0" y="89076"/>
                  </a:lnTo>
                  <a:close/>
                </a:path>
              </a:pathLst>
            </a:custGeom>
            <a:solidFill>
              <a:srgbClr val="FFFFFF"/>
            </a:solidFill>
          </p:spPr>
          <p:txBody>
            <a:bodyPr/>
            <a:lstStyle/>
            <a:p>
              <a:endParaRPr lang="en-US"/>
            </a:p>
          </p:txBody>
        </p:sp>
      </p:grpSp>
      <p:sp>
        <p:nvSpPr>
          <p:cNvPr id="17" name="TextBox 17"/>
          <p:cNvSpPr txBox="1"/>
          <p:nvPr/>
        </p:nvSpPr>
        <p:spPr>
          <a:xfrm>
            <a:off x="6010026" y="6058960"/>
            <a:ext cx="6267948" cy="1742913"/>
          </a:xfrm>
          <a:prstGeom prst="rect">
            <a:avLst/>
          </a:prstGeom>
        </p:spPr>
        <p:txBody>
          <a:bodyPr lIns="0" tIns="0" rIns="0" bIns="0" rtlCol="0" anchor="t">
            <a:spAutoFit/>
          </a:bodyPr>
          <a:lstStyle/>
          <a:p>
            <a:pPr algn="l">
              <a:lnSpc>
                <a:spcPts val="12599"/>
              </a:lnSpc>
            </a:pPr>
            <a:r>
              <a:rPr lang="en-US" sz="9000">
                <a:solidFill>
                  <a:srgbClr val="FFFFFF"/>
                </a:solidFill>
                <a:latin typeface="Neue Kabel 2"/>
              </a:rPr>
              <a:t>James Baker</a:t>
            </a:r>
          </a:p>
        </p:txBody>
      </p:sp>
      <p:sp>
        <p:nvSpPr>
          <p:cNvPr id="18" name="Freeform 18"/>
          <p:cNvSpPr/>
          <p:nvPr/>
        </p:nvSpPr>
        <p:spPr>
          <a:xfrm flipH="1">
            <a:off x="17739240" y="4197543"/>
            <a:ext cx="548760" cy="1891915"/>
          </a:xfrm>
          <a:custGeom>
            <a:avLst/>
            <a:gdLst/>
            <a:ahLst/>
            <a:cxnLst/>
            <a:rect l="l" t="t" r="r" b="b"/>
            <a:pathLst>
              <a:path w="548760" h="1891915">
                <a:moveTo>
                  <a:pt x="548760" y="0"/>
                </a:moveTo>
                <a:lnTo>
                  <a:pt x="0" y="0"/>
                </a:lnTo>
                <a:lnTo>
                  <a:pt x="0" y="1891914"/>
                </a:lnTo>
                <a:lnTo>
                  <a:pt x="548760" y="1891914"/>
                </a:lnTo>
                <a:lnTo>
                  <a:pt x="54876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9" name="TextBox 19"/>
          <p:cNvSpPr txBox="1"/>
          <p:nvPr/>
        </p:nvSpPr>
        <p:spPr>
          <a:xfrm>
            <a:off x="7276227" y="7578035"/>
            <a:ext cx="3735546" cy="538843"/>
          </a:xfrm>
          <a:prstGeom prst="rect">
            <a:avLst/>
          </a:prstGeom>
        </p:spPr>
        <p:txBody>
          <a:bodyPr lIns="0" tIns="0" rIns="0" bIns="0" rtlCol="0" anchor="t">
            <a:spAutoFit/>
          </a:bodyPr>
          <a:lstStyle/>
          <a:p>
            <a:pPr algn="ctr">
              <a:lnSpc>
                <a:spcPts val="3893"/>
              </a:lnSpc>
              <a:spcBef>
                <a:spcPct val="0"/>
              </a:spcBef>
            </a:pPr>
            <a:r>
              <a:rPr lang="en-US" sz="2780">
                <a:solidFill>
                  <a:srgbClr val="FFFFFF"/>
                </a:solidFill>
                <a:latin typeface="Neue Kabel 3"/>
              </a:rPr>
              <a:t>Former Secretary of State</a:t>
            </a:r>
          </a:p>
        </p:txBody>
      </p:sp>
      <p:sp>
        <p:nvSpPr>
          <p:cNvPr id="20" name="Freeform 20"/>
          <p:cNvSpPr/>
          <p:nvPr/>
        </p:nvSpPr>
        <p:spPr>
          <a:xfrm>
            <a:off x="14323656" y="8577072"/>
            <a:ext cx="3553704" cy="1288697"/>
          </a:xfrm>
          <a:custGeom>
            <a:avLst/>
            <a:gdLst/>
            <a:ahLst/>
            <a:cxnLst/>
            <a:rect l="l" t="t" r="r" b="b"/>
            <a:pathLst>
              <a:path w="3553704" h="1288697">
                <a:moveTo>
                  <a:pt x="0" y="0"/>
                </a:moveTo>
                <a:lnTo>
                  <a:pt x="3553705" y="0"/>
                </a:lnTo>
                <a:lnTo>
                  <a:pt x="3553705" y="1288697"/>
                </a:lnTo>
                <a:lnTo>
                  <a:pt x="0" y="1288697"/>
                </a:lnTo>
                <a:lnTo>
                  <a:pt x="0" y="0"/>
                </a:lnTo>
                <a:close/>
              </a:path>
            </a:pathLst>
          </a:custGeom>
          <a:blipFill>
            <a:blip r:embed="rId18"/>
            <a:stretch>
              <a:fillRect t="-10890" b="-11668"/>
            </a:stretch>
          </a:blipFill>
        </p:spPr>
        <p:txBody>
          <a:bodyPr/>
          <a:lstStyle/>
          <a:p>
            <a:endParaRPr lang="en-US"/>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2" name="Group 2"/>
          <p:cNvGrpSpPr/>
          <p:nvPr/>
        </p:nvGrpSpPr>
        <p:grpSpPr>
          <a:xfrm>
            <a:off x="9476116" y="-164000"/>
            <a:ext cx="8811884" cy="10744079"/>
            <a:chOff x="0" y="0"/>
            <a:chExt cx="2320825" cy="2829716"/>
          </a:xfrm>
        </p:grpSpPr>
        <p:sp>
          <p:nvSpPr>
            <p:cNvPr id="3" name="Freeform 3"/>
            <p:cNvSpPr/>
            <p:nvPr/>
          </p:nvSpPr>
          <p:spPr>
            <a:xfrm>
              <a:off x="0" y="0"/>
              <a:ext cx="2320825" cy="2829716"/>
            </a:xfrm>
            <a:custGeom>
              <a:avLst/>
              <a:gdLst/>
              <a:ahLst/>
              <a:cxnLst/>
              <a:rect l="l" t="t" r="r" b="b"/>
              <a:pathLst>
                <a:path w="2320825" h="2829716">
                  <a:moveTo>
                    <a:pt x="0" y="0"/>
                  </a:moveTo>
                  <a:lnTo>
                    <a:pt x="2320825" y="0"/>
                  </a:lnTo>
                  <a:lnTo>
                    <a:pt x="2320825" y="2829716"/>
                  </a:lnTo>
                  <a:lnTo>
                    <a:pt x="0" y="2829716"/>
                  </a:lnTo>
                  <a:close/>
                </a:path>
              </a:pathLst>
            </a:custGeom>
            <a:solidFill>
              <a:srgbClr val="951ABE"/>
            </a:solidFill>
          </p:spPr>
          <p:txBody>
            <a:bodyPr/>
            <a:lstStyle/>
            <a:p>
              <a:endParaRPr lang="en-US"/>
            </a:p>
          </p:txBody>
        </p:sp>
        <p:sp>
          <p:nvSpPr>
            <p:cNvPr id="4" name="TextBox 4"/>
            <p:cNvSpPr txBox="1"/>
            <p:nvPr/>
          </p:nvSpPr>
          <p:spPr>
            <a:xfrm>
              <a:off x="0" y="-19050"/>
              <a:ext cx="2320825" cy="2848766"/>
            </a:xfrm>
            <a:prstGeom prst="rect">
              <a:avLst/>
            </a:prstGeom>
          </p:spPr>
          <p:txBody>
            <a:bodyPr lIns="76200" tIns="76200" rIns="76200" bIns="76200" rtlCol="0" anchor="ctr"/>
            <a:lstStyle/>
            <a:p>
              <a:pPr algn="ctr">
                <a:lnSpc>
                  <a:spcPts val="1980"/>
                </a:lnSpc>
              </a:pPr>
              <a:endParaRPr/>
            </a:p>
          </p:txBody>
        </p:sp>
      </p:grpSp>
      <p:grpSp>
        <p:nvGrpSpPr>
          <p:cNvPr id="5" name="Group 5"/>
          <p:cNvGrpSpPr/>
          <p:nvPr/>
        </p:nvGrpSpPr>
        <p:grpSpPr>
          <a:xfrm>
            <a:off x="8482855" y="770382"/>
            <a:ext cx="9206513" cy="9809697"/>
            <a:chOff x="0" y="0"/>
            <a:chExt cx="2424761" cy="2583624"/>
          </a:xfrm>
        </p:grpSpPr>
        <p:sp>
          <p:nvSpPr>
            <p:cNvPr id="6" name="Freeform 6"/>
            <p:cNvSpPr/>
            <p:nvPr/>
          </p:nvSpPr>
          <p:spPr>
            <a:xfrm>
              <a:off x="0" y="0"/>
              <a:ext cx="2424761" cy="2583624"/>
            </a:xfrm>
            <a:custGeom>
              <a:avLst/>
              <a:gdLst/>
              <a:ahLst/>
              <a:cxnLst/>
              <a:rect l="l" t="t" r="r" b="b"/>
              <a:pathLst>
                <a:path w="2424761" h="2583624">
                  <a:moveTo>
                    <a:pt x="0" y="0"/>
                  </a:moveTo>
                  <a:lnTo>
                    <a:pt x="2424761" y="0"/>
                  </a:lnTo>
                  <a:lnTo>
                    <a:pt x="2424761" y="2583624"/>
                  </a:lnTo>
                  <a:lnTo>
                    <a:pt x="0" y="2583624"/>
                  </a:lnTo>
                  <a:close/>
                </a:path>
              </a:pathLst>
            </a:custGeom>
            <a:solidFill>
              <a:srgbClr val="000000"/>
            </a:solidFill>
          </p:spPr>
          <p:txBody>
            <a:bodyPr/>
            <a:lstStyle/>
            <a:p>
              <a:endParaRPr lang="en-US"/>
            </a:p>
          </p:txBody>
        </p:sp>
        <p:sp>
          <p:nvSpPr>
            <p:cNvPr id="7" name="TextBox 7"/>
            <p:cNvSpPr txBox="1"/>
            <p:nvPr/>
          </p:nvSpPr>
          <p:spPr>
            <a:xfrm>
              <a:off x="0" y="-19050"/>
              <a:ext cx="2424761" cy="2602674"/>
            </a:xfrm>
            <a:prstGeom prst="rect">
              <a:avLst/>
            </a:prstGeom>
          </p:spPr>
          <p:txBody>
            <a:bodyPr lIns="76200" tIns="76200" rIns="76200" bIns="76200" rtlCol="0" anchor="ctr"/>
            <a:lstStyle/>
            <a:p>
              <a:pPr algn="ctr">
                <a:lnSpc>
                  <a:spcPts val="1980"/>
                </a:lnSpc>
              </a:pPr>
              <a:endParaRPr/>
            </a:p>
          </p:txBody>
        </p:sp>
      </p:grpSp>
      <p:sp>
        <p:nvSpPr>
          <p:cNvPr id="8" name="Freeform 8"/>
          <p:cNvSpPr/>
          <p:nvPr/>
        </p:nvSpPr>
        <p:spPr>
          <a:xfrm>
            <a:off x="13969277" y="8577072"/>
            <a:ext cx="3553704" cy="1288697"/>
          </a:xfrm>
          <a:custGeom>
            <a:avLst/>
            <a:gdLst/>
            <a:ahLst/>
            <a:cxnLst/>
            <a:rect l="l" t="t" r="r" b="b"/>
            <a:pathLst>
              <a:path w="3553704" h="1288697">
                <a:moveTo>
                  <a:pt x="0" y="0"/>
                </a:moveTo>
                <a:lnTo>
                  <a:pt x="3553704" y="0"/>
                </a:lnTo>
                <a:lnTo>
                  <a:pt x="3553704" y="1288697"/>
                </a:lnTo>
                <a:lnTo>
                  <a:pt x="0" y="1288697"/>
                </a:lnTo>
                <a:lnTo>
                  <a:pt x="0" y="0"/>
                </a:lnTo>
                <a:close/>
              </a:path>
            </a:pathLst>
          </a:custGeom>
          <a:blipFill>
            <a:blip r:embed="rId2"/>
            <a:stretch>
              <a:fillRect t="-10890" b="-11668"/>
            </a:stretch>
          </a:blipFill>
        </p:spPr>
        <p:txBody>
          <a:bodyPr/>
          <a:lstStyle/>
          <a:p>
            <a:endParaRPr lang="en-US"/>
          </a:p>
        </p:txBody>
      </p:sp>
      <p:sp>
        <p:nvSpPr>
          <p:cNvPr id="9" name="Freeform 9"/>
          <p:cNvSpPr/>
          <p:nvPr/>
        </p:nvSpPr>
        <p:spPr>
          <a:xfrm>
            <a:off x="9476116" y="9686546"/>
            <a:ext cx="723133" cy="1200907"/>
          </a:xfrm>
          <a:custGeom>
            <a:avLst/>
            <a:gdLst/>
            <a:ahLst/>
            <a:cxnLst/>
            <a:rect l="l" t="t" r="r" b="b"/>
            <a:pathLst>
              <a:path w="723133" h="1200907">
                <a:moveTo>
                  <a:pt x="0" y="0"/>
                </a:moveTo>
                <a:lnTo>
                  <a:pt x="723133" y="0"/>
                </a:lnTo>
                <a:lnTo>
                  <a:pt x="723133" y="1200908"/>
                </a:lnTo>
                <a:lnTo>
                  <a:pt x="0" y="120090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Freeform 10"/>
          <p:cNvSpPr/>
          <p:nvPr/>
        </p:nvSpPr>
        <p:spPr>
          <a:xfrm>
            <a:off x="8782433" y="9686546"/>
            <a:ext cx="723133" cy="1200907"/>
          </a:xfrm>
          <a:custGeom>
            <a:avLst/>
            <a:gdLst/>
            <a:ahLst/>
            <a:cxnLst/>
            <a:rect l="l" t="t" r="r" b="b"/>
            <a:pathLst>
              <a:path w="723133" h="1200907">
                <a:moveTo>
                  <a:pt x="0" y="0"/>
                </a:moveTo>
                <a:lnTo>
                  <a:pt x="723134" y="0"/>
                </a:lnTo>
                <a:lnTo>
                  <a:pt x="723134" y="1200908"/>
                </a:lnTo>
                <a:lnTo>
                  <a:pt x="0" y="120090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1" name="Freeform 11"/>
          <p:cNvSpPr/>
          <p:nvPr/>
        </p:nvSpPr>
        <p:spPr>
          <a:xfrm>
            <a:off x="7889420" y="9686546"/>
            <a:ext cx="723133" cy="1200907"/>
          </a:xfrm>
          <a:custGeom>
            <a:avLst/>
            <a:gdLst/>
            <a:ahLst/>
            <a:cxnLst/>
            <a:rect l="l" t="t" r="r" b="b"/>
            <a:pathLst>
              <a:path w="723133" h="1200907">
                <a:moveTo>
                  <a:pt x="0" y="0"/>
                </a:moveTo>
                <a:lnTo>
                  <a:pt x="723133" y="0"/>
                </a:lnTo>
                <a:lnTo>
                  <a:pt x="723133" y="1200908"/>
                </a:lnTo>
                <a:lnTo>
                  <a:pt x="0" y="120090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2" name="Freeform 12"/>
          <p:cNvSpPr/>
          <p:nvPr/>
        </p:nvSpPr>
        <p:spPr>
          <a:xfrm>
            <a:off x="7357647" y="9686546"/>
            <a:ext cx="723133" cy="1200907"/>
          </a:xfrm>
          <a:custGeom>
            <a:avLst/>
            <a:gdLst/>
            <a:ahLst/>
            <a:cxnLst/>
            <a:rect l="l" t="t" r="r" b="b"/>
            <a:pathLst>
              <a:path w="723133" h="1200907">
                <a:moveTo>
                  <a:pt x="0" y="0"/>
                </a:moveTo>
                <a:lnTo>
                  <a:pt x="723133" y="0"/>
                </a:lnTo>
                <a:lnTo>
                  <a:pt x="723133" y="1200908"/>
                </a:lnTo>
                <a:lnTo>
                  <a:pt x="0" y="120090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3" name="Freeform 13"/>
          <p:cNvSpPr/>
          <p:nvPr/>
        </p:nvSpPr>
        <p:spPr>
          <a:xfrm>
            <a:off x="6634514" y="9686546"/>
            <a:ext cx="723133" cy="1200907"/>
          </a:xfrm>
          <a:custGeom>
            <a:avLst/>
            <a:gdLst/>
            <a:ahLst/>
            <a:cxnLst/>
            <a:rect l="l" t="t" r="r" b="b"/>
            <a:pathLst>
              <a:path w="723133" h="1200907">
                <a:moveTo>
                  <a:pt x="0" y="0"/>
                </a:moveTo>
                <a:lnTo>
                  <a:pt x="723133" y="0"/>
                </a:lnTo>
                <a:lnTo>
                  <a:pt x="723133" y="1200908"/>
                </a:lnTo>
                <a:lnTo>
                  <a:pt x="0" y="120090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4" name="Freeform 14"/>
          <p:cNvSpPr/>
          <p:nvPr/>
        </p:nvSpPr>
        <p:spPr>
          <a:xfrm>
            <a:off x="5940831" y="9686546"/>
            <a:ext cx="723133" cy="1200907"/>
          </a:xfrm>
          <a:custGeom>
            <a:avLst/>
            <a:gdLst/>
            <a:ahLst/>
            <a:cxnLst/>
            <a:rect l="l" t="t" r="r" b="b"/>
            <a:pathLst>
              <a:path w="723133" h="1200907">
                <a:moveTo>
                  <a:pt x="0" y="0"/>
                </a:moveTo>
                <a:lnTo>
                  <a:pt x="723133" y="0"/>
                </a:lnTo>
                <a:lnTo>
                  <a:pt x="723133" y="1200908"/>
                </a:lnTo>
                <a:lnTo>
                  <a:pt x="0" y="120090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5" name="Freeform 15"/>
          <p:cNvSpPr/>
          <p:nvPr/>
        </p:nvSpPr>
        <p:spPr>
          <a:xfrm>
            <a:off x="5047817" y="9686546"/>
            <a:ext cx="723133" cy="1200907"/>
          </a:xfrm>
          <a:custGeom>
            <a:avLst/>
            <a:gdLst/>
            <a:ahLst/>
            <a:cxnLst/>
            <a:rect l="l" t="t" r="r" b="b"/>
            <a:pathLst>
              <a:path w="723133" h="1200907">
                <a:moveTo>
                  <a:pt x="0" y="0"/>
                </a:moveTo>
                <a:lnTo>
                  <a:pt x="723134" y="0"/>
                </a:lnTo>
                <a:lnTo>
                  <a:pt x="723134" y="1200908"/>
                </a:lnTo>
                <a:lnTo>
                  <a:pt x="0" y="120090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6" name="Freeform 16"/>
          <p:cNvSpPr/>
          <p:nvPr/>
        </p:nvSpPr>
        <p:spPr>
          <a:xfrm>
            <a:off x="4516044" y="9686546"/>
            <a:ext cx="723133" cy="1200907"/>
          </a:xfrm>
          <a:custGeom>
            <a:avLst/>
            <a:gdLst/>
            <a:ahLst/>
            <a:cxnLst/>
            <a:rect l="l" t="t" r="r" b="b"/>
            <a:pathLst>
              <a:path w="723133" h="1200907">
                <a:moveTo>
                  <a:pt x="0" y="0"/>
                </a:moveTo>
                <a:lnTo>
                  <a:pt x="723134" y="0"/>
                </a:lnTo>
                <a:lnTo>
                  <a:pt x="723134" y="1200908"/>
                </a:lnTo>
                <a:lnTo>
                  <a:pt x="0" y="120090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7" name="Freeform 17"/>
          <p:cNvSpPr/>
          <p:nvPr/>
        </p:nvSpPr>
        <p:spPr>
          <a:xfrm>
            <a:off x="3654031" y="9686546"/>
            <a:ext cx="723133" cy="1200907"/>
          </a:xfrm>
          <a:custGeom>
            <a:avLst/>
            <a:gdLst/>
            <a:ahLst/>
            <a:cxnLst/>
            <a:rect l="l" t="t" r="r" b="b"/>
            <a:pathLst>
              <a:path w="723133" h="1200907">
                <a:moveTo>
                  <a:pt x="0" y="0"/>
                </a:moveTo>
                <a:lnTo>
                  <a:pt x="723133" y="0"/>
                </a:lnTo>
                <a:lnTo>
                  <a:pt x="723133" y="1200908"/>
                </a:lnTo>
                <a:lnTo>
                  <a:pt x="0" y="120090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8" name="Freeform 18"/>
          <p:cNvSpPr/>
          <p:nvPr/>
        </p:nvSpPr>
        <p:spPr>
          <a:xfrm>
            <a:off x="2960348" y="9686546"/>
            <a:ext cx="723133" cy="1200907"/>
          </a:xfrm>
          <a:custGeom>
            <a:avLst/>
            <a:gdLst/>
            <a:ahLst/>
            <a:cxnLst/>
            <a:rect l="l" t="t" r="r" b="b"/>
            <a:pathLst>
              <a:path w="723133" h="1200907">
                <a:moveTo>
                  <a:pt x="0" y="0"/>
                </a:moveTo>
                <a:lnTo>
                  <a:pt x="723134" y="0"/>
                </a:lnTo>
                <a:lnTo>
                  <a:pt x="723134" y="1200908"/>
                </a:lnTo>
                <a:lnTo>
                  <a:pt x="0" y="120090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9" name="Freeform 19"/>
          <p:cNvSpPr/>
          <p:nvPr/>
        </p:nvSpPr>
        <p:spPr>
          <a:xfrm>
            <a:off x="2067335" y="9686546"/>
            <a:ext cx="723133" cy="1200907"/>
          </a:xfrm>
          <a:custGeom>
            <a:avLst/>
            <a:gdLst/>
            <a:ahLst/>
            <a:cxnLst/>
            <a:rect l="l" t="t" r="r" b="b"/>
            <a:pathLst>
              <a:path w="723133" h="1200907">
                <a:moveTo>
                  <a:pt x="0" y="0"/>
                </a:moveTo>
                <a:lnTo>
                  <a:pt x="723133" y="0"/>
                </a:lnTo>
                <a:lnTo>
                  <a:pt x="723133" y="1200908"/>
                </a:lnTo>
                <a:lnTo>
                  <a:pt x="0" y="120090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0" name="Freeform 20"/>
          <p:cNvSpPr/>
          <p:nvPr/>
        </p:nvSpPr>
        <p:spPr>
          <a:xfrm>
            <a:off x="1535562" y="9686546"/>
            <a:ext cx="723133" cy="1200907"/>
          </a:xfrm>
          <a:custGeom>
            <a:avLst/>
            <a:gdLst/>
            <a:ahLst/>
            <a:cxnLst/>
            <a:rect l="l" t="t" r="r" b="b"/>
            <a:pathLst>
              <a:path w="723133" h="1200907">
                <a:moveTo>
                  <a:pt x="0" y="0"/>
                </a:moveTo>
                <a:lnTo>
                  <a:pt x="723133" y="0"/>
                </a:lnTo>
                <a:lnTo>
                  <a:pt x="723133" y="1200908"/>
                </a:lnTo>
                <a:lnTo>
                  <a:pt x="0" y="120090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1" name="Freeform 21"/>
          <p:cNvSpPr/>
          <p:nvPr/>
        </p:nvSpPr>
        <p:spPr>
          <a:xfrm>
            <a:off x="697668" y="9686546"/>
            <a:ext cx="723133" cy="1200907"/>
          </a:xfrm>
          <a:custGeom>
            <a:avLst/>
            <a:gdLst/>
            <a:ahLst/>
            <a:cxnLst/>
            <a:rect l="l" t="t" r="r" b="b"/>
            <a:pathLst>
              <a:path w="723133" h="1200907">
                <a:moveTo>
                  <a:pt x="0" y="0"/>
                </a:moveTo>
                <a:lnTo>
                  <a:pt x="723133" y="0"/>
                </a:lnTo>
                <a:lnTo>
                  <a:pt x="723133" y="1200908"/>
                </a:lnTo>
                <a:lnTo>
                  <a:pt x="0" y="120090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2" name="Freeform 22"/>
          <p:cNvSpPr/>
          <p:nvPr/>
        </p:nvSpPr>
        <p:spPr>
          <a:xfrm>
            <a:off x="3985" y="9686546"/>
            <a:ext cx="723133" cy="1200907"/>
          </a:xfrm>
          <a:custGeom>
            <a:avLst/>
            <a:gdLst/>
            <a:ahLst/>
            <a:cxnLst/>
            <a:rect l="l" t="t" r="r" b="b"/>
            <a:pathLst>
              <a:path w="723133" h="1200907">
                <a:moveTo>
                  <a:pt x="0" y="0"/>
                </a:moveTo>
                <a:lnTo>
                  <a:pt x="723133" y="0"/>
                </a:lnTo>
                <a:lnTo>
                  <a:pt x="723133" y="1200908"/>
                </a:lnTo>
                <a:lnTo>
                  <a:pt x="0" y="120090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3" name="Freeform 23"/>
          <p:cNvSpPr/>
          <p:nvPr/>
        </p:nvSpPr>
        <p:spPr>
          <a:xfrm>
            <a:off x="12362979" y="9686546"/>
            <a:ext cx="723133" cy="1200907"/>
          </a:xfrm>
          <a:custGeom>
            <a:avLst/>
            <a:gdLst/>
            <a:ahLst/>
            <a:cxnLst/>
            <a:rect l="l" t="t" r="r" b="b"/>
            <a:pathLst>
              <a:path w="723133" h="1200907">
                <a:moveTo>
                  <a:pt x="0" y="0"/>
                </a:moveTo>
                <a:lnTo>
                  <a:pt x="723133" y="0"/>
                </a:lnTo>
                <a:lnTo>
                  <a:pt x="723133" y="1200908"/>
                </a:lnTo>
                <a:lnTo>
                  <a:pt x="0" y="120090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4" name="Freeform 24"/>
          <p:cNvSpPr/>
          <p:nvPr/>
        </p:nvSpPr>
        <p:spPr>
          <a:xfrm>
            <a:off x="11669296" y="9686546"/>
            <a:ext cx="723133" cy="1200907"/>
          </a:xfrm>
          <a:custGeom>
            <a:avLst/>
            <a:gdLst/>
            <a:ahLst/>
            <a:cxnLst/>
            <a:rect l="l" t="t" r="r" b="b"/>
            <a:pathLst>
              <a:path w="723133" h="1200907">
                <a:moveTo>
                  <a:pt x="0" y="0"/>
                </a:moveTo>
                <a:lnTo>
                  <a:pt x="723133" y="0"/>
                </a:lnTo>
                <a:lnTo>
                  <a:pt x="723133" y="1200908"/>
                </a:lnTo>
                <a:lnTo>
                  <a:pt x="0" y="120090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5" name="Freeform 25"/>
          <p:cNvSpPr/>
          <p:nvPr/>
        </p:nvSpPr>
        <p:spPr>
          <a:xfrm>
            <a:off x="10776282" y="9686546"/>
            <a:ext cx="723133" cy="1200907"/>
          </a:xfrm>
          <a:custGeom>
            <a:avLst/>
            <a:gdLst/>
            <a:ahLst/>
            <a:cxnLst/>
            <a:rect l="l" t="t" r="r" b="b"/>
            <a:pathLst>
              <a:path w="723133" h="1200907">
                <a:moveTo>
                  <a:pt x="0" y="0"/>
                </a:moveTo>
                <a:lnTo>
                  <a:pt x="723134" y="0"/>
                </a:lnTo>
                <a:lnTo>
                  <a:pt x="723134" y="1200908"/>
                </a:lnTo>
                <a:lnTo>
                  <a:pt x="0" y="120090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6" name="Freeform 26"/>
          <p:cNvSpPr/>
          <p:nvPr/>
        </p:nvSpPr>
        <p:spPr>
          <a:xfrm>
            <a:off x="10244509" y="9686546"/>
            <a:ext cx="723133" cy="1200907"/>
          </a:xfrm>
          <a:custGeom>
            <a:avLst/>
            <a:gdLst/>
            <a:ahLst/>
            <a:cxnLst/>
            <a:rect l="l" t="t" r="r" b="b"/>
            <a:pathLst>
              <a:path w="723133" h="1200907">
                <a:moveTo>
                  <a:pt x="0" y="0"/>
                </a:moveTo>
                <a:lnTo>
                  <a:pt x="723134" y="0"/>
                </a:lnTo>
                <a:lnTo>
                  <a:pt x="723134" y="1200908"/>
                </a:lnTo>
                <a:lnTo>
                  <a:pt x="0" y="120090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7" name="Freeform 27"/>
          <p:cNvSpPr/>
          <p:nvPr/>
        </p:nvSpPr>
        <p:spPr>
          <a:xfrm>
            <a:off x="13063941" y="9686546"/>
            <a:ext cx="723133" cy="1200907"/>
          </a:xfrm>
          <a:custGeom>
            <a:avLst/>
            <a:gdLst/>
            <a:ahLst/>
            <a:cxnLst/>
            <a:rect l="l" t="t" r="r" b="b"/>
            <a:pathLst>
              <a:path w="723133" h="1200907">
                <a:moveTo>
                  <a:pt x="0" y="0"/>
                </a:moveTo>
                <a:lnTo>
                  <a:pt x="723134" y="0"/>
                </a:lnTo>
                <a:lnTo>
                  <a:pt x="723134" y="1200908"/>
                </a:lnTo>
                <a:lnTo>
                  <a:pt x="0" y="120090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8" name="Freeform 28"/>
          <p:cNvSpPr/>
          <p:nvPr/>
        </p:nvSpPr>
        <p:spPr>
          <a:xfrm>
            <a:off x="-95255" y="1530091"/>
            <a:ext cx="723133" cy="1200907"/>
          </a:xfrm>
          <a:custGeom>
            <a:avLst/>
            <a:gdLst/>
            <a:ahLst/>
            <a:cxnLst/>
            <a:rect l="l" t="t" r="r" b="b"/>
            <a:pathLst>
              <a:path w="723133" h="1200907">
                <a:moveTo>
                  <a:pt x="0" y="0"/>
                </a:moveTo>
                <a:lnTo>
                  <a:pt x="723133" y="0"/>
                </a:lnTo>
                <a:lnTo>
                  <a:pt x="723133" y="1200907"/>
                </a:lnTo>
                <a:lnTo>
                  <a:pt x="0" y="120090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9" name="Freeform 29"/>
          <p:cNvSpPr/>
          <p:nvPr/>
        </p:nvSpPr>
        <p:spPr>
          <a:xfrm>
            <a:off x="1028700" y="2936367"/>
            <a:ext cx="6446520" cy="41148"/>
          </a:xfrm>
          <a:custGeom>
            <a:avLst/>
            <a:gdLst/>
            <a:ahLst/>
            <a:cxnLst/>
            <a:rect l="l" t="t" r="r" b="b"/>
            <a:pathLst>
              <a:path w="6446520" h="41148">
                <a:moveTo>
                  <a:pt x="0" y="0"/>
                </a:moveTo>
                <a:lnTo>
                  <a:pt x="6446520" y="0"/>
                </a:lnTo>
                <a:lnTo>
                  <a:pt x="6446520" y="41148"/>
                </a:lnTo>
                <a:lnTo>
                  <a:pt x="0" y="4114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30" name="Freeform 30"/>
          <p:cNvSpPr/>
          <p:nvPr/>
        </p:nvSpPr>
        <p:spPr>
          <a:xfrm>
            <a:off x="9837683" y="1200150"/>
            <a:ext cx="7266169" cy="7038872"/>
          </a:xfrm>
          <a:custGeom>
            <a:avLst/>
            <a:gdLst/>
            <a:ahLst/>
            <a:cxnLst/>
            <a:rect l="l" t="t" r="r" b="b"/>
            <a:pathLst>
              <a:path w="7266169" h="7038872">
                <a:moveTo>
                  <a:pt x="0" y="0"/>
                </a:moveTo>
                <a:lnTo>
                  <a:pt x="7266169" y="0"/>
                </a:lnTo>
                <a:lnTo>
                  <a:pt x="7266169" y="7038872"/>
                </a:lnTo>
                <a:lnTo>
                  <a:pt x="0" y="7038872"/>
                </a:lnTo>
                <a:lnTo>
                  <a:pt x="0" y="0"/>
                </a:lnTo>
                <a:close/>
              </a:path>
            </a:pathLst>
          </a:custGeom>
          <a:blipFill>
            <a:blip r:embed="rId7"/>
            <a:stretch>
              <a:fillRect l="-35675" t="-8924" r="-22699"/>
            </a:stretch>
          </a:blipFill>
        </p:spPr>
        <p:txBody>
          <a:bodyPr/>
          <a:lstStyle/>
          <a:p>
            <a:endParaRPr lang="en-US"/>
          </a:p>
        </p:txBody>
      </p:sp>
      <p:sp>
        <p:nvSpPr>
          <p:cNvPr id="31" name="TextBox 31"/>
          <p:cNvSpPr txBox="1"/>
          <p:nvPr/>
        </p:nvSpPr>
        <p:spPr>
          <a:xfrm>
            <a:off x="1066569" y="285192"/>
            <a:ext cx="6548222" cy="2651175"/>
          </a:xfrm>
          <a:prstGeom prst="rect">
            <a:avLst/>
          </a:prstGeom>
        </p:spPr>
        <p:txBody>
          <a:bodyPr lIns="0" tIns="0" rIns="0" bIns="0" rtlCol="0" anchor="t">
            <a:spAutoFit/>
          </a:bodyPr>
          <a:lstStyle/>
          <a:p>
            <a:pPr algn="l">
              <a:lnSpc>
                <a:spcPts val="9563"/>
              </a:lnSpc>
            </a:pPr>
            <a:r>
              <a:rPr lang="en-US" sz="8615">
                <a:solidFill>
                  <a:srgbClr val="FFFFFF"/>
                </a:solidFill>
                <a:latin typeface="Neue Kabel 2"/>
              </a:rPr>
              <a:t>Employers Most Wanted</a:t>
            </a:r>
          </a:p>
        </p:txBody>
      </p:sp>
      <p:sp>
        <p:nvSpPr>
          <p:cNvPr id="32" name="TextBox 32"/>
          <p:cNvSpPr txBox="1"/>
          <p:nvPr/>
        </p:nvSpPr>
        <p:spPr>
          <a:xfrm>
            <a:off x="923948" y="3129915"/>
            <a:ext cx="7292508" cy="5953820"/>
          </a:xfrm>
          <a:prstGeom prst="rect">
            <a:avLst/>
          </a:prstGeom>
        </p:spPr>
        <p:txBody>
          <a:bodyPr lIns="0" tIns="0" rIns="0" bIns="0" rtlCol="0" anchor="t">
            <a:spAutoFit/>
          </a:bodyPr>
          <a:lstStyle/>
          <a:p>
            <a:pPr marL="577135" lvl="1" indent="-288567" algn="l">
              <a:lnSpc>
                <a:spcPts val="3608"/>
              </a:lnSpc>
              <a:buFont typeface="Arial"/>
              <a:buChar char="•"/>
            </a:pPr>
            <a:r>
              <a:rPr lang="en-US" sz="2673">
                <a:solidFill>
                  <a:srgbClr val="FFFFFF"/>
                </a:solidFill>
                <a:latin typeface="Frutiger"/>
              </a:rPr>
              <a:t>Communication &amp; Teamwork</a:t>
            </a:r>
          </a:p>
          <a:p>
            <a:pPr marL="577135" lvl="1" indent="-288567" algn="l">
              <a:lnSpc>
                <a:spcPts val="3608"/>
              </a:lnSpc>
              <a:buFont typeface="Arial"/>
              <a:buChar char="•"/>
            </a:pPr>
            <a:r>
              <a:rPr lang="en-US" sz="2673">
                <a:solidFill>
                  <a:srgbClr val="FFFFFF"/>
                </a:solidFill>
                <a:latin typeface="Frutiger"/>
              </a:rPr>
              <a:t>Reliability</a:t>
            </a:r>
          </a:p>
          <a:p>
            <a:pPr marL="577135" lvl="1" indent="-288567" algn="l">
              <a:lnSpc>
                <a:spcPts val="3608"/>
              </a:lnSpc>
              <a:buFont typeface="Arial"/>
              <a:buChar char="•"/>
            </a:pPr>
            <a:r>
              <a:rPr lang="en-US" sz="2673">
                <a:solidFill>
                  <a:srgbClr val="FFFFFF"/>
                </a:solidFill>
                <a:latin typeface="Frutiger"/>
              </a:rPr>
              <a:t>Customer Service &amp; A Positive Attitude</a:t>
            </a:r>
          </a:p>
          <a:p>
            <a:pPr marL="577135" lvl="1" indent="-288567" algn="l">
              <a:lnSpc>
                <a:spcPts val="3608"/>
              </a:lnSpc>
              <a:buFont typeface="Arial"/>
              <a:buChar char="•"/>
            </a:pPr>
            <a:r>
              <a:rPr lang="en-US" sz="2673">
                <a:solidFill>
                  <a:srgbClr val="FFFFFF"/>
                </a:solidFill>
                <a:latin typeface="Frutiger"/>
              </a:rPr>
              <a:t>Creativity</a:t>
            </a:r>
          </a:p>
          <a:p>
            <a:pPr marL="577135" lvl="1" indent="-288567" algn="l">
              <a:lnSpc>
                <a:spcPts val="3608"/>
              </a:lnSpc>
              <a:buFont typeface="Arial"/>
              <a:buChar char="•"/>
            </a:pPr>
            <a:r>
              <a:rPr lang="en-US" sz="2673">
                <a:solidFill>
                  <a:srgbClr val="FFFFFF"/>
                </a:solidFill>
                <a:latin typeface="Frutiger"/>
              </a:rPr>
              <a:t>Adaptability</a:t>
            </a:r>
          </a:p>
          <a:p>
            <a:pPr marL="577135" lvl="1" indent="-288567" algn="l">
              <a:lnSpc>
                <a:spcPts val="3608"/>
              </a:lnSpc>
              <a:buFont typeface="Arial"/>
              <a:buChar char="•"/>
            </a:pPr>
            <a:r>
              <a:rPr lang="en-US" sz="2673" spc="5">
                <a:solidFill>
                  <a:srgbClr val="FFFFFF"/>
                </a:solidFill>
                <a:latin typeface="Frutiger"/>
              </a:rPr>
              <a:t>Critical Thinking &amp; Problem Solving</a:t>
            </a:r>
          </a:p>
          <a:p>
            <a:pPr marL="577135" lvl="1" indent="-288567" algn="l">
              <a:lnSpc>
                <a:spcPts val="3608"/>
              </a:lnSpc>
              <a:buFont typeface="Arial"/>
              <a:buChar char="•"/>
            </a:pPr>
            <a:r>
              <a:rPr lang="en-US" sz="2673" spc="5">
                <a:solidFill>
                  <a:srgbClr val="FFFFFF"/>
                </a:solidFill>
                <a:latin typeface="Frutiger"/>
              </a:rPr>
              <a:t>Organization &amp; Planning</a:t>
            </a:r>
          </a:p>
          <a:p>
            <a:pPr marL="577135" lvl="1" indent="-288567" algn="l">
              <a:lnSpc>
                <a:spcPts val="3608"/>
              </a:lnSpc>
              <a:buFont typeface="Arial"/>
              <a:buChar char="•"/>
            </a:pPr>
            <a:r>
              <a:rPr lang="en-US" sz="2673">
                <a:solidFill>
                  <a:srgbClr val="FFFFFF"/>
                </a:solidFill>
                <a:latin typeface="Frutiger"/>
              </a:rPr>
              <a:t>Initiative &amp; Work Ethic </a:t>
            </a:r>
          </a:p>
          <a:p>
            <a:pPr marL="577135" lvl="1" indent="-288567" algn="l">
              <a:lnSpc>
                <a:spcPts val="3608"/>
              </a:lnSpc>
              <a:buFont typeface="Arial"/>
              <a:buChar char="•"/>
            </a:pPr>
            <a:r>
              <a:rPr lang="en-US" sz="2673">
                <a:solidFill>
                  <a:srgbClr val="FFFFFF"/>
                </a:solidFill>
                <a:latin typeface="Frutiger"/>
              </a:rPr>
              <a:t>Time-Management</a:t>
            </a:r>
          </a:p>
          <a:p>
            <a:pPr marL="577135" lvl="1" indent="-288567" algn="l">
              <a:lnSpc>
                <a:spcPts val="3608"/>
              </a:lnSpc>
              <a:buFont typeface="Arial"/>
              <a:buChar char="•"/>
            </a:pPr>
            <a:r>
              <a:rPr lang="en-US" sz="2673">
                <a:solidFill>
                  <a:srgbClr val="FFFFFF"/>
                </a:solidFill>
                <a:latin typeface="Frutiger"/>
              </a:rPr>
              <a:t>Leadership</a:t>
            </a:r>
          </a:p>
          <a:p>
            <a:pPr marL="577135" lvl="1" indent="-288567" algn="l">
              <a:lnSpc>
                <a:spcPts val="3608"/>
              </a:lnSpc>
              <a:buFont typeface="Arial"/>
              <a:buChar char="•"/>
            </a:pPr>
            <a:r>
              <a:rPr lang="en-US" sz="2673" spc="5">
                <a:solidFill>
                  <a:srgbClr val="FFFFFF"/>
                </a:solidFill>
                <a:latin typeface="Frutiger"/>
              </a:rPr>
              <a:t>Learning</a:t>
            </a:r>
          </a:p>
          <a:p>
            <a:pPr marL="577135" lvl="1" indent="-288567" algn="l">
              <a:lnSpc>
                <a:spcPts val="3608"/>
              </a:lnSpc>
              <a:buFont typeface="Arial"/>
              <a:buChar char="•"/>
            </a:pPr>
            <a:r>
              <a:rPr lang="en-US" sz="2673">
                <a:solidFill>
                  <a:srgbClr val="FFFFFF"/>
                </a:solidFill>
                <a:latin typeface="Frutiger"/>
              </a:rPr>
              <a:t>Technology</a:t>
            </a:r>
          </a:p>
          <a:p>
            <a:pPr marL="577135" lvl="1" indent="-288567" algn="l">
              <a:lnSpc>
                <a:spcPts val="3608"/>
              </a:lnSpc>
              <a:buFont typeface="Arial"/>
              <a:buChar char="•"/>
            </a:pPr>
            <a:r>
              <a:rPr lang="en-US" sz="2673" spc="2">
                <a:solidFill>
                  <a:srgbClr val="FFFFFF"/>
                </a:solidFill>
                <a:latin typeface="Frutiger"/>
              </a:rPr>
              <a:t>Conflict Resolution</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rot="615959">
            <a:off x="12878592" y="8019157"/>
            <a:ext cx="5487592" cy="2815764"/>
          </a:xfrm>
          <a:custGeom>
            <a:avLst/>
            <a:gdLst/>
            <a:ahLst/>
            <a:cxnLst/>
            <a:rect l="l" t="t" r="r" b="b"/>
            <a:pathLst>
              <a:path w="5487592" h="2815764">
                <a:moveTo>
                  <a:pt x="0" y="0"/>
                </a:moveTo>
                <a:lnTo>
                  <a:pt x="5487593" y="0"/>
                </a:lnTo>
                <a:lnTo>
                  <a:pt x="5487593" y="2815764"/>
                </a:lnTo>
                <a:lnTo>
                  <a:pt x="0" y="281576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a:grpSpLocks noChangeAspect="1"/>
          </p:cNvGrpSpPr>
          <p:nvPr/>
        </p:nvGrpSpPr>
        <p:grpSpPr>
          <a:xfrm>
            <a:off x="9811512" y="2473452"/>
            <a:ext cx="7164467" cy="5079249"/>
            <a:chOff x="0" y="0"/>
            <a:chExt cx="6368415" cy="4514888"/>
          </a:xfrm>
        </p:grpSpPr>
        <p:sp>
          <p:nvSpPr>
            <p:cNvPr id="4" name="Freeform 4"/>
            <p:cNvSpPr/>
            <p:nvPr/>
          </p:nvSpPr>
          <p:spPr>
            <a:xfrm>
              <a:off x="0" y="0"/>
              <a:ext cx="6368415" cy="4514850"/>
            </a:xfrm>
            <a:custGeom>
              <a:avLst/>
              <a:gdLst/>
              <a:ahLst/>
              <a:cxnLst/>
              <a:rect l="l" t="t" r="r" b="b"/>
              <a:pathLst>
                <a:path w="6368415" h="4514850">
                  <a:moveTo>
                    <a:pt x="191643" y="0"/>
                  </a:moveTo>
                  <a:cubicBezTo>
                    <a:pt x="85725" y="0"/>
                    <a:pt x="0" y="51435"/>
                    <a:pt x="0" y="115062"/>
                  </a:cubicBezTo>
                  <a:lnTo>
                    <a:pt x="0" y="4402074"/>
                  </a:lnTo>
                  <a:cubicBezTo>
                    <a:pt x="0" y="4457827"/>
                    <a:pt x="66040" y="4504309"/>
                    <a:pt x="153670" y="4514850"/>
                  </a:cubicBezTo>
                  <a:lnTo>
                    <a:pt x="6216650" y="4514850"/>
                  </a:lnTo>
                  <a:cubicBezTo>
                    <a:pt x="6295644" y="4505325"/>
                    <a:pt x="6356985" y="4466717"/>
                    <a:pt x="6368415" y="4418457"/>
                  </a:cubicBezTo>
                  <a:lnTo>
                    <a:pt x="6368415" y="4418457"/>
                  </a:lnTo>
                  <a:lnTo>
                    <a:pt x="6368415" y="98679"/>
                  </a:lnTo>
                  <a:lnTo>
                    <a:pt x="6368415" y="98679"/>
                  </a:lnTo>
                  <a:cubicBezTo>
                    <a:pt x="6355207" y="42926"/>
                    <a:pt x="6275324" y="0"/>
                    <a:pt x="6178677" y="0"/>
                  </a:cubicBezTo>
                  <a:close/>
                </a:path>
              </a:pathLst>
            </a:custGeom>
            <a:blipFill>
              <a:blip r:embed="rId4"/>
              <a:stretch>
                <a:fillRect l="-3204" r="-3204"/>
              </a:stretch>
            </a:blipFill>
          </p:spPr>
          <p:txBody>
            <a:bodyPr/>
            <a:lstStyle/>
            <a:p>
              <a:endParaRPr lang="en-US"/>
            </a:p>
          </p:txBody>
        </p:sp>
      </p:grpSp>
      <p:grpSp>
        <p:nvGrpSpPr>
          <p:cNvPr id="5" name="Group 5"/>
          <p:cNvGrpSpPr>
            <a:grpSpLocks noChangeAspect="1"/>
          </p:cNvGrpSpPr>
          <p:nvPr/>
        </p:nvGrpSpPr>
        <p:grpSpPr>
          <a:xfrm rot="10169153">
            <a:off x="15205508" y="-559745"/>
            <a:ext cx="3540943" cy="2336078"/>
            <a:chOff x="0" y="0"/>
            <a:chExt cx="2360625" cy="1557388"/>
          </a:xfrm>
        </p:grpSpPr>
        <p:sp>
          <p:nvSpPr>
            <p:cNvPr id="6" name="Freeform 6"/>
            <p:cNvSpPr/>
            <p:nvPr/>
          </p:nvSpPr>
          <p:spPr>
            <a:xfrm>
              <a:off x="0" y="0"/>
              <a:ext cx="2360549" cy="1557274"/>
            </a:xfrm>
            <a:custGeom>
              <a:avLst/>
              <a:gdLst/>
              <a:ahLst/>
              <a:cxnLst/>
              <a:rect l="l" t="t" r="r" b="b"/>
              <a:pathLst>
                <a:path w="2360549" h="1557274">
                  <a:moveTo>
                    <a:pt x="933704" y="2921"/>
                  </a:moveTo>
                  <a:cubicBezTo>
                    <a:pt x="1065911" y="14097"/>
                    <a:pt x="1196086" y="42164"/>
                    <a:pt x="1320927" y="86106"/>
                  </a:cubicBezTo>
                  <a:cubicBezTo>
                    <a:pt x="1353947" y="97790"/>
                    <a:pt x="1371346" y="133985"/>
                    <a:pt x="1359789" y="167132"/>
                  </a:cubicBezTo>
                  <a:cubicBezTo>
                    <a:pt x="1348232" y="200279"/>
                    <a:pt x="1311910" y="217551"/>
                    <a:pt x="1278763" y="205994"/>
                  </a:cubicBezTo>
                  <a:cubicBezTo>
                    <a:pt x="1164082" y="165608"/>
                    <a:pt x="1044448" y="139827"/>
                    <a:pt x="923036" y="129540"/>
                  </a:cubicBezTo>
                  <a:cubicBezTo>
                    <a:pt x="888111" y="126619"/>
                    <a:pt x="862203" y="95885"/>
                    <a:pt x="865124" y="60960"/>
                  </a:cubicBezTo>
                  <a:cubicBezTo>
                    <a:pt x="868045" y="26035"/>
                    <a:pt x="898779" y="0"/>
                    <a:pt x="933704" y="2921"/>
                  </a:cubicBezTo>
                  <a:close/>
                  <a:moveTo>
                    <a:pt x="1781302" y="342519"/>
                  </a:moveTo>
                  <a:cubicBezTo>
                    <a:pt x="1882902" y="424434"/>
                    <a:pt x="1975231" y="520065"/>
                    <a:pt x="2055241" y="628523"/>
                  </a:cubicBezTo>
                  <a:cubicBezTo>
                    <a:pt x="2076069" y="656717"/>
                    <a:pt x="2070100" y="696468"/>
                    <a:pt x="2041906" y="717296"/>
                  </a:cubicBezTo>
                  <a:cubicBezTo>
                    <a:pt x="2013712" y="738124"/>
                    <a:pt x="1973961" y="732155"/>
                    <a:pt x="1953133" y="703961"/>
                  </a:cubicBezTo>
                  <a:cubicBezTo>
                    <a:pt x="1879600" y="604266"/>
                    <a:pt x="1794764" y="516509"/>
                    <a:pt x="1701673" y="441452"/>
                  </a:cubicBezTo>
                  <a:cubicBezTo>
                    <a:pt x="1674368" y="419481"/>
                    <a:pt x="1670050" y="379476"/>
                    <a:pt x="1692148" y="352171"/>
                  </a:cubicBezTo>
                  <a:cubicBezTo>
                    <a:pt x="1714246" y="324866"/>
                    <a:pt x="1754124" y="320548"/>
                    <a:pt x="1781429" y="342646"/>
                  </a:cubicBezTo>
                  <a:close/>
                  <a:moveTo>
                    <a:pt x="2292477" y="1099439"/>
                  </a:moveTo>
                  <a:cubicBezTo>
                    <a:pt x="2331085" y="1225804"/>
                    <a:pt x="2353691" y="1356995"/>
                    <a:pt x="2359152" y="1489837"/>
                  </a:cubicBezTo>
                  <a:cubicBezTo>
                    <a:pt x="2360549" y="1524889"/>
                    <a:pt x="2333371" y="1554480"/>
                    <a:pt x="2298319" y="1555877"/>
                  </a:cubicBezTo>
                  <a:cubicBezTo>
                    <a:pt x="2263267" y="1557274"/>
                    <a:pt x="2233676" y="1530096"/>
                    <a:pt x="2232279" y="1495044"/>
                  </a:cubicBezTo>
                  <a:cubicBezTo>
                    <a:pt x="2227199" y="1373124"/>
                    <a:pt x="2206498" y="1252601"/>
                    <a:pt x="2171065" y="1136523"/>
                  </a:cubicBezTo>
                  <a:cubicBezTo>
                    <a:pt x="2160778" y="1102995"/>
                    <a:pt x="2179701" y="1067435"/>
                    <a:pt x="2213229" y="1057275"/>
                  </a:cubicBezTo>
                  <a:cubicBezTo>
                    <a:pt x="2246757" y="1047115"/>
                    <a:pt x="2282317" y="1065911"/>
                    <a:pt x="2292477" y="1099439"/>
                  </a:cubicBezTo>
                  <a:close/>
                  <a:moveTo>
                    <a:pt x="41402" y="196850"/>
                  </a:moveTo>
                  <a:cubicBezTo>
                    <a:pt x="159766" y="130429"/>
                    <a:pt x="283210" y="81153"/>
                    <a:pt x="408813" y="48133"/>
                  </a:cubicBezTo>
                  <a:cubicBezTo>
                    <a:pt x="442722" y="39243"/>
                    <a:pt x="477393" y="59436"/>
                    <a:pt x="486410" y="93472"/>
                  </a:cubicBezTo>
                  <a:cubicBezTo>
                    <a:pt x="495427" y="127508"/>
                    <a:pt x="475107" y="162052"/>
                    <a:pt x="441071" y="171069"/>
                  </a:cubicBezTo>
                  <a:cubicBezTo>
                    <a:pt x="325882" y="201295"/>
                    <a:pt x="212471" y="246634"/>
                    <a:pt x="103632" y="307721"/>
                  </a:cubicBezTo>
                  <a:cubicBezTo>
                    <a:pt x="73025" y="324866"/>
                    <a:pt x="34290" y="313944"/>
                    <a:pt x="17145" y="283464"/>
                  </a:cubicBezTo>
                  <a:cubicBezTo>
                    <a:pt x="0" y="252984"/>
                    <a:pt x="10922" y="213995"/>
                    <a:pt x="41402" y="196850"/>
                  </a:cubicBezTo>
                  <a:close/>
                </a:path>
              </a:pathLst>
            </a:custGeom>
            <a:solidFill>
              <a:srgbClr val="951ABE"/>
            </a:solidFill>
          </p:spPr>
          <p:txBody>
            <a:bodyPr/>
            <a:lstStyle/>
            <a:p>
              <a:endParaRPr lang="en-US"/>
            </a:p>
          </p:txBody>
        </p:sp>
      </p:grpSp>
      <p:sp>
        <p:nvSpPr>
          <p:cNvPr id="7" name="TextBox 7"/>
          <p:cNvSpPr txBox="1"/>
          <p:nvPr/>
        </p:nvSpPr>
        <p:spPr>
          <a:xfrm>
            <a:off x="657921" y="1036714"/>
            <a:ext cx="4803380" cy="1436738"/>
          </a:xfrm>
          <a:prstGeom prst="rect">
            <a:avLst/>
          </a:prstGeom>
        </p:spPr>
        <p:txBody>
          <a:bodyPr lIns="0" tIns="0" rIns="0" bIns="0" rtlCol="0" anchor="t">
            <a:spAutoFit/>
          </a:bodyPr>
          <a:lstStyle/>
          <a:p>
            <a:pPr algn="l">
              <a:lnSpc>
                <a:spcPts val="9563"/>
              </a:lnSpc>
            </a:pPr>
            <a:r>
              <a:rPr lang="en-US" sz="8615">
                <a:solidFill>
                  <a:srgbClr val="FFFFFF"/>
                </a:solidFill>
                <a:latin typeface="Neue Kabel 2"/>
              </a:rPr>
              <a:t>Soft Skills</a:t>
            </a:r>
          </a:p>
        </p:txBody>
      </p:sp>
      <p:sp>
        <p:nvSpPr>
          <p:cNvPr id="8" name="TextBox 8"/>
          <p:cNvSpPr txBox="1"/>
          <p:nvPr/>
        </p:nvSpPr>
        <p:spPr>
          <a:xfrm>
            <a:off x="657921" y="2538649"/>
            <a:ext cx="8486079" cy="4785534"/>
          </a:xfrm>
          <a:prstGeom prst="rect">
            <a:avLst/>
          </a:prstGeom>
        </p:spPr>
        <p:txBody>
          <a:bodyPr lIns="0" tIns="0" rIns="0" bIns="0" rtlCol="0" anchor="t">
            <a:spAutoFit/>
          </a:bodyPr>
          <a:lstStyle/>
          <a:p>
            <a:pPr algn="l">
              <a:lnSpc>
                <a:spcPts val="5054"/>
              </a:lnSpc>
            </a:pPr>
            <a:r>
              <a:rPr lang="en-US" sz="3744">
                <a:solidFill>
                  <a:srgbClr val="FFFFFF"/>
                </a:solidFill>
                <a:latin typeface="Frutiger"/>
              </a:rPr>
              <a:t>These are the skills we use when we handle ourselves and how we interact with others.</a:t>
            </a:r>
          </a:p>
          <a:p>
            <a:pPr algn="l">
              <a:lnSpc>
                <a:spcPts val="3219"/>
              </a:lnSpc>
            </a:pPr>
            <a:endParaRPr lang="en-US" sz="3744">
              <a:solidFill>
                <a:srgbClr val="FFFFFF"/>
              </a:solidFill>
              <a:latin typeface="Frutiger"/>
            </a:endParaRPr>
          </a:p>
          <a:p>
            <a:pPr algn="l">
              <a:lnSpc>
                <a:spcPts val="5054"/>
              </a:lnSpc>
            </a:pPr>
            <a:r>
              <a:rPr lang="en-US" sz="3744">
                <a:solidFill>
                  <a:srgbClr val="FFFFFF"/>
                </a:solidFill>
                <a:latin typeface="Frutiger"/>
              </a:rPr>
              <a:t>If you invest time and effort into developing and practicing them, it will pay off in your upcoming job and will prepare you for a positive future.</a:t>
            </a:r>
          </a:p>
        </p:txBody>
      </p:sp>
      <p:sp>
        <p:nvSpPr>
          <p:cNvPr id="9" name="Freeform 9"/>
          <p:cNvSpPr/>
          <p:nvPr/>
        </p:nvSpPr>
        <p:spPr>
          <a:xfrm>
            <a:off x="-65212" y="8657846"/>
            <a:ext cx="723133" cy="1200907"/>
          </a:xfrm>
          <a:custGeom>
            <a:avLst/>
            <a:gdLst/>
            <a:ahLst/>
            <a:cxnLst/>
            <a:rect l="l" t="t" r="r" b="b"/>
            <a:pathLst>
              <a:path w="723133" h="1200907">
                <a:moveTo>
                  <a:pt x="0" y="0"/>
                </a:moveTo>
                <a:lnTo>
                  <a:pt x="723133" y="0"/>
                </a:lnTo>
                <a:lnTo>
                  <a:pt x="723133" y="1200908"/>
                </a:lnTo>
                <a:lnTo>
                  <a:pt x="0" y="120090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Freeform 10"/>
          <p:cNvSpPr/>
          <p:nvPr/>
        </p:nvSpPr>
        <p:spPr>
          <a:xfrm>
            <a:off x="13969277" y="8577072"/>
            <a:ext cx="3553704" cy="1288697"/>
          </a:xfrm>
          <a:custGeom>
            <a:avLst/>
            <a:gdLst/>
            <a:ahLst/>
            <a:cxnLst/>
            <a:rect l="l" t="t" r="r" b="b"/>
            <a:pathLst>
              <a:path w="3553704" h="1288697">
                <a:moveTo>
                  <a:pt x="0" y="0"/>
                </a:moveTo>
                <a:lnTo>
                  <a:pt x="3553704" y="0"/>
                </a:lnTo>
                <a:lnTo>
                  <a:pt x="3553704" y="1288697"/>
                </a:lnTo>
                <a:lnTo>
                  <a:pt x="0" y="1288697"/>
                </a:lnTo>
                <a:lnTo>
                  <a:pt x="0" y="0"/>
                </a:lnTo>
                <a:close/>
              </a:path>
            </a:pathLst>
          </a:custGeom>
          <a:blipFill>
            <a:blip r:embed="rId7"/>
            <a:stretch>
              <a:fillRect t="-10890" b="-11668"/>
            </a:stretch>
          </a:blipFill>
        </p:spPr>
        <p:txBody>
          <a:bodyPr/>
          <a:lstStyle/>
          <a:p>
            <a:endParaRPr lang="en-US"/>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a:off x="-4149" y="3412158"/>
            <a:ext cx="548760" cy="1891915"/>
          </a:xfrm>
          <a:custGeom>
            <a:avLst/>
            <a:gdLst/>
            <a:ahLst/>
            <a:cxnLst/>
            <a:rect l="l" t="t" r="r" b="b"/>
            <a:pathLst>
              <a:path w="548760" h="1891915">
                <a:moveTo>
                  <a:pt x="0" y="0"/>
                </a:moveTo>
                <a:lnTo>
                  <a:pt x="548760" y="0"/>
                </a:lnTo>
                <a:lnTo>
                  <a:pt x="548760" y="1891915"/>
                </a:lnTo>
                <a:lnTo>
                  <a:pt x="0" y="189191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795528" y="0"/>
            <a:ext cx="1732788" cy="886968"/>
          </a:xfrm>
          <a:custGeom>
            <a:avLst/>
            <a:gdLst/>
            <a:ahLst/>
            <a:cxnLst/>
            <a:rect l="l" t="t" r="r" b="b"/>
            <a:pathLst>
              <a:path w="1732788" h="886968">
                <a:moveTo>
                  <a:pt x="0" y="0"/>
                </a:moveTo>
                <a:lnTo>
                  <a:pt x="1732788" y="0"/>
                </a:lnTo>
                <a:lnTo>
                  <a:pt x="1732788" y="886968"/>
                </a:lnTo>
                <a:lnTo>
                  <a:pt x="0" y="88696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TextBox 4"/>
          <p:cNvSpPr txBox="1"/>
          <p:nvPr/>
        </p:nvSpPr>
        <p:spPr>
          <a:xfrm>
            <a:off x="1216123" y="2985508"/>
            <a:ext cx="15855754" cy="2811889"/>
          </a:xfrm>
          <a:prstGeom prst="rect">
            <a:avLst/>
          </a:prstGeom>
        </p:spPr>
        <p:txBody>
          <a:bodyPr lIns="0" tIns="0" rIns="0" bIns="0" rtlCol="0" anchor="t">
            <a:spAutoFit/>
          </a:bodyPr>
          <a:lstStyle/>
          <a:p>
            <a:pPr algn="ctr">
              <a:lnSpc>
                <a:spcPts val="7339"/>
              </a:lnSpc>
            </a:pPr>
            <a:r>
              <a:rPr lang="en-US" sz="6796">
                <a:solidFill>
                  <a:srgbClr val="FFFFFF"/>
                </a:solidFill>
                <a:latin typeface="Oregano"/>
              </a:rPr>
              <a:t>"Your smile is your logo, your personality is your business card, how you leave others feeling after having an experience with you becomes your trademark."</a:t>
            </a:r>
          </a:p>
        </p:txBody>
      </p:sp>
      <p:sp>
        <p:nvSpPr>
          <p:cNvPr id="5" name="Freeform 5"/>
          <p:cNvSpPr/>
          <p:nvPr/>
        </p:nvSpPr>
        <p:spPr>
          <a:xfrm rot="-5400000">
            <a:off x="15369219" y="-631508"/>
            <a:ext cx="4647105" cy="4114800"/>
          </a:xfrm>
          <a:custGeom>
            <a:avLst/>
            <a:gdLst/>
            <a:ahLst/>
            <a:cxnLst/>
            <a:rect l="l" t="t" r="r" b="b"/>
            <a:pathLst>
              <a:path w="4647105" h="4114800">
                <a:moveTo>
                  <a:pt x="0" y="0"/>
                </a:moveTo>
                <a:lnTo>
                  <a:pt x="4647105" y="0"/>
                </a:lnTo>
                <a:lnTo>
                  <a:pt x="4647105"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Freeform 6"/>
          <p:cNvSpPr/>
          <p:nvPr/>
        </p:nvSpPr>
        <p:spPr>
          <a:xfrm>
            <a:off x="-1028700" y="8269941"/>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7" name="Freeform 7"/>
          <p:cNvSpPr/>
          <p:nvPr/>
        </p:nvSpPr>
        <p:spPr>
          <a:xfrm flipH="1">
            <a:off x="17739240" y="5143500"/>
            <a:ext cx="548760" cy="1891915"/>
          </a:xfrm>
          <a:custGeom>
            <a:avLst/>
            <a:gdLst/>
            <a:ahLst/>
            <a:cxnLst/>
            <a:rect l="l" t="t" r="r" b="b"/>
            <a:pathLst>
              <a:path w="548760" h="1891915">
                <a:moveTo>
                  <a:pt x="548760" y="0"/>
                </a:moveTo>
                <a:lnTo>
                  <a:pt x="0" y="0"/>
                </a:lnTo>
                <a:lnTo>
                  <a:pt x="0" y="1891915"/>
                </a:lnTo>
                <a:lnTo>
                  <a:pt x="548760" y="1891915"/>
                </a:lnTo>
                <a:lnTo>
                  <a:pt x="54876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Freeform 8"/>
          <p:cNvSpPr/>
          <p:nvPr/>
        </p:nvSpPr>
        <p:spPr>
          <a:xfrm rot="-3591758" flipH="1">
            <a:off x="17156922" y="6906332"/>
            <a:ext cx="2322576" cy="1533906"/>
          </a:xfrm>
          <a:custGeom>
            <a:avLst/>
            <a:gdLst/>
            <a:ahLst/>
            <a:cxnLst/>
            <a:rect l="l" t="t" r="r" b="b"/>
            <a:pathLst>
              <a:path w="2322576" h="1533906">
                <a:moveTo>
                  <a:pt x="2322576" y="0"/>
                </a:moveTo>
                <a:lnTo>
                  <a:pt x="0" y="0"/>
                </a:lnTo>
                <a:lnTo>
                  <a:pt x="0" y="1533906"/>
                </a:lnTo>
                <a:lnTo>
                  <a:pt x="2322576" y="1533906"/>
                </a:lnTo>
                <a:lnTo>
                  <a:pt x="2322576"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grpSp>
        <p:nvGrpSpPr>
          <p:cNvPr id="9" name="Group 9"/>
          <p:cNvGrpSpPr/>
          <p:nvPr/>
        </p:nvGrpSpPr>
        <p:grpSpPr>
          <a:xfrm>
            <a:off x="6862845" y="8577072"/>
            <a:ext cx="4562309" cy="1709928"/>
            <a:chOff x="0" y="0"/>
            <a:chExt cx="6083079" cy="2279904"/>
          </a:xfrm>
        </p:grpSpPr>
        <p:sp>
          <p:nvSpPr>
            <p:cNvPr id="10" name="Freeform 10"/>
            <p:cNvSpPr/>
            <p:nvPr/>
          </p:nvSpPr>
          <p:spPr>
            <a:xfrm>
              <a:off x="0" y="0"/>
              <a:ext cx="3544824" cy="2279904"/>
            </a:xfrm>
            <a:custGeom>
              <a:avLst/>
              <a:gdLst/>
              <a:ahLst/>
              <a:cxnLst/>
              <a:rect l="l" t="t" r="r" b="b"/>
              <a:pathLst>
                <a:path w="3544824" h="2279904">
                  <a:moveTo>
                    <a:pt x="0" y="0"/>
                  </a:moveTo>
                  <a:lnTo>
                    <a:pt x="3544824" y="0"/>
                  </a:lnTo>
                  <a:lnTo>
                    <a:pt x="3544824" y="2279904"/>
                  </a:lnTo>
                  <a:lnTo>
                    <a:pt x="0" y="227990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1" name="Freeform 11"/>
            <p:cNvSpPr/>
            <p:nvPr/>
          </p:nvSpPr>
          <p:spPr>
            <a:xfrm>
              <a:off x="1512570" y="1082040"/>
              <a:ext cx="3133344" cy="1197864"/>
            </a:xfrm>
            <a:custGeom>
              <a:avLst/>
              <a:gdLst/>
              <a:ahLst/>
              <a:cxnLst/>
              <a:rect l="l" t="t" r="r" b="b"/>
              <a:pathLst>
                <a:path w="3133344" h="1197864">
                  <a:moveTo>
                    <a:pt x="0" y="0"/>
                  </a:moveTo>
                  <a:lnTo>
                    <a:pt x="3133344" y="0"/>
                  </a:lnTo>
                  <a:lnTo>
                    <a:pt x="3133344" y="1197864"/>
                  </a:lnTo>
                  <a:lnTo>
                    <a:pt x="0" y="119786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2" name="Freeform 12"/>
            <p:cNvSpPr/>
            <p:nvPr/>
          </p:nvSpPr>
          <p:spPr>
            <a:xfrm flipH="1">
              <a:off x="2538255" y="0"/>
              <a:ext cx="3544824" cy="2279904"/>
            </a:xfrm>
            <a:custGeom>
              <a:avLst/>
              <a:gdLst/>
              <a:ahLst/>
              <a:cxnLst/>
              <a:rect l="l" t="t" r="r" b="b"/>
              <a:pathLst>
                <a:path w="3544824" h="2279904">
                  <a:moveTo>
                    <a:pt x="3544824" y="0"/>
                  </a:moveTo>
                  <a:lnTo>
                    <a:pt x="0" y="0"/>
                  </a:lnTo>
                  <a:lnTo>
                    <a:pt x="0" y="2279904"/>
                  </a:lnTo>
                  <a:lnTo>
                    <a:pt x="3544824" y="2279904"/>
                  </a:lnTo>
                  <a:lnTo>
                    <a:pt x="3544824"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grpSp>
      <p:grpSp>
        <p:nvGrpSpPr>
          <p:cNvPr id="13" name="Group 13"/>
          <p:cNvGrpSpPr/>
          <p:nvPr/>
        </p:nvGrpSpPr>
        <p:grpSpPr>
          <a:xfrm>
            <a:off x="7086910" y="2609948"/>
            <a:ext cx="4114181" cy="59985"/>
            <a:chOff x="0" y="0"/>
            <a:chExt cx="6350000" cy="92583"/>
          </a:xfrm>
        </p:grpSpPr>
        <p:sp>
          <p:nvSpPr>
            <p:cNvPr id="14" name="Freeform 14"/>
            <p:cNvSpPr/>
            <p:nvPr/>
          </p:nvSpPr>
          <p:spPr>
            <a:xfrm>
              <a:off x="0" y="0"/>
              <a:ext cx="6350000" cy="92583"/>
            </a:xfrm>
            <a:custGeom>
              <a:avLst/>
              <a:gdLst/>
              <a:ahLst/>
              <a:cxnLst/>
              <a:rect l="l" t="t" r="r" b="b"/>
              <a:pathLst>
                <a:path w="6350000" h="92583">
                  <a:moveTo>
                    <a:pt x="0" y="0"/>
                  </a:moveTo>
                  <a:lnTo>
                    <a:pt x="6350000" y="0"/>
                  </a:lnTo>
                  <a:lnTo>
                    <a:pt x="6350000" y="92583"/>
                  </a:lnTo>
                  <a:lnTo>
                    <a:pt x="0" y="92583"/>
                  </a:lnTo>
                  <a:close/>
                </a:path>
              </a:pathLst>
            </a:custGeom>
            <a:solidFill>
              <a:srgbClr val="FFFFFF"/>
            </a:solidFill>
          </p:spPr>
          <p:txBody>
            <a:bodyPr/>
            <a:lstStyle/>
            <a:p>
              <a:endParaRPr lang="en-US"/>
            </a:p>
          </p:txBody>
        </p:sp>
      </p:grpSp>
      <p:grpSp>
        <p:nvGrpSpPr>
          <p:cNvPr id="15" name="Group 15"/>
          <p:cNvGrpSpPr/>
          <p:nvPr/>
        </p:nvGrpSpPr>
        <p:grpSpPr>
          <a:xfrm>
            <a:off x="7086910" y="6168872"/>
            <a:ext cx="4114181" cy="57713"/>
            <a:chOff x="0" y="0"/>
            <a:chExt cx="6350000" cy="89076"/>
          </a:xfrm>
        </p:grpSpPr>
        <p:sp>
          <p:nvSpPr>
            <p:cNvPr id="16" name="Freeform 16"/>
            <p:cNvSpPr/>
            <p:nvPr/>
          </p:nvSpPr>
          <p:spPr>
            <a:xfrm>
              <a:off x="0" y="0"/>
              <a:ext cx="6350000" cy="89076"/>
            </a:xfrm>
            <a:custGeom>
              <a:avLst/>
              <a:gdLst/>
              <a:ahLst/>
              <a:cxnLst/>
              <a:rect l="l" t="t" r="r" b="b"/>
              <a:pathLst>
                <a:path w="6350000" h="89076">
                  <a:moveTo>
                    <a:pt x="0" y="0"/>
                  </a:moveTo>
                  <a:lnTo>
                    <a:pt x="6350000" y="0"/>
                  </a:lnTo>
                  <a:lnTo>
                    <a:pt x="6350000" y="89076"/>
                  </a:lnTo>
                  <a:lnTo>
                    <a:pt x="0" y="89076"/>
                  </a:lnTo>
                  <a:close/>
                </a:path>
              </a:pathLst>
            </a:custGeom>
            <a:solidFill>
              <a:srgbClr val="FFFFFF"/>
            </a:solidFill>
          </p:spPr>
          <p:txBody>
            <a:bodyPr/>
            <a:lstStyle/>
            <a:p>
              <a:endParaRPr lang="en-US"/>
            </a:p>
          </p:txBody>
        </p:sp>
      </p:grpSp>
      <p:sp>
        <p:nvSpPr>
          <p:cNvPr id="17" name="Freeform 17"/>
          <p:cNvSpPr/>
          <p:nvPr/>
        </p:nvSpPr>
        <p:spPr>
          <a:xfrm>
            <a:off x="8088037" y="197984"/>
            <a:ext cx="2111926" cy="2111926"/>
          </a:xfrm>
          <a:custGeom>
            <a:avLst/>
            <a:gdLst/>
            <a:ahLst/>
            <a:cxnLst/>
            <a:rect l="l" t="t" r="r" b="b"/>
            <a:pathLst>
              <a:path w="2111926" h="2111926">
                <a:moveTo>
                  <a:pt x="0" y="0"/>
                </a:moveTo>
                <a:lnTo>
                  <a:pt x="2111926" y="0"/>
                </a:lnTo>
                <a:lnTo>
                  <a:pt x="2111926" y="2111927"/>
                </a:lnTo>
                <a:lnTo>
                  <a:pt x="0" y="2111927"/>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18" name="TextBox 18"/>
          <p:cNvSpPr txBox="1"/>
          <p:nvPr/>
        </p:nvSpPr>
        <p:spPr>
          <a:xfrm>
            <a:off x="6435331" y="6083710"/>
            <a:ext cx="5417338" cy="1742913"/>
          </a:xfrm>
          <a:prstGeom prst="rect">
            <a:avLst/>
          </a:prstGeom>
        </p:spPr>
        <p:txBody>
          <a:bodyPr lIns="0" tIns="0" rIns="0" bIns="0" rtlCol="0" anchor="t">
            <a:spAutoFit/>
          </a:bodyPr>
          <a:lstStyle/>
          <a:p>
            <a:pPr algn="l">
              <a:lnSpc>
                <a:spcPts val="12599"/>
              </a:lnSpc>
            </a:pPr>
            <a:r>
              <a:rPr lang="en-US" sz="9000">
                <a:solidFill>
                  <a:srgbClr val="FFFFFF"/>
                </a:solidFill>
                <a:latin typeface="Neue Kabel 2"/>
              </a:rPr>
              <a:t>Jay Danzie</a:t>
            </a:r>
          </a:p>
        </p:txBody>
      </p:sp>
      <p:sp>
        <p:nvSpPr>
          <p:cNvPr id="19" name="TextBox 19"/>
          <p:cNvSpPr txBox="1"/>
          <p:nvPr/>
        </p:nvSpPr>
        <p:spPr>
          <a:xfrm>
            <a:off x="7276227" y="7549460"/>
            <a:ext cx="3735546" cy="538843"/>
          </a:xfrm>
          <a:prstGeom prst="rect">
            <a:avLst/>
          </a:prstGeom>
        </p:spPr>
        <p:txBody>
          <a:bodyPr lIns="0" tIns="0" rIns="0" bIns="0" rtlCol="0" anchor="t">
            <a:spAutoFit/>
          </a:bodyPr>
          <a:lstStyle/>
          <a:p>
            <a:pPr algn="ctr">
              <a:lnSpc>
                <a:spcPts val="3893"/>
              </a:lnSpc>
              <a:spcBef>
                <a:spcPct val="0"/>
              </a:spcBef>
            </a:pPr>
            <a:r>
              <a:rPr lang="en-US" sz="2780">
                <a:solidFill>
                  <a:srgbClr val="FFFFFF"/>
                </a:solidFill>
                <a:latin typeface="Neue Kabel 3"/>
              </a:rPr>
              <a:t>Author</a:t>
            </a:r>
          </a:p>
        </p:txBody>
      </p:sp>
      <p:sp>
        <p:nvSpPr>
          <p:cNvPr id="20" name="Freeform 20"/>
          <p:cNvSpPr/>
          <p:nvPr/>
        </p:nvSpPr>
        <p:spPr>
          <a:xfrm>
            <a:off x="13969277" y="8577072"/>
            <a:ext cx="3553704" cy="1288697"/>
          </a:xfrm>
          <a:custGeom>
            <a:avLst/>
            <a:gdLst/>
            <a:ahLst/>
            <a:cxnLst/>
            <a:rect l="l" t="t" r="r" b="b"/>
            <a:pathLst>
              <a:path w="3553704" h="1288697">
                <a:moveTo>
                  <a:pt x="0" y="0"/>
                </a:moveTo>
                <a:lnTo>
                  <a:pt x="3553704" y="0"/>
                </a:lnTo>
                <a:lnTo>
                  <a:pt x="3553704" y="1288697"/>
                </a:lnTo>
                <a:lnTo>
                  <a:pt x="0" y="1288697"/>
                </a:lnTo>
                <a:lnTo>
                  <a:pt x="0" y="0"/>
                </a:lnTo>
                <a:close/>
              </a:path>
            </a:pathLst>
          </a:custGeom>
          <a:blipFill>
            <a:blip r:embed="rId18"/>
            <a:stretch>
              <a:fillRect t="-10890" b="-11668"/>
            </a:stretch>
          </a:blipFill>
        </p:spPr>
        <p:txBody>
          <a:bodyPr/>
          <a:lstStyle/>
          <a:p>
            <a:endParaRPr lang="en-US"/>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10117450" y="5042530"/>
            <a:ext cx="1136899" cy="1136899"/>
            <a:chOff x="0" y="0"/>
            <a:chExt cx="757936" cy="757936"/>
          </a:xfrm>
        </p:grpSpPr>
        <p:sp>
          <p:nvSpPr>
            <p:cNvPr id="3" name="Freeform 3"/>
            <p:cNvSpPr/>
            <p:nvPr/>
          </p:nvSpPr>
          <p:spPr>
            <a:xfrm>
              <a:off x="0" y="0"/>
              <a:ext cx="757936" cy="757936"/>
            </a:xfrm>
            <a:custGeom>
              <a:avLst/>
              <a:gdLst/>
              <a:ahLst/>
              <a:cxnLst/>
              <a:rect l="l" t="t" r="r" b="b"/>
              <a:pathLst>
                <a:path w="757936" h="757936">
                  <a:moveTo>
                    <a:pt x="0" y="378968"/>
                  </a:moveTo>
                  <a:cubicBezTo>
                    <a:pt x="0" y="169672"/>
                    <a:pt x="169672" y="0"/>
                    <a:pt x="378968" y="0"/>
                  </a:cubicBezTo>
                  <a:lnTo>
                    <a:pt x="378968" y="63500"/>
                  </a:lnTo>
                  <a:lnTo>
                    <a:pt x="378968" y="0"/>
                  </a:lnTo>
                  <a:cubicBezTo>
                    <a:pt x="588264" y="0"/>
                    <a:pt x="757936" y="169672"/>
                    <a:pt x="757936" y="378968"/>
                  </a:cubicBezTo>
                  <a:lnTo>
                    <a:pt x="694436" y="378968"/>
                  </a:lnTo>
                  <a:lnTo>
                    <a:pt x="757936" y="378968"/>
                  </a:lnTo>
                  <a:cubicBezTo>
                    <a:pt x="757936" y="588264"/>
                    <a:pt x="588264" y="757936"/>
                    <a:pt x="378968" y="757936"/>
                  </a:cubicBezTo>
                  <a:cubicBezTo>
                    <a:pt x="169672" y="757936"/>
                    <a:pt x="0" y="588264"/>
                    <a:pt x="0" y="378968"/>
                  </a:cubicBezTo>
                  <a:lnTo>
                    <a:pt x="63500" y="378968"/>
                  </a:lnTo>
                  <a:lnTo>
                    <a:pt x="0" y="378968"/>
                  </a:lnTo>
                  <a:moveTo>
                    <a:pt x="127000" y="378968"/>
                  </a:moveTo>
                  <a:cubicBezTo>
                    <a:pt x="127000" y="518160"/>
                    <a:pt x="239776" y="630936"/>
                    <a:pt x="378968" y="630936"/>
                  </a:cubicBezTo>
                  <a:cubicBezTo>
                    <a:pt x="518160" y="630936"/>
                    <a:pt x="630936" y="518160"/>
                    <a:pt x="630936" y="378968"/>
                  </a:cubicBezTo>
                  <a:cubicBezTo>
                    <a:pt x="630936" y="239776"/>
                    <a:pt x="518160" y="127000"/>
                    <a:pt x="378968" y="127000"/>
                  </a:cubicBezTo>
                  <a:cubicBezTo>
                    <a:pt x="239776" y="127000"/>
                    <a:pt x="127000" y="239776"/>
                    <a:pt x="127000" y="378968"/>
                  </a:cubicBezTo>
                  <a:close/>
                </a:path>
              </a:pathLst>
            </a:custGeom>
            <a:solidFill>
              <a:srgbClr val="29AF8C"/>
            </a:solidFill>
          </p:spPr>
          <p:txBody>
            <a:bodyPr/>
            <a:lstStyle/>
            <a:p>
              <a:endParaRPr lang="en-US"/>
            </a:p>
          </p:txBody>
        </p:sp>
      </p:grpSp>
      <p:sp>
        <p:nvSpPr>
          <p:cNvPr id="4" name="Freeform 4"/>
          <p:cNvSpPr/>
          <p:nvPr/>
        </p:nvSpPr>
        <p:spPr>
          <a:xfrm>
            <a:off x="10685900" y="8286246"/>
            <a:ext cx="3474891" cy="2236765"/>
          </a:xfrm>
          <a:custGeom>
            <a:avLst/>
            <a:gdLst/>
            <a:ahLst/>
            <a:cxnLst/>
            <a:rect l="l" t="t" r="r" b="b"/>
            <a:pathLst>
              <a:path w="3474891" h="2236765">
                <a:moveTo>
                  <a:pt x="0" y="0"/>
                </a:moveTo>
                <a:lnTo>
                  <a:pt x="3474891" y="0"/>
                </a:lnTo>
                <a:lnTo>
                  <a:pt x="3474891" y="2236766"/>
                </a:lnTo>
                <a:lnTo>
                  <a:pt x="0" y="22367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a:off x="15297912" y="0"/>
            <a:ext cx="1732788" cy="937260"/>
          </a:xfrm>
          <a:custGeom>
            <a:avLst/>
            <a:gdLst/>
            <a:ahLst/>
            <a:cxnLst/>
            <a:rect l="l" t="t" r="r" b="b"/>
            <a:pathLst>
              <a:path w="1732788" h="937260">
                <a:moveTo>
                  <a:pt x="0" y="0"/>
                </a:moveTo>
                <a:lnTo>
                  <a:pt x="1732788" y="0"/>
                </a:lnTo>
                <a:lnTo>
                  <a:pt x="1732788" y="937260"/>
                </a:lnTo>
                <a:lnTo>
                  <a:pt x="0" y="93726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6" name="Group 6"/>
          <p:cNvGrpSpPr>
            <a:grpSpLocks noChangeAspect="1"/>
          </p:cNvGrpSpPr>
          <p:nvPr/>
        </p:nvGrpSpPr>
        <p:grpSpPr>
          <a:xfrm>
            <a:off x="11628882" y="1613916"/>
            <a:ext cx="6191817" cy="6192774"/>
            <a:chOff x="0" y="0"/>
            <a:chExt cx="5503837" cy="5504688"/>
          </a:xfrm>
        </p:grpSpPr>
        <p:sp>
          <p:nvSpPr>
            <p:cNvPr id="7" name="Freeform 7"/>
            <p:cNvSpPr/>
            <p:nvPr/>
          </p:nvSpPr>
          <p:spPr>
            <a:xfrm>
              <a:off x="0" y="0"/>
              <a:ext cx="5503799" cy="5504688"/>
            </a:xfrm>
            <a:custGeom>
              <a:avLst/>
              <a:gdLst/>
              <a:ahLst/>
              <a:cxnLst/>
              <a:rect l="l" t="t" r="r" b="b"/>
              <a:pathLst>
                <a:path w="5503799" h="5504688">
                  <a:moveTo>
                    <a:pt x="2752344" y="0"/>
                  </a:moveTo>
                  <a:cubicBezTo>
                    <a:pt x="1232281" y="0"/>
                    <a:pt x="0" y="1232281"/>
                    <a:pt x="0" y="2752344"/>
                  </a:cubicBezTo>
                  <a:cubicBezTo>
                    <a:pt x="0" y="4271645"/>
                    <a:pt x="1231011" y="5503418"/>
                    <a:pt x="2749931" y="5504688"/>
                  </a:cubicBezTo>
                  <a:lnTo>
                    <a:pt x="2754757" y="5504688"/>
                  </a:lnTo>
                  <a:cubicBezTo>
                    <a:pt x="4250690" y="5503418"/>
                    <a:pt x="5467223" y="4308856"/>
                    <a:pt x="5503799" y="2821559"/>
                  </a:cubicBezTo>
                  <a:lnTo>
                    <a:pt x="5503799" y="2683129"/>
                  </a:lnTo>
                  <a:cubicBezTo>
                    <a:pt x="5467223" y="1195070"/>
                    <a:pt x="4249293" y="0"/>
                    <a:pt x="2752344" y="0"/>
                  </a:cubicBezTo>
                  <a:close/>
                </a:path>
              </a:pathLst>
            </a:custGeom>
            <a:blipFill>
              <a:blip r:embed="rId6"/>
              <a:stretch>
                <a:fillRect l="-43376" t="-14439" r="-58696" b="-20169"/>
              </a:stretch>
            </a:blipFill>
          </p:spPr>
          <p:txBody>
            <a:bodyPr/>
            <a:lstStyle/>
            <a:p>
              <a:endParaRPr lang="en-US"/>
            </a:p>
          </p:txBody>
        </p:sp>
      </p:grpSp>
      <p:sp>
        <p:nvSpPr>
          <p:cNvPr id="8" name="Freeform 8"/>
          <p:cNvSpPr/>
          <p:nvPr/>
        </p:nvSpPr>
        <p:spPr>
          <a:xfrm>
            <a:off x="10124694" y="0"/>
            <a:ext cx="3099816" cy="2432304"/>
          </a:xfrm>
          <a:custGeom>
            <a:avLst/>
            <a:gdLst/>
            <a:ahLst/>
            <a:cxnLst/>
            <a:rect l="l" t="t" r="r" b="b"/>
            <a:pathLst>
              <a:path w="3099816" h="2432304">
                <a:moveTo>
                  <a:pt x="0" y="0"/>
                </a:moveTo>
                <a:lnTo>
                  <a:pt x="3099816" y="0"/>
                </a:lnTo>
                <a:lnTo>
                  <a:pt x="3099816" y="2432304"/>
                </a:lnTo>
                <a:lnTo>
                  <a:pt x="0" y="243230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9" name="Freeform 9"/>
          <p:cNvSpPr/>
          <p:nvPr/>
        </p:nvSpPr>
        <p:spPr>
          <a:xfrm>
            <a:off x="10213848" y="9050274"/>
            <a:ext cx="2987802" cy="1236726"/>
          </a:xfrm>
          <a:custGeom>
            <a:avLst/>
            <a:gdLst/>
            <a:ahLst/>
            <a:cxnLst/>
            <a:rect l="l" t="t" r="r" b="b"/>
            <a:pathLst>
              <a:path w="2987802" h="1236726">
                <a:moveTo>
                  <a:pt x="0" y="0"/>
                </a:moveTo>
                <a:lnTo>
                  <a:pt x="2987802" y="0"/>
                </a:lnTo>
                <a:lnTo>
                  <a:pt x="2987802" y="1236726"/>
                </a:lnTo>
                <a:lnTo>
                  <a:pt x="0" y="123672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0" name="Freeform 10"/>
          <p:cNvSpPr/>
          <p:nvPr/>
        </p:nvSpPr>
        <p:spPr>
          <a:xfrm rot="-2319142">
            <a:off x="17437436" y="6587124"/>
            <a:ext cx="2009380" cy="2007108"/>
          </a:xfrm>
          <a:custGeom>
            <a:avLst/>
            <a:gdLst/>
            <a:ahLst/>
            <a:cxnLst/>
            <a:rect l="l" t="t" r="r" b="b"/>
            <a:pathLst>
              <a:path w="2009380" h="2007108">
                <a:moveTo>
                  <a:pt x="0" y="0"/>
                </a:moveTo>
                <a:lnTo>
                  <a:pt x="2009380" y="0"/>
                </a:lnTo>
                <a:lnTo>
                  <a:pt x="2009380" y="2007108"/>
                </a:lnTo>
                <a:lnTo>
                  <a:pt x="0" y="200710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grpSp>
        <p:nvGrpSpPr>
          <p:cNvPr id="11" name="Group 11"/>
          <p:cNvGrpSpPr>
            <a:grpSpLocks noChangeAspect="1"/>
          </p:cNvGrpSpPr>
          <p:nvPr/>
        </p:nvGrpSpPr>
        <p:grpSpPr>
          <a:xfrm>
            <a:off x="18113878" y="1446652"/>
            <a:ext cx="174122" cy="2095505"/>
            <a:chOff x="0" y="0"/>
            <a:chExt cx="116078" cy="1397000"/>
          </a:xfrm>
        </p:grpSpPr>
        <p:sp>
          <p:nvSpPr>
            <p:cNvPr id="12" name="Freeform 12"/>
            <p:cNvSpPr/>
            <p:nvPr/>
          </p:nvSpPr>
          <p:spPr>
            <a:xfrm>
              <a:off x="0" y="0"/>
              <a:ext cx="116078" cy="1397000"/>
            </a:xfrm>
            <a:custGeom>
              <a:avLst/>
              <a:gdLst/>
              <a:ahLst/>
              <a:cxnLst/>
              <a:rect l="l" t="t" r="r" b="b"/>
              <a:pathLst>
                <a:path w="116078" h="1397000">
                  <a:moveTo>
                    <a:pt x="63500" y="0"/>
                  </a:moveTo>
                  <a:cubicBezTo>
                    <a:pt x="28448" y="0"/>
                    <a:pt x="0" y="28448"/>
                    <a:pt x="0" y="63500"/>
                  </a:cubicBezTo>
                  <a:lnTo>
                    <a:pt x="0" y="444500"/>
                  </a:lnTo>
                  <a:cubicBezTo>
                    <a:pt x="0" y="479552"/>
                    <a:pt x="28448" y="508000"/>
                    <a:pt x="63500" y="508000"/>
                  </a:cubicBezTo>
                  <a:cubicBezTo>
                    <a:pt x="85344" y="508000"/>
                    <a:pt x="104648" y="496951"/>
                    <a:pt x="116078" y="480060"/>
                  </a:cubicBezTo>
                  <a:lnTo>
                    <a:pt x="116078" y="27940"/>
                  </a:lnTo>
                  <a:lnTo>
                    <a:pt x="116078" y="27940"/>
                  </a:lnTo>
                  <a:cubicBezTo>
                    <a:pt x="104648" y="11049"/>
                    <a:pt x="85344" y="0"/>
                    <a:pt x="63500" y="0"/>
                  </a:cubicBezTo>
                  <a:close/>
                  <a:moveTo>
                    <a:pt x="63500" y="889000"/>
                  </a:moveTo>
                  <a:cubicBezTo>
                    <a:pt x="28448" y="889000"/>
                    <a:pt x="0" y="917448"/>
                    <a:pt x="0" y="952500"/>
                  </a:cubicBezTo>
                  <a:lnTo>
                    <a:pt x="0" y="1333500"/>
                  </a:lnTo>
                  <a:cubicBezTo>
                    <a:pt x="0" y="1368552"/>
                    <a:pt x="28448" y="1397000"/>
                    <a:pt x="63500" y="1397000"/>
                  </a:cubicBezTo>
                  <a:cubicBezTo>
                    <a:pt x="85344" y="1397000"/>
                    <a:pt x="104648" y="1385951"/>
                    <a:pt x="116078" y="1369060"/>
                  </a:cubicBezTo>
                  <a:lnTo>
                    <a:pt x="116078" y="916940"/>
                  </a:lnTo>
                  <a:lnTo>
                    <a:pt x="116078" y="916940"/>
                  </a:lnTo>
                  <a:cubicBezTo>
                    <a:pt x="104648" y="900049"/>
                    <a:pt x="85344" y="889000"/>
                    <a:pt x="63500" y="889000"/>
                  </a:cubicBezTo>
                  <a:close/>
                </a:path>
              </a:pathLst>
            </a:custGeom>
            <a:solidFill>
              <a:srgbClr val="951ABE"/>
            </a:solidFill>
          </p:spPr>
          <p:txBody>
            <a:bodyPr/>
            <a:lstStyle/>
            <a:p>
              <a:endParaRPr lang="en-US"/>
            </a:p>
          </p:txBody>
        </p:sp>
      </p:grpSp>
      <p:sp>
        <p:nvSpPr>
          <p:cNvPr id="13" name="TextBox 13"/>
          <p:cNvSpPr txBox="1"/>
          <p:nvPr/>
        </p:nvSpPr>
        <p:spPr>
          <a:xfrm>
            <a:off x="836998" y="2306948"/>
            <a:ext cx="8193897" cy="1104262"/>
          </a:xfrm>
          <a:prstGeom prst="rect">
            <a:avLst/>
          </a:prstGeom>
        </p:spPr>
        <p:txBody>
          <a:bodyPr lIns="0" tIns="0" rIns="0" bIns="0" rtlCol="0" anchor="t">
            <a:spAutoFit/>
          </a:bodyPr>
          <a:lstStyle/>
          <a:p>
            <a:pPr algn="ctr">
              <a:lnSpc>
                <a:spcPts val="7349"/>
              </a:lnSpc>
            </a:pPr>
            <a:r>
              <a:rPr lang="en-US" sz="6621">
                <a:solidFill>
                  <a:srgbClr val="FFFFFF"/>
                </a:solidFill>
                <a:latin typeface="Neue Kabel 2"/>
              </a:rPr>
              <a:t>Answer the following:</a:t>
            </a:r>
          </a:p>
        </p:txBody>
      </p:sp>
      <p:sp>
        <p:nvSpPr>
          <p:cNvPr id="14" name="TextBox 14"/>
          <p:cNvSpPr txBox="1"/>
          <p:nvPr/>
        </p:nvSpPr>
        <p:spPr>
          <a:xfrm>
            <a:off x="634666" y="3600980"/>
            <a:ext cx="8598561" cy="5803649"/>
          </a:xfrm>
          <a:prstGeom prst="rect">
            <a:avLst/>
          </a:prstGeom>
        </p:spPr>
        <p:txBody>
          <a:bodyPr lIns="0" tIns="0" rIns="0" bIns="0" rtlCol="0" anchor="t">
            <a:spAutoFit/>
          </a:bodyPr>
          <a:lstStyle/>
          <a:p>
            <a:pPr marL="905485" lvl="1" indent="-452742" algn="l">
              <a:lnSpc>
                <a:spcPts val="5829"/>
              </a:lnSpc>
              <a:buAutoNum type="arabicPeriod"/>
            </a:pPr>
            <a:r>
              <a:rPr lang="en-US" sz="4194">
                <a:solidFill>
                  <a:srgbClr val="FFFFFF"/>
                </a:solidFill>
                <a:latin typeface="Frutiger"/>
              </a:rPr>
              <a:t>What soft skills am I great at?</a:t>
            </a:r>
          </a:p>
          <a:p>
            <a:pPr marL="905485" lvl="1" indent="-452742" algn="l">
              <a:lnSpc>
                <a:spcPts val="5829"/>
              </a:lnSpc>
              <a:buAutoNum type="arabicPeriod"/>
            </a:pPr>
            <a:r>
              <a:rPr lang="en-US" sz="4194">
                <a:solidFill>
                  <a:srgbClr val="FFFFFF"/>
                </a:solidFill>
                <a:latin typeface="Frutiger"/>
              </a:rPr>
              <a:t>What soft skills do I need to work on?</a:t>
            </a:r>
          </a:p>
          <a:p>
            <a:pPr marL="905485" lvl="1" indent="-452742" algn="l">
              <a:lnSpc>
                <a:spcPts val="5829"/>
              </a:lnSpc>
              <a:buAutoNum type="arabicPeriod"/>
            </a:pPr>
            <a:r>
              <a:rPr lang="en-US" sz="4194">
                <a:solidFill>
                  <a:srgbClr val="FFFFFF"/>
                </a:solidFill>
                <a:latin typeface="Frutiger"/>
              </a:rPr>
              <a:t>How do I treat others?</a:t>
            </a:r>
          </a:p>
          <a:p>
            <a:pPr marL="905485" lvl="1" indent="-452742" algn="l">
              <a:lnSpc>
                <a:spcPts val="5829"/>
              </a:lnSpc>
              <a:buAutoNum type="arabicPeriod"/>
            </a:pPr>
            <a:r>
              <a:rPr lang="en-US" sz="4194">
                <a:solidFill>
                  <a:srgbClr val="FFFFFF"/>
                </a:solidFill>
                <a:latin typeface="Frutiger"/>
              </a:rPr>
              <a:t>How do I communicate with others?</a:t>
            </a:r>
          </a:p>
          <a:p>
            <a:pPr marL="905485" lvl="1" indent="-452742" algn="l">
              <a:lnSpc>
                <a:spcPts val="5829"/>
              </a:lnSpc>
              <a:buAutoNum type="arabicPeriod"/>
            </a:pPr>
            <a:r>
              <a:rPr lang="en-US" sz="4194">
                <a:solidFill>
                  <a:srgbClr val="FFFFFF"/>
                </a:solidFill>
                <a:latin typeface="Frutiger"/>
              </a:rPr>
              <a:t>What would others say about how I treat them?</a:t>
            </a:r>
          </a:p>
        </p:txBody>
      </p:sp>
      <p:grpSp>
        <p:nvGrpSpPr>
          <p:cNvPr id="15" name="Group 15"/>
          <p:cNvGrpSpPr/>
          <p:nvPr/>
        </p:nvGrpSpPr>
        <p:grpSpPr>
          <a:xfrm>
            <a:off x="4145758" y="226620"/>
            <a:ext cx="1576377" cy="1696173"/>
            <a:chOff x="0" y="0"/>
            <a:chExt cx="2101835" cy="2261563"/>
          </a:xfrm>
        </p:grpSpPr>
        <p:sp>
          <p:nvSpPr>
            <p:cNvPr id="16" name="Freeform 16"/>
            <p:cNvSpPr/>
            <p:nvPr/>
          </p:nvSpPr>
          <p:spPr>
            <a:xfrm>
              <a:off x="0" y="664169"/>
              <a:ext cx="2101835" cy="1597395"/>
            </a:xfrm>
            <a:custGeom>
              <a:avLst/>
              <a:gdLst/>
              <a:ahLst/>
              <a:cxnLst/>
              <a:rect l="l" t="t" r="r" b="b"/>
              <a:pathLst>
                <a:path w="2101835" h="1597395">
                  <a:moveTo>
                    <a:pt x="0" y="0"/>
                  </a:moveTo>
                  <a:lnTo>
                    <a:pt x="2101835" y="0"/>
                  </a:lnTo>
                  <a:lnTo>
                    <a:pt x="2101835" y="1597394"/>
                  </a:lnTo>
                  <a:lnTo>
                    <a:pt x="0" y="159739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7" name="Freeform 17"/>
            <p:cNvSpPr/>
            <p:nvPr/>
          </p:nvSpPr>
          <p:spPr>
            <a:xfrm>
              <a:off x="136787" y="210394"/>
              <a:ext cx="420787" cy="420787"/>
            </a:xfrm>
            <a:custGeom>
              <a:avLst/>
              <a:gdLst/>
              <a:ahLst/>
              <a:cxnLst/>
              <a:rect l="l" t="t" r="r" b="b"/>
              <a:pathLst>
                <a:path w="420787" h="420787">
                  <a:moveTo>
                    <a:pt x="0" y="0"/>
                  </a:moveTo>
                  <a:lnTo>
                    <a:pt x="420787" y="0"/>
                  </a:lnTo>
                  <a:lnTo>
                    <a:pt x="420787" y="420787"/>
                  </a:lnTo>
                  <a:lnTo>
                    <a:pt x="0" y="420787"/>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18" name="Freeform 18"/>
            <p:cNvSpPr/>
            <p:nvPr/>
          </p:nvSpPr>
          <p:spPr>
            <a:xfrm>
              <a:off x="519463" y="0"/>
              <a:ext cx="420787" cy="420787"/>
            </a:xfrm>
            <a:custGeom>
              <a:avLst/>
              <a:gdLst/>
              <a:ahLst/>
              <a:cxnLst/>
              <a:rect l="l" t="t" r="r" b="b"/>
              <a:pathLst>
                <a:path w="420787" h="420787">
                  <a:moveTo>
                    <a:pt x="0" y="0"/>
                  </a:moveTo>
                  <a:lnTo>
                    <a:pt x="420787" y="0"/>
                  </a:lnTo>
                  <a:lnTo>
                    <a:pt x="420787" y="420787"/>
                  </a:lnTo>
                  <a:lnTo>
                    <a:pt x="0" y="420787"/>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19" name="Freeform 19"/>
            <p:cNvSpPr/>
            <p:nvPr/>
          </p:nvSpPr>
          <p:spPr>
            <a:xfrm>
              <a:off x="1148554" y="0"/>
              <a:ext cx="420787" cy="420787"/>
            </a:xfrm>
            <a:custGeom>
              <a:avLst/>
              <a:gdLst/>
              <a:ahLst/>
              <a:cxnLst/>
              <a:rect l="l" t="t" r="r" b="b"/>
              <a:pathLst>
                <a:path w="420787" h="420787">
                  <a:moveTo>
                    <a:pt x="0" y="0"/>
                  </a:moveTo>
                  <a:lnTo>
                    <a:pt x="420787" y="0"/>
                  </a:lnTo>
                  <a:lnTo>
                    <a:pt x="420787" y="420787"/>
                  </a:lnTo>
                  <a:lnTo>
                    <a:pt x="0" y="420787"/>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20" name="Freeform 20"/>
            <p:cNvSpPr/>
            <p:nvPr/>
          </p:nvSpPr>
          <p:spPr>
            <a:xfrm>
              <a:off x="1569341" y="210394"/>
              <a:ext cx="420787" cy="420787"/>
            </a:xfrm>
            <a:custGeom>
              <a:avLst/>
              <a:gdLst/>
              <a:ahLst/>
              <a:cxnLst/>
              <a:rect l="l" t="t" r="r" b="b"/>
              <a:pathLst>
                <a:path w="420787" h="420787">
                  <a:moveTo>
                    <a:pt x="0" y="0"/>
                  </a:moveTo>
                  <a:lnTo>
                    <a:pt x="420787" y="0"/>
                  </a:lnTo>
                  <a:lnTo>
                    <a:pt x="420787" y="420787"/>
                  </a:lnTo>
                  <a:lnTo>
                    <a:pt x="0" y="420787"/>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21" name="Freeform 21"/>
            <p:cNvSpPr/>
            <p:nvPr/>
          </p:nvSpPr>
          <p:spPr>
            <a:xfrm>
              <a:off x="840524" y="321978"/>
              <a:ext cx="420787" cy="420787"/>
            </a:xfrm>
            <a:custGeom>
              <a:avLst/>
              <a:gdLst/>
              <a:ahLst/>
              <a:cxnLst/>
              <a:rect l="l" t="t" r="r" b="b"/>
              <a:pathLst>
                <a:path w="420787" h="420787">
                  <a:moveTo>
                    <a:pt x="0" y="0"/>
                  </a:moveTo>
                  <a:lnTo>
                    <a:pt x="420787" y="0"/>
                  </a:lnTo>
                  <a:lnTo>
                    <a:pt x="420787" y="420787"/>
                  </a:lnTo>
                  <a:lnTo>
                    <a:pt x="0" y="420787"/>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grpSp>
      <p:sp>
        <p:nvSpPr>
          <p:cNvPr id="22" name="Freeform 22"/>
          <p:cNvSpPr/>
          <p:nvPr/>
        </p:nvSpPr>
        <p:spPr>
          <a:xfrm>
            <a:off x="13969277" y="8577072"/>
            <a:ext cx="3553704" cy="1288697"/>
          </a:xfrm>
          <a:custGeom>
            <a:avLst/>
            <a:gdLst/>
            <a:ahLst/>
            <a:cxnLst/>
            <a:rect l="l" t="t" r="r" b="b"/>
            <a:pathLst>
              <a:path w="3553704" h="1288697">
                <a:moveTo>
                  <a:pt x="0" y="0"/>
                </a:moveTo>
                <a:lnTo>
                  <a:pt x="3553704" y="0"/>
                </a:lnTo>
                <a:lnTo>
                  <a:pt x="3553704" y="1288697"/>
                </a:lnTo>
                <a:lnTo>
                  <a:pt x="0" y="1288697"/>
                </a:lnTo>
                <a:lnTo>
                  <a:pt x="0" y="0"/>
                </a:lnTo>
                <a:close/>
              </a:path>
            </a:pathLst>
          </a:custGeom>
          <a:blipFill>
            <a:blip r:embed="rId17"/>
            <a:stretch>
              <a:fillRect t="-10890" b="-11668"/>
            </a:stretch>
          </a:blipFill>
        </p:spPr>
        <p:txBody>
          <a:bodyPr/>
          <a:lstStyle/>
          <a:p>
            <a:endParaRPr lang="en-US"/>
          </a:p>
        </p:txBody>
      </p:sp>
      <p:sp>
        <p:nvSpPr>
          <p:cNvPr id="23" name="TextBox 23"/>
          <p:cNvSpPr txBox="1"/>
          <p:nvPr/>
        </p:nvSpPr>
        <p:spPr>
          <a:xfrm>
            <a:off x="4236391" y="1875168"/>
            <a:ext cx="1395111" cy="488930"/>
          </a:xfrm>
          <a:prstGeom prst="rect">
            <a:avLst/>
          </a:prstGeom>
        </p:spPr>
        <p:txBody>
          <a:bodyPr lIns="0" tIns="0" rIns="0" bIns="0" rtlCol="0" anchor="t">
            <a:spAutoFit/>
          </a:bodyPr>
          <a:lstStyle/>
          <a:p>
            <a:pPr algn="ctr">
              <a:lnSpc>
                <a:spcPts val="4087"/>
              </a:lnSpc>
            </a:pPr>
            <a:r>
              <a:rPr lang="en-US" sz="2919">
                <a:solidFill>
                  <a:srgbClr val="FFFFFF"/>
                </a:solidFill>
                <a:latin typeface="Frutiger"/>
              </a:rPr>
              <a:t>Page 13</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a:off x="-14288" y="4197543"/>
            <a:ext cx="548760" cy="1891915"/>
          </a:xfrm>
          <a:custGeom>
            <a:avLst/>
            <a:gdLst/>
            <a:ahLst/>
            <a:cxnLst/>
            <a:rect l="l" t="t" r="r" b="b"/>
            <a:pathLst>
              <a:path w="548760" h="1891915">
                <a:moveTo>
                  <a:pt x="0" y="0"/>
                </a:moveTo>
                <a:lnTo>
                  <a:pt x="548760" y="0"/>
                </a:lnTo>
                <a:lnTo>
                  <a:pt x="548760" y="1891914"/>
                </a:lnTo>
                <a:lnTo>
                  <a:pt x="0" y="18919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795528" y="0"/>
            <a:ext cx="1732788" cy="886968"/>
          </a:xfrm>
          <a:custGeom>
            <a:avLst/>
            <a:gdLst/>
            <a:ahLst/>
            <a:cxnLst/>
            <a:rect l="l" t="t" r="r" b="b"/>
            <a:pathLst>
              <a:path w="1732788" h="886968">
                <a:moveTo>
                  <a:pt x="0" y="0"/>
                </a:moveTo>
                <a:lnTo>
                  <a:pt x="1732788" y="0"/>
                </a:lnTo>
                <a:lnTo>
                  <a:pt x="1732788" y="886968"/>
                </a:lnTo>
                <a:lnTo>
                  <a:pt x="0" y="88696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7570364" y="0"/>
            <a:ext cx="3147272" cy="1739282"/>
          </a:xfrm>
          <a:custGeom>
            <a:avLst/>
            <a:gdLst/>
            <a:ahLst/>
            <a:cxnLst/>
            <a:rect l="l" t="t" r="r" b="b"/>
            <a:pathLst>
              <a:path w="3147272" h="1739282">
                <a:moveTo>
                  <a:pt x="0" y="0"/>
                </a:moveTo>
                <a:lnTo>
                  <a:pt x="3147272" y="0"/>
                </a:lnTo>
                <a:lnTo>
                  <a:pt x="3147272" y="1739282"/>
                </a:lnTo>
                <a:lnTo>
                  <a:pt x="0" y="173928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TextBox 5"/>
          <p:cNvSpPr txBox="1"/>
          <p:nvPr/>
        </p:nvSpPr>
        <p:spPr>
          <a:xfrm>
            <a:off x="1719838" y="3292894"/>
            <a:ext cx="14848324" cy="2318766"/>
          </a:xfrm>
          <a:prstGeom prst="rect">
            <a:avLst/>
          </a:prstGeom>
        </p:spPr>
        <p:txBody>
          <a:bodyPr lIns="0" tIns="0" rIns="0" bIns="0" rtlCol="0" anchor="t">
            <a:spAutoFit/>
          </a:bodyPr>
          <a:lstStyle/>
          <a:p>
            <a:pPr algn="ctr">
              <a:lnSpc>
                <a:spcPts val="9071"/>
              </a:lnSpc>
            </a:pPr>
            <a:r>
              <a:rPr lang="en-US" sz="8399">
                <a:solidFill>
                  <a:srgbClr val="FFFFFF"/>
                </a:solidFill>
                <a:latin typeface="Oregano"/>
              </a:rPr>
              <a:t>"The greatest problem in communication is the illusion that it has been accomplished".</a:t>
            </a:r>
          </a:p>
        </p:txBody>
      </p:sp>
      <p:sp>
        <p:nvSpPr>
          <p:cNvPr id="6" name="Freeform 6"/>
          <p:cNvSpPr/>
          <p:nvPr/>
        </p:nvSpPr>
        <p:spPr>
          <a:xfrm rot="-5400000">
            <a:off x="15369219" y="-631508"/>
            <a:ext cx="4647105" cy="4114800"/>
          </a:xfrm>
          <a:custGeom>
            <a:avLst/>
            <a:gdLst/>
            <a:ahLst/>
            <a:cxnLst/>
            <a:rect l="l" t="t" r="r" b="b"/>
            <a:pathLst>
              <a:path w="4647105" h="4114800">
                <a:moveTo>
                  <a:pt x="0" y="0"/>
                </a:moveTo>
                <a:lnTo>
                  <a:pt x="4647105" y="0"/>
                </a:lnTo>
                <a:lnTo>
                  <a:pt x="4647105"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7" name="Freeform 7"/>
          <p:cNvSpPr/>
          <p:nvPr/>
        </p:nvSpPr>
        <p:spPr>
          <a:xfrm>
            <a:off x="-1028700" y="8269941"/>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8" name="Freeform 8"/>
          <p:cNvSpPr/>
          <p:nvPr/>
        </p:nvSpPr>
        <p:spPr>
          <a:xfrm flipH="1">
            <a:off x="17739240" y="4665702"/>
            <a:ext cx="548760" cy="1891915"/>
          </a:xfrm>
          <a:custGeom>
            <a:avLst/>
            <a:gdLst/>
            <a:ahLst/>
            <a:cxnLst/>
            <a:rect l="l" t="t" r="r" b="b"/>
            <a:pathLst>
              <a:path w="548760" h="1891915">
                <a:moveTo>
                  <a:pt x="548760" y="0"/>
                </a:moveTo>
                <a:lnTo>
                  <a:pt x="0" y="0"/>
                </a:lnTo>
                <a:lnTo>
                  <a:pt x="0" y="1891915"/>
                </a:lnTo>
                <a:lnTo>
                  <a:pt x="548760" y="1891915"/>
                </a:lnTo>
                <a:lnTo>
                  <a:pt x="54876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Freeform 9"/>
          <p:cNvSpPr/>
          <p:nvPr/>
        </p:nvSpPr>
        <p:spPr>
          <a:xfrm rot="-3435886" flipH="1">
            <a:off x="17126712" y="5940389"/>
            <a:ext cx="2322576" cy="1533906"/>
          </a:xfrm>
          <a:custGeom>
            <a:avLst/>
            <a:gdLst/>
            <a:ahLst/>
            <a:cxnLst/>
            <a:rect l="l" t="t" r="r" b="b"/>
            <a:pathLst>
              <a:path w="2322576" h="1533906">
                <a:moveTo>
                  <a:pt x="2322576" y="0"/>
                </a:moveTo>
                <a:lnTo>
                  <a:pt x="0" y="0"/>
                </a:lnTo>
                <a:lnTo>
                  <a:pt x="0" y="1533906"/>
                </a:lnTo>
                <a:lnTo>
                  <a:pt x="2322576" y="1533906"/>
                </a:lnTo>
                <a:lnTo>
                  <a:pt x="2322576"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grpSp>
        <p:nvGrpSpPr>
          <p:cNvPr id="10" name="Group 10"/>
          <p:cNvGrpSpPr/>
          <p:nvPr/>
        </p:nvGrpSpPr>
        <p:grpSpPr>
          <a:xfrm>
            <a:off x="6862845" y="8577072"/>
            <a:ext cx="4562309" cy="1709928"/>
            <a:chOff x="0" y="0"/>
            <a:chExt cx="6083079" cy="2279904"/>
          </a:xfrm>
        </p:grpSpPr>
        <p:sp>
          <p:nvSpPr>
            <p:cNvPr id="11" name="Freeform 11"/>
            <p:cNvSpPr/>
            <p:nvPr/>
          </p:nvSpPr>
          <p:spPr>
            <a:xfrm>
              <a:off x="0" y="0"/>
              <a:ext cx="3544824" cy="2279904"/>
            </a:xfrm>
            <a:custGeom>
              <a:avLst/>
              <a:gdLst/>
              <a:ahLst/>
              <a:cxnLst/>
              <a:rect l="l" t="t" r="r" b="b"/>
              <a:pathLst>
                <a:path w="3544824" h="2279904">
                  <a:moveTo>
                    <a:pt x="0" y="0"/>
                  </a:moveTo>
                  <a:lnTo>
                    <a:pt x="3544824" y="0"/>
                  </a:lnTo>
                  <a:lnTo>
                    <a:pt x="3544824" y="2279904"/>
                  </a:lnTo>
                  <a:lnTo>
                    <a:pt x="0" y="227990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2" name="Freeform 12"/>
            <p:cNvSpPr/>
            <p:nvPr/>
          </p:nvSpPr>
          <p:spPr>
            <a:xfrm>
              <a:off x="1512570" y="1082040"/>
              <a:ext cx="3133344" cy="1197864"/>
            </a:xfrm>
            <a:custGeom>
              <a:avLst/>
              <a:gdLst/>
              <a:ahLst/>
              <a:cxnLst/>
              <a:rect l="l" t="t" r="r" b="b"/>
              <a:pathLst>
                <a:path w="3133344" h="1197864">
                  <a:moveTo>
                    <a:pt x="0" y="0"/>
                  </a:moveTo>
                  <a:lnTo>
                    <a:pt x="3133344" y="0"/>
                  </a:lnTo>
                  <a:lnTo>
                    <a:pt x="3133344" y="1197864"/>
                  </a:lnTo>
                  <a:lnTo>
                    <a:pt x="0" y="1197864"/>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13" name="Freeform 13"/>
            <p:cNvSpPr/>
            <p:nvPr/>
          </p:nvSpPr>
          <p:spPr>
            <a:xfrm flipH="1">
              <a:off x="2538255" y="0"/>
              <a:ext cx="3544824" cy="2279904"/>
            </a:xfrm>
            <a:custGeom>
              <a:avLst/>
              <a:gdLst/>
              <a:ahLst/>
              <a:cxnLst/>
              <a:rect l="l" t="t" r="r" b="b"/>
              <a:pathLst>
                <a:path w="3544824" h="2279904">
                  <a:moveTo>
                    <a:pt x="3544824" y="0"/>
                  </a:moveTo>
                  <a:lnTo>
                    <a:pt x="0" y="0"/>
                  </a:lnTo>
                  <a:lnTo>
                    <a:pt x="0" y="2279904"/>
                  </a:lnTo>
                  <a:lnTo>
                    <a:pt x="3544824" y="2279904"/>
                  </a:lnTo>
                  <a:lnTo>
                    <a:pt x="3544824"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grpSp>
      <p:grpSp>
        <p:nvGrpSpPr>
          <p:cNvPr id="14" name="Group 14"/>
          <p:cNvGrpSpPr/>
          <p:nvPr/>
        </p:nvGrpSpPr>
        <p:grpSpPr>
          <a:xfrm>
            <a:off x="7086910" y="2609948"/>
            <a:ext cx="4114181" cy="59985"/>
            <a:chOff x="0" y="0"/>
            <a:chExt cx="6350000" cy="92583"/>
          </a:xfrm>
        </p:grpSpPr>
        <p:sp>
          <p:nvSpPr>
            <p:cNvPr id="15" name="Freeform 15"/>
            <p:cNvSpPr/>
            <p:nvPr/>
          </p:nvSpPr>
          <p:spPr>
            <a:xfrm>
              <a:off x="0" y="0"/>
              <a:ext cx="6350000" cy="92583"/>
            </a:xfrm>
            <a:custGeom>
              <a:avLst/>
              <a:gdLst/>
              <a:ahLst/>
              <a:cxnLst/>
              <a:rect l="l" t="t" r="r" b="b"/>
              <a:pathLst>
                <a:path w="6350000" h="92583">
                  <a:moveTo>
                    <a:pt x="0" y="0"/>
                  </a:moveTo>
                  <a:lnTo>
                    <a:pt x="6350000" y="0"/>
                  </a:lnTo>
                  <a:lnTo>
                    <a:pt x="6350000" y="92583"/>
                  </a:lnTo>
                  <a:lnTo>
                    <a:pt x="0" y="92583"/>
                  </a:lnTo>
                  <a:close/>
                </a:path>
              </a:pathLst>
            </a:custGeom>
            <a:solidFill>
              <a:srgbClr val="FFFFFF"/>
            </a:solidFill>
          </p:spPr>
          <p:txBody>
            <a:bodyPr/>
            <a:lstStyle/>
            <a:p>
              <a:endParaRPr lang="en-US"/>
            </a:p>
          </p:txBody>
        </p:sp>
      </p:grpSp>
      <p:grpSp>
        <p:nvGrpSpPr>
          <p:cNvPr id="16" name="Group 16"/>
          <p:cNvGrpSpPr/>
          <p:nvPr/>
        </p:nvGrpSpPr>
        <p:grpSpPr>
          <a:xfrm>
            <a:off x="7086910" y="6168872"/>
            <a:ext cx="4114181" cy="57713"/>
            <a:chOff x="0" y="0"/>
            <a:chExt cx="6350000" cy="89076"/>
          </a:xfrm>
        </p:grpSpPr>
        <p:sp>
          <p:nvSpPr>
            <p:cNvPr id="17" name="Freeform 17"/>
            <p:cNvSpPr/>
            <p:nvPr/>
          </p:nvSpPr>
          <p:spPr>
            <a:xfrm>
              <a:off x="0" y="0"/>
              <a:ext cx="6350000" cy="89076"/>
            </a:xfrm>
            <a:custGeom>
              <a:avLst/>
              <a:gdLst/>
              <a:ahLst/>
              <a:cxnLst/>
              <a:rect l="l" t="t" r="r" b="b"/>
              <a:pathLst>
                <a:path w="6350000" h="89076">
                  <a:moveTo>
                    <a:pt x="0" y="0"/>
                  </a:moveTo>
                  <a:lnTo>
                    <a:pt x="6350000" y="0"/>
                  </a:lnTo>
                  <a:lnTo>
                    <a:pt x="6350000" y="89076"/>
                  </a:lnTo>
                  <a:lnTo>
                    <a:pt x="0" y="89076"/>
                  </a:lnTo>
                  <a:close/>
                </a:path>
              </a:pathLst>
            </a:custGeom>
            <a:solidFill>
              <a:srgbClr val="FFFFFF"/>
            </a:solidFill>
          </p:spPr>
          <p:txBody>
            <a:bodyPr/>
            <a:lstStyle/>
            <a:p>
              <a:endParaRPr lang="en-US"/>
            </a:p>
          </p:txBody>
        </p:sp>
      </p:grpSp>
      <p:sp>
        <p:nvSpPr>
          <p:cNvPr id="18" name="TextBox 18"/>
          <p:cNvSpPr txBox="1"/>
          <p:nvPr/>
        </p:nvSpPr>
        <p:spPr>
          <a:xfrm>
            <a:off x="3687205" y="6035148"/>
            <a:ext cx="10913590" cy="1752438"/>
          </a:xfrm>
          <a:prstGeom prst="rect">
            <a:avLst/>
          </a:prstGeom>
        </p:spPr>
        <p:txBody>
          <a:bodyPr lIns="0" tIns="0" rIns="0" bIns="0" rtlCol="0" anchor="t">
            <a:spAutoFit/>
          </a:bodyPr>
          <a:lstStyle/>
          <a:p>
            <a:pPr algn="l">
              <a:lnSpc>
                <a:spcPts val="12600"/>
              </a:lnSpc>
            </a:pPr>
            <a:r>
              <a:rPr lang="en-US" sz="9000">
                <a:solidFill>
                  <a:srgbClr val="FFFFFF"/>
                </a:solidFill>
                <a:latin typeface="Neue Kabel 2"/>
              </a:rPr>
              <a:t>George Bernard Shaw</a:t>
            </a:r>
          </a:p>
        </p:txBody>
      </p:sp>
      <p:sp>
        <p:nvSpPr>
          <p:cNvPr id="19" name="TextBox 19"/>
          <p:cNvSpPr txBox="1"/>
          <p:nvPr/>
        </p:nvSpPr>
        <p:spPr>
          <a:xfrm>
            <a:off x="7276227" y="7560085"/>
            <a:ext cx="3735546" cy="538843"/>
          </a:xfrm>
          <a:prstGeom prst="rect">
            <a:avLst/>
          </a:prstGeom>
        </p:spPr>
        <p:txBody>
          <a:bodyPr lIns="0" tIns="0" rIns="0" bIns="0" rtlCol="0" anchor="t">
            <a:spAutoFit/>
          </a:bodyPr>
          <a:lstStyle/>
          <a:p>
            <a:pPr algn="ctr">
              <a:lnSpc>
                <a:spcPts val="3893"/>
              </a:lnSpc>
              <a:spcBef>
                <a:spcPct val="0"/>
              </a:spcBef>
            </a:pPr>
            <a:r>
              <a:rPr lang="en-US" sz="2780">
                <a:solidFill>
                  <a:srgbClr val="FFFFFF"/>
                </a:solidFill>
                <a:latin typeface="Neue Kabel 3"/>
              </a:rPr>
              <a:t>Dramatist &amp; Literary Critic</a:t>
            </a:r>
          </a:p>
        </p:txBody>
      </p:sp>
      <p:sp>
        <p:nvSpPr>
          <p:cNvPr id="20" name="Freeform 20"/>
          <p:cNvSpPr/>
          <p:nvPr/>
        </p:nvSpPr>
        <p:spPr>
          <a:xfrm>
            <a:off x="13969277" y="8577072"/>
            <a:ext cx="3553704" cy="1288697"/>
          </a:xfrm>
          <a:custGeom>
            <a:avLst/>
            <a:gdLst/>
            <a:ahLst/>
            <a:cxnLst/>
            <a:rect l="l" t="t" r="r" b="b"/>
            <a:pathLst>
              <a:path w="3553704" h="1288697">
                <a:moveTo>
                  <a:pt x="0" y="0"/>
                </a:moveTo>
                <a:lnTo>
                  <a:pt x="3553704" y="0"/>
                </a:lnTo>
                <a:lnTo>
                  <a:pt x="3553704" y="1288697"/>
                </a:lnTo>
                <a:lnTo>
                  <a:pt x="0" y="1288697"/>
                </a:lnTo>
                <a:lnTo>
                  <a:pt x="0" y="0"/>
                </a:lnTo>
                <a:close/>
              </a:path>
            </a:pathLst>
          </a:custGeom>
          <a:blipFill>
            <a:blip r:embed="rId18"/>
            <a:stretch>
              <a:fillRect t="-10890" b="-11668"/>
            </a:stretch>
          </a:blipFill>
        </p:spPr>
        <p:txBody>
          <a:bodyPr/>
          <a:lstStyle/>
          <a:p>
            <a:endParaRPr lang="en-US"/>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050B4-B9A3-6186-7588-ED86EA0CB540}"/>
              </a:ext>
            </a:extLst>
          </p:cNvPr>
          <p:cNvSpPr>
            <a:spLocks noGrp="1"/>
          </p:cNvSpPr>
          <p:nvPr>
            <p:ph type="title"/>
          </p:nvPr>
        </p:nvSpPr>
        <p:spPr/>
        <p:txBody>
          <a:bodyPr/>
          <a:lstStyle/>
          <a:p>
            <a:r>
              <a:rPr lang="en-US" dirty="0"/>
              <a:t>Effective Communication</a:t>
            </a:r>
          </a:p>
        </p:txBody>
      </p:sp>
      <p:pic>
        <p:nvPicPr>
          <p:cNvPr id="6" name="Picture 5">
            <a:extLst>
              <a:ext uri="{FF2B5EF4-FFF2-40B4-BE49-F238E27FC236}">
                <a16:creationId xmlns:a16="http://schemas.microsoft.com/office/drawing/2014/main" id="{AD45D7D0-F300-7EA1-0A4D-631250AB042B}"/>
              </a:ext>
            </a:extLst>
          </p:cNvPr>
          <p:cNvPicPr>
            <a:picLocks noChangeAspect="1"/>
          </p:cNvPicPr>
          <p:nvPr/>
        </p:nvPicPr>
        <p:blipFill>
          <a:blip r:embed="rId2"/>
          <a:stretch>
            <a:fillRect/>
          </a:stretch>
        </p:blipFill>
        <p:spPr>
          <a:xfrm>
            <a:off x="3653952" y="2324607"/>
            <a:ext cx="3771900" cy="3857625"/>
          </a:xfrm>
          <a:prstGeom prst="rect">
            <a:avLst/>
          </a:prstGeom>
        </p:spPr>
      </p:pic>
      <p:pic>
        <p:nvPicPr>
          <p:cNvPr id="8" name="Picture 7" descr="A head with gears inside&#10;&#10;Description automatically generated">
            <a:extLst>
              <a:ext uri="{FF2B5EF4-FFF2-40B4-BE49-F238E27FC236}">
                <a16:creationId xmlns:a16="http://schemas.microsoft.com/office/drawing/2014/main" id="{D15E9035-16A3-86A5-FB3A-E34D3E92DC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22504" y="2780143"/>
            <a:ext cx="3300873" cy="3157979"/>
          </a:xfrm>
          <a:prstGeom prst="rect">
            <a:avLst/>
          </a:prstGeom>
        </p:spPr>
      </p:pic>
      <p:pic>
        <p:nvPicPr>
          <p:cNvPr id="10" name="Picture 9" descr="A black background with green gears and text&#10;&#10;Description automatically generated">
            <a:extLst>
              <a:ext uri="{FF2B5EF4-FFF2-40B4-BE49-F238E27FC236}">
                <a16:creationId xmlns:a16="http://schemas.microsoft.com/office/drawing/2014/main" id="{0F6D6179-D26E-98A2-4BB9-1E87F63D4D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22459" y="2508643"/>
            <a:ext cx="5758667" cy="3429479"/>
          </a:xfrm>
          <a:prstGeom prst="rect">
            <a:avLst/>
          </a:prstGeom>
        </p:spPr>
      </p:pic>
      <p:pic>
        <p:nvPicPr>
          <p:cNvPr id="12" name="Picture 11" descr="A green outline of a person's head and lips&#10;&#10;Description automatically generated">
            <a:extLst>
              <a:ext uri="{FF2B5EF4-FFF2-40B4-BE49-F238E27FC236}">
                <a16:creationId xmlns:a16="http://schemas.microsoft.com/office/drawing/2014/main" id="{53070BE8-6FCB-D891-4F99-EDAA00A5BF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62344" y="2094248"/>
            <a:ext cx="6044456" cy="4529769"/>
          </a:xfrm>
          <a:prstGeom prst="rect">
            <a:avLst/>
          </a:prstGeom>
        </p:spPr>
      </p:pic>
      <p:pic>
        <p:nvPicPr>
          <p:cNvPr id="14" name="Picture 13" descr="A green outline of a head with gears inside&#10;&#10;Description automatically generated">
            <a:extLst>
              <a:ext uri="{FF2B5EF4-FFF2-40B4-BE49-F238E27FC236}">
                <a16:creationId xmlns:a16="http://schemas.microsoft.com/office/drawing/2014/main" id="{A07680A7-CFE2-CC03-2EF3-4D36CFE5E4F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51596" y="2508642"/>
            <a:ext cx="4272560" cy="3643821"/>
          </a:xfrm>
          <a:prstGeom prst="rect">
            <a:avLst/>
          </a:prstGeom>
        </p:spPr>
      </p:pic>
      <p:pic>
        <p:nvPicPr>
          <p:cNvPr id="16" name="Picture 15" descr="A diagram of gears and a head&#10;&#10;Description automatically generated with medium confidence">
            <a:extLst>
              <a:ext uri="{FF2B5EF4-FFF2-40B4-BE49-F238E27FC236}">
                <a16:creationId xmlns:a16="http://schemas.microsoft.com/office/drawing/2014/main" id="{7005F4B0-C48E-4A30-5F93-71A18B4195C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33656" y="2478873"/>
            <a:ext cx="6058746" cy="3386610"/>
          </a:xfrm>
          <a:prstGeom prst="rect">
            <a:avLst/>
          </a:prstGeom>
        </p:spPr>
      </p:pic>
      <p:pic>
        <p:nvPicPr>
          <p:cNvPr id="18" name="Picture 17" descr="A green and white text&#10;&#10;Description automatically generated with medium confidence">
            <a:extLst>
              <a:ext uri="{FF2B5EF4-FFF2-40B4-BE49-F238E27FC236}">
                <a16:creationId xmlns:a16="http://schemas.microsoft.com/office/drawing/2014/main" id="{A63044E8-F29D-8961-7DB5-A23295797D0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80768" y="2582194"/>
            <a:ext cx="6716063" cy="5244245"/>
          </a:xfrm>
          <a:prstGeom prst="rect">
            <a:avLst/>
          </a:prstGeom>
        </p:spPr>
      </p:pic>
      <p:sp>
        <p:nvSpPr>
          <p:cNvPr id="3" name="TextBox 8">
            <a:extLst>
              <a:ext uri="{FF2B5EF4-FFF2-40B4-BE49-F238E27FC236}">
                <a16:creationId xmlns:a16="http://schemas.microsoft.com/office/drawing/2014/main" id="{82B78E1D-3AA4-FE72-5CEE-A49DFB7F7BBC}"/>
              </a:ext>
            </a:extLst>
          </p:cNvPr>
          <p:cNvSpPr txBox="1"/>
          <p:nvPr/>
        </p:nvSpPr>
        <p:spPr>
          <a:xfrm>
            <a:off x="3073087" y="888124"/>
            <a:ext cx="12141825" cy="1436738"/>
          </a:xfrm>
          <a:prstGeom prst="rect">
            <a:avLst/>
          </a:prstGeom>
        </p:spPr>
        <p:txBody>
          <a:bodyPr lIns="0" tIns="0" rIns="0" bIns="0" rtlCol="0" anchor="t">
            <a:spAutoFit/>
          </a:bodyPr>
          <a:lstStyle/>
          <a:p>
            <a:pPr algn="l">
              <a:lnSpc>
                <a:spcPts val="9563"/>
              </a:lnSpc>
            </a:pPr>
            <a:r>
              <a:rPr lang="en-US" sz="8615" dirty="0">
                <a:solidFill>
                  <a:srgbClr val="FFFFFF"/>
                </a:solidFill>
                <a:latin typeface="Neue Kabel 2"/>
              </a:rPr>
              <a:t>Effective Communication</a:t>
            </a:r>
          </a:p>
        </p:txBody>
      </p:sp>
      <p:sp>
        <p:nvSpPr>
          <p:cNvPr id="4" name="Freeform 9">
            <a:extLst>
              <a:ext uri="{FF2B5EF4-FFF2-40B4-BE49-F238E27FC236}">
                <a16:creationId xmlns:a16="http://schemas.microsoft.com/office/drawing/2014/main" id="{5B5DBB2C-A607-DAE6-1E24-4D851E0AF11E}"/>
              </a:ext>
            </a:extLst>
          </p:cNvPr>
          <p:cNvSpPr/>
          <p:nvPr/>
        </p:nvSpPr>
        <p:spPr>
          <a:xfrm>
            <a:off x="13969277" y="8577072"/>
            <a:ext cx="3553704" cy="1288697"/>
          </a:xfrm>
          <a:custGeom>
            <a:avLst/>
            <a:gdLst/>
            <a:ahLst/>
            <a:cxnLst/>
            <a:rect l="l" t="t" r="r" b="b"/>
            <a:pathLst>
              <a:path w="3553704" h="1288697">
                <a:moveTo>
                  <a:pt x="0" y="0"/>
                </a:moveTo>
                <a:lnTo>
                  <a:pt x="3553704" y="0"/>
                </a:lnTo>
                <a:lnTo>
                  <a:pt x="3553704" y="1288697"/>
                </a:lnTo>
                <a:lnTo>
                  <a:pt x="0" y="1288697"/>
                </a:lnTo>
                <a:lnTo>
                  <a:pt x="0" y="0"/>
                </a:lnTo>
                <a:close/>
              </a:path>
            </a:pathLst>
          </a:custGeom>
          <a:blipFill>
            <a:blip r:embed="rId9"/>
            <a:stretch>
              <a:fillRect t="-10890" b="-11668"/>
            </a:stretch>
          </a:blipFill>
        </p:spPr>
        <p:txBody>
          <a:bodyPr/>
          <a:lstStyle/>
          <a:p>
            <a:endParaRPr lang="en-US"/>
          </a:p>
        </p:txBody>
      </p:sp>
    </p:spTree>
    <p:extLst>
      <p:ext uri="{BB962C8B-B14F-4D97-AF65-F5344CB8AC3E}">
        <p14:creationId xmlns:p14="http://schemas.microsoft.com/office/powerpoint/2010/main" val="3844400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1000" fill="hold"/>
                                        <p:tgtEl>
                                          <p:spTgt spid="12"/>
                                        </p:tgtEl>
                                        <p:attrNameLst>
                                          <p:attrName>ppt_w</p:attrName>
                                        </p:attrNameLst>
                                      </p:cBhvr>
                                      <p:tavLst>
                                        <p:tav tm="0">
                                          <p:val>
                                            <p:fltVal val="0"/>
                                          </p:val>
                                        </p:tav>
                                        <p:tav tm="100000">
                                          <p:val>
                                            <p:strVal val="#ppt_w"/>
                                          </p:val>
                                        </p:tav>
                                      </p:tavLst>
                                    </p:anim>
                                    <p:anim calcmode="lin" valueType="num">
                                      <p:cBhvr>
                                        <p:cTn id="16" dur="1000" fill="hold"/>
                                        <p:tgtEl>
                                          <p:spTgt spid="12"/>
                                        </p:tgtEl>
                                        <p:attrNameLst>
                                          <p:attrName>ppt_h</p:attrName>
                                        </p:attrNameLst>
                                      </p:cBhvr>
                                      <p:tavLst>
                                        <p:tav tm="0">
                                          <p:val>
                                            <p:fltVal val="0"/>
                                          </p:val>
                                        </p:tav>
                                        <p:tav tm="100000">
                                          <p:val>
                                            <p:strVal val="#ppt_h"/>
                                          </p:val>
                                        </p:tav>
                                      </p:tavLst>
                                    </p:anim>
                                    <p:anim calcmode="lin" valueType="num">
                                      <p:cBhvr>
                                        <p:cTn id="17" dur="1000" fill="hold"/>
                                        <p:tgtEl>
                                          <p:spTgt spid="12"/>
                                        </p:tgtEl>
                                        <p:attrNameLst>
                                          <p:attrName>style.rotation</p:attrName>
                                        </p:attrNameLst>
                                      </p:cBhvr>
                                      <p:tavLst>
                                        <p:tav tm="0">
                                          <p:val>
                                            <p:fltVal val="90"/>
                                          </p:val>
                                        </p:tav>
                                        <p:tav tm="100000">
                                          <p:val>
                                            <p:fltVal val="0"/>
                                          </p:val>
                                        </p:tav>
                                      </p:tavLst>
                                    </p:anim>
                                    <p:animEffect transition="in" filter="fade">
                                      <p:cBhvr>
                                        <p:cTn id="18" dur="10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p:cTn id="23" dur="1000" fill="hold"/>
                                        <p:tgtEl>
                                          <p:spTgt spid="14"/>
                                        </p:tgtEl>
                                        <p:attrNameLst>
                                          <p:attrName>ppt_w</p:attrName>
                                        </p:attrNameLst>
                                      </p:cBhvr>
                                      <p:tavLst>
                                        <p:tav tm="0">
                                          <p:val>
                                            <p:fltVal val="0"/>
                                          </p:val>
                                        </p:tav>
                                        <p:tav tm="100000">
                                          <p:val>
                                            <p:strVal val="#ppt_w"/>
                                          </p:val>
                                        </p:tav>
                                      </p:tavLst>
                                    </p:anim>
                                    <p:anim calcmode="lin" valueType="num">
                                      <p:cBhvr>
                                        <p:cTn id="24" dur="1000" fill="hold"/>
                                        <p:tgtEl>
                                          <p:spTgt spid="14"/>
                                        </p:tgtEl>
                                        <p:attrNameLst>
                                          <p:attrName>ppt_h</p:attrName>
                                        </p:attrNameLst>
                                      </p:cBhvr>
                                      <p:tavLst>
                                        <p:tav tm="0">
                                          <p:val>
                                            <p:fltVal val="0"/>
                                          </p:val>
                                        </p:tav>
                                        <p:tav tm="100000">
                                          <p:val>
                                            <p:strVal val="#ppt_h"/>
                                          </p:val>
                                        </p:tav>
                                      </p:tavLst>
                                    </p:anim>
                                    <p:anim calcmode="lin" valueType="num">
                                      <p:cBhvr>
                                        <p:cTn id="25" dur="1000" fill="hold"/>
                                        <p:tgtEl>
                                          <p:spTgt spid="14"/>
                                        </p:tgtEl>
                                        <p:attrNameLst>
                                          <p:attrName>style.rotation</p:attrName>
                                        </p:attrNameLst>
                                      </p:cBhvr>
                                      <p:tavLst>
                                        <p:tav tm="0">
                                          <p:val>
                                            <p:fltVal val="90"/>
                                          </p:val>
                                        </p:tav>
                                        <p:tav tm="100000">
                                          <p:val>
                                            <p:fltVal val="0"/>
                                          </p:val>
                                        </p:tav>
                                      </p:tavLst>
                                    </p:anim>
                                    <p:animEffect transition="in" filter="fade">
                                      <p:cBhvr>
                                        <p:cTn id="26" dur="10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p:cTn id="31" dur="1000" fill="hold"/>
                                        <p:tgtEl>
                                          <p:spTgt spid="16"/>
                                        </p:tgtEl>
                                        <p:attrNameLst>
                                          <p:attrName>ppt_w</p:attrName>
                                        </p:attrNameLst>
                                      </p:cBhvr>
                                      <p:tavLst>
                                        <p:tav tm="0">
                                          <p:val>
                                            <p:fltVal val="0"/>
                                          </p:val>
                                        </p:tav>
                                        <p:tav tm="100000">
                                          <p:val>
                                            <p:strVal val="#ppt_w"/>
                                          </p:val>
                                        </p:tav>
                                      </p:tavLst>
                                    </p:anim>
                                    <p:anim calcmode="lin" valueType="num">
                                      <p:cBhvr>
                                        <p:cTn id="32" dur="1000" fill="hold"/>
                                        <p:tgtEl>
                                          <p:spTgt spid="16"/>
                                        </p:tgtEl>
                                        <p:attrNameLst>
                                          <p:attrName>ppt_h</p:attrName>
                                        </p:attrNameLst>
                                      </p:cBhvr>
                                      <p:tavLst>
                                        <p:tav tm="0">
                                          <p:val>
                                            <p:fltVal val="0"/>
                                          </p:val>
                                        </p:tav>
                                        <p:tav tm="100000">
                                          <p:val>
                                            <p:strVal val="#ppt_h"/>
                                          </p:val>
                                        </p:tav>
                                      </p:tavLst>
                                    </p:anim>
                                    <p:anim calcmode="lin" valueType="num">
                                      <p:cBhvr>
                                        <p:cTn id="33" dur="1000" fill="hold"/>
                                        <p:tgtEl>
                                          <p:spTgt spid="16"/>
                                        </p:tgtEl>
                                        <p:attrNameLst>
                                          <p:attrName>style.rotation</p:attrName>
                                        </p:attrNameLst>
                                      </p:cBhvr>
                                      <p:tavLst>
                                        <p:tav tm="0">
                                          <p:val>
                                            <p:fltVal val="90"/>
                                          </p:val>
                                        </p:tav>
                                        <p:tav tm="100000">
                                          <p:val>
                                            <p:fltVal val="0"/>
                                          </p:val>
                                        </p:tav>
                                      </p:tavLst>
                                    </p:anim>
                                    <p:animEffect transition="in" filter="fade">
                                      <p:cBhvr>
                                        <p:cTn id="34" dur="10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nodeType="click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p:cTn id="39" dur="1000" fill="hold"/>
                                        <p:tgtEl>
                                          <p:spTgt spid="18"/>
                                        </p:tgtEl>
                                        <p:attrNameLst>
                                          <p:attrName>ppt_w</p:attrName>
                                        </p:attrNameLst>
                                      </p:cBhvr>
                                      <p:tavLst>
                                        <p:tav tm="0">
                                          <p:val>
                                            <p:fltVal val="0"/>
                                          </p:val>
                                        </p:tav>
                                        <p:tav tm="100000">
                                          <p:val>
                                            <p:strVal val="#ppt_w"/>
                                          </p:val>
                                        </p:tav>
                                      </p:tavLst>
                                    </p:anim>
                                    <p:anim calcmode="lin" valueType="num">
                                      <p:cBhvr>
                                        <p:cTn id="40" dur="1000" fill="hold"/>
                                        <p:tgtEl>
                                          <p:spTgt spid="18"/>
                                        </p:tgtEl>
                                        <p:attrNameLst>
                                          <p:attrName>ppt_h</p:attrName>
                                        </p:attrNameLst>
                                      </p:cBhvr>
                                      <p:tavLst>
                                        <p:tav tm="0">
                                          <p:val>
                                            <p:fltVal val="0"/>
                                          </p:val>
                                        </p:tav>
                                        <p:tav tm="100000">
                                          <p:val>
                                            <p:strVal val="#ppt_h"/>
                                          </p:val>
                                        </p:tav>
                                      </p:tavLst>
                                    </p:anim>
                                    <p:anim calcmode="lin" valueType="num">
                                      <p:cBhvr>
                                        <p:cTn id="41" dur="1000" fill="hold"/>
                                        <p:tgtEl>
                                          <p:spTgt spid="18"/>
                                        </p:tgtEl>
                                        <p:attrNameLst>
                                          <p:attrName>style.rotation</p:attrName>
                                        </p:attrNameLst>
                                      </p:cBhvr>
                                      <p:tavLst>
                                        <p:tav tm="0">
                                          <p:val>
                                            <p:fltVal val="90"/>
                                          </p:val>
                                        </p:tav>
                                        <p:tav tm="100000">
                                          <p:val>
                                            <p:fltVal val="0"/>
                                          </p:val>
                                        </p:tav>
                                      </p:tavLst>
                                    </p:anim>
                                    <p:animEffect transition="in" filter="fade">
                                      <p:cBhvr>
                                        <p:cTn id="42"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a:off x="-14288" y="4197543"/>
            <a:ext cx="548760" cy="1891915"/>
          </a:xfrm>
          <a:custGeom>
            <a:avLst/>
            <a:gdLst/>
            <a:ahLst/>
            <a:cxnLst/>
            <a:rect l="l" t="t" r="r" b="b"/>
            <a:pathLst>
              <a:path w="548760" h="1891915">
                <a:moveTo>
                  <a:pt x="0" y="0"/>
                </a:moveTo>
                <a:lnTo>
                  <a:pt x="548760" y="0"/>
                </a:lnTo>
                <a:lnTo>
                  <a:pt x="548760" y="1891914"/>
                </a:lnTo>
                <a:lnTo>
                  <a:pt x="0" y="18919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795528" y="0"/>
            <a:ext cx="1732788" cy="886968"/>
          </a:xfrm>
          <a:custGeom>
            <a:avLst/>
            <a:gdLst/>
            <a:ahLst/>
            <a:cxnLst/>
            <a:rect l="l" t="t" r="r" b="b"/>
            <a:pathLst>
              <a:path w="1732788" h="886968">
                <a:moveTo>
                  <a:pt x="0" y="0"/>
                </a:moveTo>
                <a:lnTo>
                  <a:pt x="1732788" y="0"/>
                </a:lnTo>
                <a:lnTo>
                  <a:pt x="1732788" y="886968"/>
                </a:lnTo>
                <a:lnTo>
                  <a:pt x="0" y="88696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7570364" y="0"/>
            <a:ext cx="3147272" cy="1739282"/>
          </a:xfrm>
          <a:custGeom>
            <a:avLst/>
            <a:gdLst/>
            <a:ahLst/>
            <a:cxnLst/>
            <a:rect l="l" t="t" r="r" b="b"/>
            <a:pathLst>
              <a:path w="3147272" h="1739282">
                <a:moveTo>
                  <a:pt x="0" y="0"/>
                </a:moveTo>
                <a:lnTo>
                  <a:pt x="3147272" y="0"/>
                </a:lnTo>
                <a:lnTo>
                  <a:pt x="3147272" y="1739282"/>
                </a:lnTo>
                <a:lnTo>
                  <a:pt x="0" y="173928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TextBox 5"/>
          <p:cNvSpPr txBox="1"/>
          <p:nvPr/>
        </p:nvSpPr>
        <p:spPr>
          <a:xfrm>
            <a:off x="1182879" y="3292894"/>
            <a:ext cx="15922243" cy="2318766"/>
          </a:xfrm>
          <a:prstGeom prst="rect">
            <a:avLst/>
          </a:prstGeom>
        </p:spPr>
        <p:txBody>
          <a:bodyPr lIns="0" tIns="0" rIns="0" bIns="0" rtlCol="0" anchor="t">
            <a:spAutoFit/>
          </a:bodyPr>
          <a:lstStyle/>
          <a:p>
            <a:pPr algn="ctr">
              <a:lnSpc>
                <a:spcPts val="9071"/>
              </a:lnSpc>
            </a:pPr>
            <a:r>
              <a:rPr lang="en-US" sz="8399">
                <a:solidFill>
                  <a:srgbClr val="FFFFFF"/>
                </a:solidFill>
                <a:latin typeface="Oregano"/>
              </a:rPr>
              <a:t>"Your ability to communicate your perspective will determine the quality of your life."</a:t>
            </a:r>
          </a:p>
        </p:txBody>
      </p:sp>
      <p:sp>
        <p:nvSpPr>
          <p:cNvPr id="6" name="Freeform 6"/>
          <p:cNvSpPr/>
          <p:nvPr/>
        </p:nvSpPr>
        <p:spPr>
          <a:xfrm rot="-5400000">
            <a:off x="15369219" y="-631508"/>
            <a:ext cx="4647105" cy="4114800"/>
          </a:xfrm>
          <a:custGeom>
            <a:avLst/>
            <a:gdLst/>
            <a:ahLst/>
            <a:cxnLst/>
            <a:rect l="l" t="t" r="r" b="b"/>
            <a:pathLst>
              <a:path w="4647105" h="4114800">
                <a:moveTo>
                  <a:pt x="0" y="0"/>
                </a:moveTo>
                <a:lnTo>
                  <a:pt x="4647105" y="0"/>
                </a:lnTo>
                <a:lnTo>
                  <a:pt x="4647105"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7" name="Freeform 7"/>
          <p:cNvSpPr/>
          <p:nvPr/>
        </p:nvSpPr>
        <p:spPr>
          <a:xfrm>
            <a:off x="-1028700" y="8269941"/>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8" name="Freeform 8"/>
          <p:cNvSpPr/>
          <p:nvPr/>
        </p:nvSpPr>
        <p:spPr>
          <a:xfrm flipH="1">
            <a:off x="17692771" y="4815889"/>
            <a:ext cx="548760" cy="1891915"/>
          </a:xfrm>
          <a:custGeom>
            <a:avLst/>
            <a:gdLst/>
            <a:ahLst/>
            <a:cxnLst/>
            <a:rect l="l" t="t" r="r" b="b"/>
            <a:pathLst>
              <a:path w="548760" h="1891915">
                <a:moveTo>
                  <a:pt x="548760" y="0"/>
                </a:moveTo>
                <a:lnTo>
                  <a:pt x="0" y="0"/>
                </a:lnTo>
                <a:lnTo>
                  <a:pt x="0" y="1891915"/>
                </a:lnTo>
                <a:lnTo>
                  <a:pt x="548760" y="1891915"/>
                </a:lnTo>
                <a:lnTo>
                  <a:pt x="54876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Freeform 9"/>
          <p:cNvSpPr/>
          <p:nvPr/>
        </p:nvSpPr>
        <p:spPr>
          <a:xfrm rot="-3295208" flipH="1">
            <a:off x="17126712" y="5940851"/>
            <a:ext cx="2322576" cy="1533906"/>
          </a:xfrm>
          <a:custGeom>
            <a:avLst/>
            <a:gdLst/>
            <a:ahLst/>
            <a:cxnLst/>
            <a:rect l="l" t="t" r="r" b="b"/>
            <a:pathLst>
              <a:path w="2322576" h="1533906">
                <a:moveTo>
                  <a:pt x="2322576" y="0"/>
                </a:moveTo>
                <a:lnTo>
                  <a:pt x="0" y="0"/>
                </a:lnTo>
                <a:lnTo>
                  <a:pt x="0" y="1533906"/>
                </a:lnTo>
                <a:lnTo>
                  <a:pt x="2322576" y="1533906"/>
                </a:lnTo>
                <a:lnTo>
                  <a:pt x="2322576"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grpSp>
        <p:nvGrpSpPr>
          <p:cNvPr id="10" name="Group 10"/>
          <p:cNvGrpSpPr/>
          <p:nvPr/>
        </p:nvGrpSpPr>
        <p:grpSpPr>
          <a:xfrm>
            <a:off x="6862845" y="8577072"/>
            <a:ext cx="4562309" cy="1709928"/>
            <a:chOff x="0" y="0"/>
            <a:chExt cx="6083079" cy="2279904"/>
          </a:xfrm>
        </p:grpSpPr>
        <p:sp>
          <p:nvSpPr>
            <p:cNvPr id="11" name="Freeform 11"/>
            <p:cNvSpPr/>
            <p:nvPr/>
          </p:nvSpPr>
          <p:spPr>
            <a:xfrm>
              <a:off x="0" y="0"/>
              <a:ext cx="3544824" cy="2279904"/>
            </a:xfrm>
            <a:custGeom>
              <a:avLst/>
              <a:gdLst/>
              <a:ahLst/>
              <a:cxnLst/>
              <a:rect l="l" t="t" r="r" b="b"/>
              <a:pathLst>
                <a:path w="3544824" h="2279904">
                  <a:moveTo>
                    <a:pt x="0" y="0"/>
                  </a:moveTo>
                  <a:lnTo>
                    <a:pt x="3544824" y="0"/>
                  </a:lnTo>
                  <a:lnTo>
                    <a:pt x="3544824" y="2279904"/>
                  </a:lnTo>
                  <a:lnTo>
                    <a:pt x="0" y="227990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2" name="Freeform 12"/>
            <p:cNvSpPr/>
            <p:nvPr/>
          </p:nvSpPr>
          <p:spPr>
            <a:xfrm>
              <a:off x="1512570" y="1082040"/>
              <a:ext cx="3133344" cy="1197864"/>
            </a:xfrm>
            <a:custGeom>
              <a:avLst/>
              <a:gdLst/>
              <a:ahLst/>
              <a:cxnLst/>
              <a:rect l="l" t="t" r="r" b="b"/>
              <a:pathLst>
                <a:path w="3133344" h="1197864">
                  <a:moveTo>
                    <a:pt x="0" y="0"/>
                  </a:moveTo>
                  <a:lnTo>
                    <a:pt x="3133344" y="0"/>
                  </a:lnTo>
                  <a:lnTo>
                    <a:pt x="3133344" y="1197864"/>
                  </a:lnTo>
                  <a:lnTo>
                    <a:pt x="0" y="1197864"/>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13" name="Freeform 13"/>
            <p:cNvSpPr/>
            <p:nvPr/>
          </p:nvSpPr>
          <p:spPr>
            <a:xfrm flipH="1">
              <a:off x="2538255" y="0"/>
              <a:ext cx="3544824" cy="2279904"/>
            </a:xfrm>
            <a:custGeom>
              <a:avLst/>
              <a:gdLst/>
              <a:ahLst/>
              <a:cxnLst/>
              <a:rect l="l" t="t" r="r" b="b"/>
              <a:pathLst>
                <a:path w="3544824" h="2279904">
                  <a:moveTo>
                    <a:pt x="3544824" y="0"/>
                  </a:moveTo>
                  <a:lnTo>
                    <a:pt x="0" y="0"/>
                  </a:lnTo>
                  <a:lnTo>
                    <a:pt x="0" y="2279904"/>
                  </a:lnTo>
                  <a:lnTo>
                    <a:pt x="3544824" y="2279904"/>
                  </a:lnTo>
                  <a:lnTo>
                    <a:pt x="3544824"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grpSp>
      <p:grpSp>
        <p:nvGrpSpPr>
          <p:cNvPr id="14" name="Group 14"/>
          <p:cNvGrpSpPr/>
          <p:nvPr/>
        </p:nvGrpSpPr>
        <p:grpSpPr>
          <a:xfrm>
            <a:off x="7086910" y="2609948"/>
            <a:ext cx="4114181" cy="59985"/>
            <a:chOff x="0" y="0"/>
            <a:chExt cx="6350000" cy="92583"/>
          </a:xfrm>
        </p:grpSpPr>
        <p:sp>
          <p:nvSpPr>
            <p:cNvPr id="15" name="Freeform 15"/>
            <p:cNvSpPr/>
            <p:nvPr/>
          </p:nvSpPr>
          <p:spPr>
            <a:xfrm>
              <a:off x="0" y="0"/>
              <a:ext cx="6350000" cy="92583"/>
            </a:xfrm>
            <a:custGeom>
              <a:avLst/>
              <a:gdLst/>
              <a:ahLst/>
              <a:cxnLst/>
              <a:rect l="l" t="t" r="r" b="b"/>
              <a:pathLst>
                <a:path w="6350000" h="92583">
                  <a:moveTo>
                    <a:pt x="0" y="0"/>
                  </a:moveTo>
                  <a:lnTo>
                    <a:pt x="6350000" y="0"/>
                  </a:lnTo>
                  <a:lnTo>
                    <a:pt x="6350000" y="92583"/>
                  </a:lnTo>
                  <a:lnTo>
                    <a:pt x="0" y="92583"/>
                  </a:lnTo>
                  <a:close/>
                </a:path>
              </a:pathLst>
            </a:custGeom>
            <a:solidFill>
              <a:srgbClr val="FFFFFF"/>
            </a:solidFill>
          </p:spPr>
          <p:txBody>
            <a:bodyPr/>
            <a:lstStyle/>
            <a:p>
              <a:endParaRPr lang="en-US"/>
            </a:p>
          </p:txBody>
        </p:sp>
      </p:grpSp>
      <p:grpSp>
        <p:nvGrpSpPr>
          <p:cNvPr id="16" name="Group 16"/>
          <p:cNvGrpSpPr/>
          <p:nvPr/>
        </p:nvGrpSpPr>
        <p:grpSpPr>
          <a:xfrm>
            <a:off x="7086910" y="6168872"/>
            <a:ext cx="4114181" cy="57713"/>
            <a:chOff x="0" y="0"/>
            <a:chExt cx="6350000" cy="89076"/>
          </a:xfrm>
        </p:grpSpPr>
        <p:sp>
          <p:nvSpPr>
            <p:cNvPr id="17" name="Freeform 17"/>
            <p:cNvSpPr/>
            <p:nvPr/>
          </p:nvSpPr>
          <p:spPr>
            <a:xfrm>
              <a:off x="0" y="0"/>
              <a:ext cx="6350000" cy="89076"/>
            </a:xfrm>
            <a:custGeom>
              <a:avLst/>
              <a:gdLst/>
              <a:ahLst/>
              <a:cxnLst/>
              <a:rect l="l" t="t" r="r" b="b"/>
              <a:pathLst>
                <a:path w="6350000" h="89076">
                  <a:moveTo>
                    <a:pt x="0" y="0"/>
                  </a:moveTo>
                  <a:lnTo>
                    <a:pt x="6350000" y="0"/>
                  </a:lnTo>
                  <a:lnTo>
                    <a:pt x="6350000" y="89076"/>
                  </a:lnTo>
                  <a:lnTo>
                    <a:pt x="0" y="89076"/>
                  </a:lnTo>
                  <a:close/>
                </a:path>
              </a:pathLst>
            </a:custGeom>
            <a:solidFill>
              <a:srgbClr val="FFFFFF"/>
            </a:solidFill>
          </p:spPr>
          <p:txBody>
            <a:bodyPr/>
            <a:lstStyle/>
            <a:p>
              <a:endParaRPr lang="en-US"/>
            </a:p>
          </p:txBody>
        </p:sp>
      </p:grpSp>
      <p:sp>
        <p:nvSpPr>
          <p:cNvPr id="18" name="TextBox 18"/>
          <p:cNvSpPr txBox="1"/>
          <p:nvPr/>
        </p:nvSpPr>
        <p:spPr>
          <a:xfrm>
            <a:off x="4812263" y="6044673"/>
            <a:ext cx="8663475" cy="1742913"/>
          </a:xfrm>
          <a:prstGeom prst="rect">
            <a:avLst/>
          </a:prstGeom>
        </p:spPr>
        <p:txBody>
          <a:bodyPr lIns="0" tIns="0" rIns="0" bIns="0" rtlCol="0" anchor="t">
            <a:spAutoFit/>
          </a:bodyPr>
          <a:lstStyle/>
          <a:p>
            <a:pPr algn="l">
              <a:lnSpc>
                <a:spcPts val="12599"/>
              </a:lnSpc>
            </a:pPr>
            <a:r>
              <a:rPr lang="en-US" sz="9000">
                <a:solidFill>
                  <a:srgbClr val="FFFFFF"/>
                </a:solidFill>
                <a:latin typeface="Neue Kabel 2"/>
              </a:rPr>
              <a:t>Rhonda Sciortino</a:t>
            </a:r>
          </a:p>
        </p:txBody>
      </p:sp>
      <p:sp>
        <p:nvSpPr>
          <p:cNvPr id="19" name="TextBox 19"/>
          <p:cNvSpPr txBox="1"/>
          <p:nvPr/>
        </p:nvSpPr>
        <p:spPr>
          <a:xfrm>
            <a:off x="7276227" y="7560085"/>
            <a:ext cx="3735546" cy="538843"/>
          </a:xfrm>
          <a:prstGeom prst="rect">
            <a:avLst/>
          </a:prstGeom>
        </p:spPr>
        <p:txBody>
          <a:bodyPr lIns="0" tIns="0" rIns="0" bIns="0" rtlCol="0" anchor="t">
            <a:spAutoFit/>
          </a:bodyPr>
          <a:lstStyle/>
          <a:p>
            <a:pPr algn="ctr">
              <a:lnSpc>
                <a:spcPts val="3893"/>
              </a:lnSpc>
              <a:spcBef>
                <a:spcPct val="0"/>
              </a:spcBef>
            </a:pPr>
            <a:r>
              <a:rPr lang="en-US" sz="2780">
                <a:solidFill>
                  <a:srgbClr val="FFFFFF"/>
                </a:solidFill>
                <a:latin typeface="Neue Kabel 3"/>
              </a:rPr>
              <a:t>Author</a:t>
            </a:r>
          </a:p>
        </p:txBody>
      </p:sp>
      <p:sp>
        <p:nvSpPr>
          <p:cNvPr id="20" name="Freeform 20"/>
          <p:cNvSpPr/>
          <p:nvPr/>
        </p:nvSpPr>
        <p:spPr>
          <a:xfrm>
            <a:off x="13969277" y="8577072"/>
            <a:ext cx="3553704" cy="1288697"/>
          </a:xfrm>
          <a:custGeom>
            <a:avLst/>
            <a:gdLst/>
            <a:ahLst/>
            <a:cxnLst/>
            <a:rect l="l" t="t" r="r" b="b"/>
            <a:pathLst>
              <a:path w="3553704" h="1288697">
                <a:moveTo>
                  <a:pt x="0" y="0"/>
                </a:moveTo>
                <a:lnTo>
                  <a:pt x="3553704" y="0"/>
                </a:lnTo>
                <a:lnTo>
                  <a:pt x="3553704" y="1288697"/>
                </a:lnTo>
                <a:lnTo>
                  <a:pt x="0" y="1288697"/>
                </a:lnTo>
                <a:lnTo>
                  <a:pt x="0" y="0"/>
                </a:lnTo>
                <a:close/>
              </a:path>
            </a:pathLst>
          </a:custGeom>
          <a:blipFill>
            <a:blip r:embed="rId18"/>
            <a:stretch>
              <a:fillRect t="-10890" b="-11668"/>
            </a:stretch>
          </a:blipFill>
        </p:spPr>
        <p:txBody>
          <a:bodyPr/>
          <a:lstStyle/>
          <a:p>
            <a:endParaRPr lang="en-US"/>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2" name="Group 2"/>
          <p:cNvGrpSpPr/>
          <p:nvPr/>
        </p:nvGrpSpPr>
        <p:grpSpPr>
          <a:xfrm>
            <a:off x="-4311654" y="-578735"/>
            <a:ext cx="10680707" cy="11444455"/>
            <a:chOff x="0" y="0"/>
            <a:chExt cx="2813026" cy="3014178"/>
          </a:xfrm>
        </p:grpSpPr>
        <p:sp>
          <p:nvSpPr>
            <p:cNvPr id="3" name="Freeform 3"/>
            <p:cNvSpPr/>
            <p:nvPr/>
          </p:nvSpPr>
          <p:spPr>
            <a:xfrm>
              <a:off x="0" y="0"/>
              <a:ext cx="2813026" cy="3014177"/>
            </a:xfrm>
            <a:custGeom>
              <a:avLst/>
              <a:gdLst/>
              <a:ahLst/>
              <a:cxnLst/>
              <a:rect l="l" t="t" r="r" b="b"/>
              <a:pathLst>
                <a:path w="2813026" h="3014177">
                  <a:moveTo>
                    <a:pt x="1406513" y="0"/>
                  </a:moveTo>
                  <a:cubicBezTo>
                    <a:pt x="629717" y="0"/>
                    <a:pt x="0" y="674747"/>
                    <a:pt x="0" y="1507089"/>
                  </a:cubicBezTo>
                  <a:cubicBezTo>
                    <a:pt x="0" y="2339431"/>
                    <a:pt x="629717" y="3014177"/>
                    <a:pt x="1406513" y="3014177"/>
                  </a:cubicBezTo>
                  <a:cubicBezTo>
                    <a:pt x="2183308" y="3014177"/>
                    <a:pt x="2813026" y="2339431"/>
                    <a:pt x="2813026" y="1507089"/>
                  </a:cubicBezTo>
                  <a:cubicBezTo>
                    <a:pt x="2813026" y="674747"/>
                    <a:pt x="2183308" y="0"/>
                    <a:pt x="1406513" y="0"/>
                  </a:cubicBezTo>
                  <a:close/>
                </a:path>
              </a:pathLst>
            </a:custGeom>
            <a:solidFill>
              <a:srgbClr val="FFFF00"/>
            </a:solidFill>
          </p:spPr>
          <p:txBody>
            <a:bodyPr/>
            <a:lstStyle/>
            <a:p>
              <a:endParaRPr lang="en-US"/>
            </a:p>
          </p:txBody>
        </p:sp>
        <p:sp>
          <p:nvSpPr>
            <p:cNvPr id="4" name="TextBox 4"/>
            <p:cNvSpPr txBox="1"/>
            <p:nvPr/>
          </p:nvSpPr>
          <p:spPr>
            <a:xfrm>
              <a:off x="263721" y="263529"/>
              <a:ext cx="2285583" cy="2468069"/>
            </a:xfrm>
            <a:prstGeom prst="rect">
              <a:avLst/>
            </a:prstGeom>
          </p:spPr>
          <p:txBody>
            <a:bodyPr lIns="76200" tIns="76200" rIns="76200" bIns="76200" rtlCol="0" anchor="ctr"/>
            <a:lstStyle/>
            <a:p>
              <a:pPr algn="ctr">
                <a:lnSpc>
                  <a:spcPts val="1980"/>
                </a:lnSpc>
              </a:pPr>
              <a:endParaRPr/>
            </a:p>
          </p:txBody>
        </p:sp>
      </p:grpSp>
      <p:grpSp>
        <p:nvGrpSpPr>
          <p:cNvPr id="5" name="Group 5"/>
          <p:cNvGrpSpPr/>
          <p:nvPr/>
        </p:nvGrpSpPr>
        <p:grpSpPr>
          <a:xfrm>
            <a:off x="2284161" y="2085417"/>
            <a:ext cx="1576377" cy="1696173"/>
            <a:chOff x="0" y="0"/>
            <a:chExt cx="2101835" cy="2261563"/>
          </a:xfrm>
        </p:grpSpPr>
        <p:sp>
          <p:nvSpPr>
            <p:cNvPr id="6" name="Freeform 6"/>
            <p:cNvSpPr/>
            <p:nvPr/>
          </p:nvSpPr>
          <p:spPr>
            <a:xfrm>
              <a:off x="0" y="664169"/>
              <a:ext cx="2101835" cy="1597395"/>
            </a:xfrm>
            <a:custGeom>
              <a:avLst/>
              <a:gdLst/>
              <a:ahLst/>
              <a:cxnLst/>
              <a:rect l="l" t="t" r="r" b="b"/>
              <a:pathLst>
                <a:path w="2101835" h="1597395">
                  <a:moveTo>
                    <a:pt x="0" y="0"/>
                  </a:moveTo>
                  <a:lnTo>
                    <a:pt x="2101835" y="0"/>
                  </a:lnTo>
                  <a:lnTo>
                    <a:pt x="2101835" y="1597394"/>
                  </a:lnTo>
                  <a:lnTo>
                    <a:pt x="0" y="159739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a:off x="136787" y="210394"/>
              <a:ext cx="420787" cy="420787"/>
            </a:xfrm>
            <a:custGeom>
              <a:avLst/>
              <a:gdLst/>
              <a:ahLst/>
              <a:cxnLst/>
              <a:rect l="l" t="t" r="r" b="b"/>
              <a:pathLst>
                <a:path w="420787" h="420787">
                  <a:moveTo>
                    <a:pt x="0" y="0"/>
                  </a:moveTo>
                  <a:lnTo>
                    <a:pt x="420787" y="0"/>
                  </a:lnTo>
                  <a:lnTo>
                    <a:pt x="420787" y="420787"/>
                  </a:lnTo>
                  <a:lnTo>
                    <a:pt x="0" y="4207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a:off x="519463" y="0"/>
              <a:ext cx="420787" cy="420787"/>
            </a:xfrm>
            <a:custGeom>
              <a:avLst/>
              <a:gdLst/>
              <a:ahLst/>
              <a:cxnLst/>
              <a:rect l="l" t="t" r="r" b="b"/>
              <a:pathLst>
                <a:path w="420787" h="420787">
                  <a:moveTo>
                    <a:pt x="0" y="0"/>
                  </a:moveTo>
                  <a:lnTo>
                    <a:pt x="420787" y="0"/>
                  </a:lnTo>
                  <a:lnTo>
                    <a:pt x="420787" y="420787"/>
                  </a:lnTo>
                  <a:lnTo>
                    <a:pt x="0" y="4207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9"/>
            <p:cNvSpPr/>
            <p:nvPr/>
          </p:nvSpPr>
          <p:spPr>
            <a:xfrm>
              <a:off x="1148554" y="0"/>
              <a:ext cx="420787" cy="420787"/>
            </a:xfrm>
            <a:custGeom>
              <a:avLst/>
              <a:gdLst/>
              <a:ahLst/>
              <a:cxnLst/>
              <a:rect l="l" t="t" r="r" b="b"/>
              <a:pathLst>
                <a:path w="420787" h="420787">
                  <a:moveTo>
                    <a:pt x="0" y="0"/>
                  </a:moveTo>
                  <a:lnTo>
                    <a:pt x="420787" y="0"/>
                  </a:lnTo>
                  <a:lnTo>
                    <a:pt x="420787" y="420787"/>
                  </a:lnTo>
                  <a:lnTo>
                    <a:pt x="0" y="4207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Freeform 10"/>
            <p:cNvSpPr/>
            <p:nvPr/>
          </p:nvSpPr>
          <p:spPr>
            <a:xfrm>
              <a:off x="1569341" y="210394"/>
              <a:ext cx="420787" cy="420787"/>
            </a:xfrm>
            <a:custGeom>
              <a:avLst/>
              <a:gdLst/>
              <a:ahLst/>
              <a:cxnLst/>
              <a:rect l="l" t="t" r="r" b="b"/>
              <a:pathLst>
                <a:path w="420787" h="420787">
                  <a:moveTo>
                    <a:pt x="0" y="0"/>
                  </a:moveTo>
                  <a:lnTo>
                    <a:pt x="420787" y="0"/>
                  </a:lnTo>
                  <a:lnTo>
                    <a:pt x="420787" y="420787"/>
                  </a:lnTo>
                  <a:lnTo>
                    <a:pt x="0" y="4207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1" name="Freeform 11"/>
            <p:cNvSpPr/>
            <p:nvPr/>
          </p:nvSpPr>
          <p:spPr>
            <a:xfrm>
              <a:off x="840524" y="321978"/>
              <a:ext cx="420787" cy="420787"/>
            </a:xfrm>
            <a:custGeom>
              <a:avLst/>
              <a:gdLst/>
              <a:ahLst/>
              <a:cxnLst/>
              <a:rect l="l" t="t" r="r" b="b"/>
              <a:pathLst>
                <a:path w="420787" h="420787">
                  <a:moveTo>
                    <a:pt x="0" y="0"/>
                  </a:moveTo>
                  <a:lnTo>
                    <a:pt x="420787" y="0"/>
                  </a:lnTo>
                  <a:lnTo>
                    <a:pt x="420787" y="420787"/>
                  </a:lnTo>
                  <a:lnTo>
                    <a:pt x="0" y="4207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sp>
        <p:nvSpPr>
          <p:cNvPr id="12" name="TextBox 12"/>
          <p:cNvSpPr txBox="1"/>
          <p:nvPr/>
        </p:nvSpPr>
        <p:spPr>
          <a:xfrm>
            <a:off x="6751118" y="1681867"/>
            <a:ext cx="10508182" cy="6862762"/>
          </a:xfrm>
          <a:prstGeom prst="rect">
            <a:avLst/>
          </a:prstGeom>
        </p:spPr>
        <p:txBody>
          <a:bodyPr lIns="0" tIns="0" rIns="0" bIns="0" rtlCol="0" anchor="t">
            <a:spAutoFit/>
          </a:bodyPr>
          <a:lstStyle/>
          <a:p>
            <a:pPr marL="647701" lvl="1" indent="-323850" algn="l">
              <a:lnSpc>
                <a:spcPts val="4200"/>
              </a:lnSpc>
              <a:buFont typeface="Arial"/>
              <a:buChar char="•"/>
            </a:pPr>
            <a:r>
              <a:rPr lang="en-US" sz="3000">
                <a:solidFill>
                  <a:srgbClr val="FFFFFF"/>
                </a:solidFill>
                <a:latin typeface="Frutiger"/>
              </a:rPr>
              <a:t>assume everyone has something worthwhile to say.</a:t>
            </a:r>
          </a:p>
          <a:p>
            <a:pPr marL="647701" lvl="1" indent="-323850" algn="l">
              <a:lnSpc>
                <a:spcPts val="4200"/>
              </a:lnSpc>
              <a:buFont typeface="Arial"/>
              <a:buChar char="•"/>
            </a:pPr>
            <a:r>
              <a:rPr lang="en-US" sz="3000">
                <a:solidFill>
                  <a:srgbClr val="FFFFFF"/>
                </a:solidFill>
                <a:latin typeface="Frutiger"/>
              </a:rPr>
              <a:t>notice the feelings behind the words and watch for body language.</a:t>
            </a:r>
          </a:p>
          <a:p>
            <a:pPr marL="647701" lvl="1" indent="-323850" algn="l">
              <a:lnSpc>
                <a:spcPts val="4200"/>
              </a:lnSpc>
              <a:buFont typeface="Arial"/>
              <a:buChar char="•"/>
            </a:pPr>
            <a:r>
              <a:rPr lang="en-US" sz="3000">
                <a:solidFill>
                  <a:srgbClr val="FFFFFF"/>
                </a:solidFill>
                <a:latin typeface="Frutiger"/>
              </a:rPr>
              <a:t>stop myself from thinking about other things while the other person is talking.</a:t>
            </a:r>
          </a:p>
          <a:p>
            <a:pPr marL="647701" lvl="1" indent="-323850" algn="l">
              <a:lnSpc>
                <a:spcPts val="4200"/>
              </a:lnSpc>
              <a:buFont typeface="Arial"/>
              <a:buChar char="•"/>
            </a:pPr>
            <a:r>
              <a:rPr lang="en-US" sz="3000">
                <a:solidFill>
                  <a:srgbClr val="FFFFFF"/>
                </a:solidFill>
                <a:latin typeface="Frutiger"/>
              </a:rPr>
              <a:t>face the person who is talking and keep eye contact.</a:t>
            </a:r>
          </a:p>
          <a:p>
            <a:pPr marL="647701" lvl="1" indent="-323850" algn="l">
              <a:lnSpc>
                <a:spcPts val="4200"/>
              </a:lnSpc>
              <a:buFont typeface="Arial"/>
              <a:buChar char="•"/>
            </a:pPr>
            <a:r>
              <a:rPr lang="en-US" sz="3000">
                <a:solidFill>
                  <a:srgbClr val="FFFFFF"/>
                </a:solidFill>
                <a:latin typeface="Frutiger"/>
              </a:rPr>
              <a:t>not interrupt the speaker to make a point.</a:t>
            </a:r>
          </a:p>
          <a:p>
            <a:pPr marL="647701" lvl="1" indent="-323850" algn="l">
              <a:lnSpc>
                <a:spcPts val="4200"/>
              </a:lnSpc>
              <a:buFont typeface="Arial"/>
              <a:buChar char="•"/>
            </a:pPr>
            <a:r>
              <a:rPr lang="en-US" sz="3000">
                <a:solidFill>
                  <a:srgbClr val="FFFFFF"/>
                </a:solidFill>
                <a:latin typeface="Frutiger"/>
              </a:rPr>
              <a:t>not be distracted by other demands of my time.</a:t>
            </a:r>
          </a:p>
          <a:p>
            <a:pPr marL="647701" lvl="1" indent="-323850" algn="l">
              <a:lnSpc>
                <a:spcPts val="4200"/>
              </a:lnSpc>
              <a:buFont typeface="Arial"/>
              <a:buChar char="•"/>
            </a:pPr>
            <a:r>
              <a:rPr lang="en-US" sz="3000">
                <a:solidFill>
                  <a:srgbClr val="FFFFFF"/>
                </a:solidFill>
                <a:latin typeface="Frutiger"/>
              </a:rPr>
              <a:t>ask questions to get more information and encourage the speaker to keep talking.</a:t>
            </a:r>
          </a:p>
          <a:p>
            <a:pPr marL="647701" lvl="1" indent="-323850" algn="l">
              <a:lnSpc>
                <a:spcPts val="4200"/>
              </a:lnSpc>
              <a:buFont typeface="Arial"/>
              <a:buChar char="•"/>
            </a:pPr>
            <a:r>
              <a:rPr lang="en-US" sz="3000">
                <a:solidFill>
                  <a:srgbClr val="FFFFFF"/>
                </a:solidFill>
                <a:latin typeface="Frutiger"/>
              </a:rPr>
              <a:t>repeat my own words to show understanding.</a:t>
            </a:r>
          </a:p>
          <a:p>
            <a:pPr marL="647701" lvl="1" indent="-323850" algn="l">
              <a:lnSpc>
                <a:spcPts val="4200"/>
              </a:lnSpc>
              <a:buFont typeface="Arial"/>
              <a:buChar char="•"/>
            </a:pPr>
            <a:r>
              <a:rPr lang="en-US" sz="3000">
                <a:solidFill>
                  <a:srgbClr val="FFFFFF"/>
                </a:solidFill>
                <a:latin typeface="Frutiger"/>
              </a:rPr>
              <a:t>use questions to guide the speaker so they can make their message clear to me.</a:t>
            </a:r>
          </a:p>
        </p:txBody>
      </p:sp>
      <p:sp>
        <p:nvSpPr>
          <p:cNvPr id="13" name="TextBox 13"/>
          <p:cNvSpPr txBox="1"/>
          <p:nvPr/>
        </p:nvSpPr>
        <p:spPr>
          <a:xfrm>
            <a:off x="279504" y="3902806"/>
            <a:ext cx="5585690" cy="3298293"/>
          </a:xfrm>
          <a:prstGeom prst="rect">
            <a:avLst/>
          </a:prstGeom>
        </p:spPr>
        <p:txBody>
          <a:bodyPr lIns="0" tIns="0" rIns="0" bIns="0" rtlCol="0" anchor="t">
            <a:spAutoFit/>
          </a:bodyPr>
          <a:lstStyle/>
          <a:p>
            <a:pPr algn="ctr">
              <a:lnSpc>
                <a:spcPts val="8137"/>
              </a:lnSpc>
            </a:pPr>
            <a:r>
              <a:rPr lang="en-US" sz="7331">
                <a:solidFill>
                  <a:srgbClr val="000000"/>
                </a:solidFill>
                <a:latin typeface="Neue Kabel 2"/>
              </a:rPr>
              <a:t>Mastering Interpersonal Skills</a:t>
            </a:r>
          </a:p>
        </p:txBody>
      </p:sp>
      <p:sp>
        <p:nvSpPr>
          <p:cNvPr id="14" name="Freeform 14"/>
          <p:cNvSpPr/>
          <p:nvPr/>
        </p:nvSpPr>
        <p:spPr>
          <a:xfrm rot="-1895233">
            <a:off x="716732" y="9513967"/>
            <a:ext cx="3134856" cy="2016228"/>
          </a:xfrm>
          <a:custGeom>
            <a:avLst/>
            <a:gdLst/>
            <a:ahLst/>
            <a:cxnLst/>
            <a:rect l="l" t="t" r="r" b="b"/>
            <a:pathLst>
              <a:path w="3134856" h="2016228">
                <a:moveTo>
                  <a:pt x="0" y="0"/>
                </a:moveTo>
                <a:lnTo>
                  <a:pt x="3134857" y="0"/>
                </a:lnTo>
                <a:lnTo>
                  <a:pt x="3134857" y="2016228"/>
                </a:lnTo>
                <a:lnTo>
                  <a:pt x="0" y="201622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5" name="Freeform 15"/>
          <p:cNvSpPr/>
          <p:nvPr/>
        </p:nvSpPr>
        <p:spPr>
          <a:xfrm rot="-188452">
            <a:off x="2318058" y="9335819"/>
            <a:ext cx="3736897" cy="1428600"/>
          </a:xfrm>
          <a:custGeom>
            <a:avLst/>
            <a:gdLst/>
            <a:ahLst/>
            <a:cxnLst/>
            <a:rect l="l" t="t" r="r" b="b"/>
            <a:pathLst>
              <a:path w="3736897" h="1428600">
                <a:moveTo>
                  <a:pt x="0" y="0"/>
                </a:moveTo>
                <a:lnTo>
                  <a:pt x="3736897" y="0"/>
                </a:lnTo>
                <a:lnTo>
                  <a:pt x="3736897" y="1428600"/>
                </a:lnTo>
                <a:lnTo>
                  <a:pt x="0" y="14286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6" name="Freeform 16"/>
          <p:cNvSpPr/>
          <p:nvPr/>
        </p:nvSpPr>
        <p:spPr>
          <a:xfrm rot="-123958" flipH="1">
            <a:off x="3747366" y="8582887"/>
            <a:ext cx="3134856" cy="2016228"/>
          </a:xfrm>
          <a:custGeom>
            <a:avLst/>
            <a:gdLst/>
            <a:ahLst/>
            <a:cxnLst/>
            <a:rect l="l" t="t" r="r" b="b"/>
            <a:pathLst>
              <a:path w="3134856" h="2016228">
                <a:moveTo>
                  <a:pt x="3134857" y="0"/>
                </a:moveTo>
                <a:lnTo>
                  <a:pt x="0" y="0"/>
                </a:lnTo>
                <a:lnTo>
                  <a:pt x="0" y="2016227"/>
                </a:lnTo>
                <a:lnTo>
                  <a:pt x="3134857" y="2016227"/>
                </a:lnTo>
                <a:lnTo>
                  <a:pt x="3134857"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7" name="Freeform 17"/>
          <p:cNvSpPr/>
          <p:nvPr/>
        </p:nvSpPr>
        <p:spPr>
          <a:xfrm>
            <a:off x="13969277" y="8577072"/>
            <a:ext cx="3553704" cy="1288697"/>
          </a:xfrm>
          <a:custGeom>
            <a:avLst/>
            <a:gdLst/>
            <a:ahLst/>
            <a:cxnLst/>
            <a:rect l="l" t="t" r="r" b="b"/>
            <a:pathLst>
              <a:path w="3553704" h="1288697">
                <a:moveTo>
                  <a:pt x="0" y="0"/>
                </a:moveTo>
                <a:lnTo>
                  <a:pt x="3553704" y="0"/>
                </a:lnTo>
                <a:lnTo>
                  <a:pt x="3553704" y="1288697"/>
                </a:lnTo>
                <a:lnTo>
                  <a:pt x="0" y="1288697"/>
                </a:lnTo>
                <a:lnTo>
                  <a:pt x="0" y="0"/>
                </a:lnTo>
                <a:close/>
              </a:path>
            </a:pathLst>
          </a:custGeom>
          <a:blipFill>
            <a:blip r:embed="rId10"/>
            <a:stretch>
              <a:fillRect t="-10890" b="-11668"/>
            </a:stretch>
          </a:blipFill>
        </p:spPr>
        <p:txBody>
          <a:bodyPr/>
          <a:lstStyle/>
          <a:p>
            <a:endParaRPr lang="en-US"/>
          </a:p>
        </p:txBody>
      </p:sp>
      <p:sp>
        <p:nvSpPr>
          <p:cNvPr id="18" name="TextBox 18"/>
          <p:cNvSpPr txBox="1"/>
          <p:nvPr/>
        </p:nvSpPr>
        <p:spPr>
          <a:xfrm>
            <a:off x="6917547" y="187888"/>
            <a:ext cx="5219503" cy="1570035"/>
          </a:xfrm>
          <a:prstGeom prst="rect">
            <a:avLst/>
          </a:prstGeom>
        </p:spPr>
        <p:txBody>
          <a:bodyPr lIns="0" tIns="0" rIns="0" bIns="0" rtlCol="0" anchor="t">
            <a:spAutoFit/>
          </a:bodyPr>
          <a:lstStyle/>
          <a:p>
            <a:pPr algn="ctr">
              <a:lnSpc>
                <a:spcPts val="10483"/>
              </a:lnSpc>
            </a:pPr>
            <a:r>
              <a:rPr lang="en-US" sz="9444">
                <a:solidFill>
                  <a:srgbClr val="FFFFFF"/>
                </a:solidFill>
                <a:latin typeface="Neue Kabel 2"/>
              </a:rPr>
              <a:t>I WILL...</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a:off x="-95255" y="-95255"/>
            <a:ext cx="18473923" cy="10477495"/>
          </a:xfrm>
          <a:custGeom>
            <a:avLst/>
            <a:gdLst/>
            <a:ahLst/>
            <a:cxnLst/>
            <a:rect l="l" t="t" r="r" b="b"/>
            <a:pathLst>
              <a:path w="18473923" h="10477495">
                <a:moveTo>
                  <a:pt x="0" y="0"/>
                </a:moveTo>
                <a:lnTo>
                  <a:pt x="18473923" y="0"/>
                </a:lnTo>
                <a:lnTo>
                  <a:pt x="18473923" y="10477495"/>
                </a:lnTo>
                <a:lnTo>
                  <a:pt x="0" y="1047749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4323656" y="8439725"/>
            <a:ext cx="3517629" cy="1563390"/>
          </a:xfrm>
          <a:custGeom>
            <a:avLst/>
            <a:gdLst/>
            <a:ahLst/>
            <a:cxnLst/>
            <a:rect l="l" t="t" r="r" b="b"/>
            <a:pathLst>
              <a:path w="3517629" h="1563390">
                <a:moveTo>
                  <a:pt x="0" y="0"/>
                </a:moveTo>
                <a:lnTo>
                  <a:pt x="3517629" y="0"/>
                </a:lnTo>
                <a:lnTo>
                  <a:pt x="3517629" y="1563391"/>
                </a:lnTo>
                <a:lnTo>
                  <a:pt x="0" y="1563391"/>
                </a:lnTo>
                <a:lnTo>
                  <a:pt x="0" y="0"/>
                </a:lnTo>
                <a:close/>
              </a:path>
            </a:pathLst>
          </a:custGeom>
          <a:blipFill>
            <a:blip r:embed="rId4"/>
            <a:stretch>
              <a:fillRect/>
            </a:stretch>
          </a:blipFill>
        </p:spPr>
        <p:txBody>
          <a:bodyPr/>
          <a:lstStyle/>
          <a:p>
            <a:endParaRPr lang="en-US"/>
          </a:p>
        </p:txBody>
      </p:sp>
      <p:grpSp>
        <p:nvGrpSpPr>
          <p:cNvPr id="4" name="Group 4"/>
          <p:cNvGrpSpPr>
            <a:grpSpLocks noChangeAspect="1"/>
          </p:cNvGrpSpPr>
          <p:nvPr/>
        </p:nvGrpSpPr>
        <p:grpSpPr>
          <a:xfrm>
            <a:off x="7966710" y="-95255"/>
            <a:ext cx="10523817" cy="10477495"/>
            <a:chOff x="0" y="0"/>
            <a:chExt cx="9172448" cy="9132075"/>
          </a:xfrm>
        </p:grpSpPr>
        <p:sp>
          <p:nvSpPr>
            <p:cNvPr id="5" name="Freeform 5"/>
            <p:cNvSpPr/>
            <p:nvPr/>
          </p:nvSpPr>
          <p:spPr>
            <a:xfrm>
              <a:off x="0" y="0"/>
              <a:ext cx="9172448" cy="9131935"/>
            </a:xfrm>
            <a:custGeom>
              <a:avLst/>
              <a:gdLst/>
              <a:ahLst/>
              <a:cxnLst/>
              <a:rect l="l" t="t" r="r" b="b"/>
              <a:pathLst>
                <a:path w="9172448" h="9131935">
                  <a:moveTo>
                    <a:pt x="1470787" y="0"/>
                  </a:moveTo>
                  <a:lnTo>
                    <a:pt x="1327785" y="262128"/>
                  </a:lnTo>
                  <a:cubicBezTo>
                    <a:pt x="1067435" y="764286"/>
                    <a:pt x="848487" y="1288034"/>
                    <a:pt x="661543" y="1828292"/>
                  </a:cubicBezTo>
                  <a:cubicBezTo>
                    <a:pt x="370459" y="2676398"/>
                    <a:pt x="169545" y="3552317"/>
                    <a:pt x="62230" y="4442079"/>
                  </a:cubicBezTo>
                  <a:cubicBezTo>
                    <a:pt x="24257" y="4749673"/>
                    <a:pt x="508" y="5056886"/>
                    <a:pt x="0" y="5365115"/>
                  </a:cubicBezTo>
                  <a:lnTo>
                    <a:pt x="0" y="5383911"/>
                  </a:lnTo>
                  <a:cubicBezTo>
                    <a:pt x="254" y="5525643"/>
                    <a:pt x="5334" y="5667502"/>
                    <a:pt x="16383" y="5809742"/>
                  </a:cubicBezTo>
                  <a:cubicBezTo>
                    <a:pt x="58293" y="6345047"/>
                    <a:pt x="121539" y="6877177"/>
                    <a:pt x="228727" y="7403719"/>
                  </a:cubicBezTo>
                  <a:cubicBezTo>
                    <a:pt x="346964" y="7984999"/>
                    <a:pt x="507492" y="8552689"/>
                    <a:pt x="719455" y="9104249"/>
                  </a:cubicBezTo>
                  <a:lnTo>
                    <a:pt x="731139" y="9131935"/>
                  </a:lnTo>
                  <a:lnTo>
                    <a:pt x="801497" y="9131935"/>
                  </a:lnTo>
                  <a:lnTo>
                    <a:pt x="797306" y="9121902"/>
                  </a:lnTo>
                  <a:cubicBezTo>
                    <a:pt x="680085" y="8818499"/>
                    <a:pt x="577469" y="8507603"/>
                    <a:pt x="487807" y="8190103"/>
                  </a:cubicBezTo>
                  <a:cubicBezTo>
                    <a:pt x="409702" y="7913624"/>
                    <a:pt x="352171" y="7631430"/>
                    <a:pt x="285369" y="7351649"/>
                  </a:cubicBezTo>
                  <a:lnTo>
                    <a:pt x="282956" y="7306945"/>
                  </a:lnTo>
                  <a:lnTo>
                    <a:pt x="282956" y="7306945"/>
                  </a:lnTo>
                  <a:cubicBezTo>
                    <a:pt x="331851" y="7476617"/>
                    <a:pt x="370967" y="7626096"/>
                    <a:pt x="417068" y="7773543"/>
                  </a:cubicBezTo>
                  <a:cubicBezTo>
                    <a:pt x="537464" y="8157590"/>
                    <a:pt x="676402" y="8531098"/>
                    <a:pt x="834263" y="8893810"/>
                  </a:cubicBezTo>
                  <a:lnTo>
                    <a:pt x="945896" y="9131808"/>
                  </a:lnTo>
                  <a:lnTo>
                    <a:pt x="9172448" y="9131808"/>
                  </a:lnTo>
                  <a:lnTo>
                    <a:pt x="9172448" y="0"/>
                  </a:lnTo>
                  <a:lnTo>
                    <a:pt x="1636903" y="0"/>
                  </a:lnTo>
                  <a:lnTo>
                    <a:pt x="1508633" y="198374"/>
                  </a:lnTo>
                  <a:cubicBezTo>
                    <a:pt x="1332865" y="487299"/>
                    <a:pt x="1173353" y="786130"/>
                    <a:pt x="1027938" y="1093343"/>
                  </a:cubicBezTo>
                  <a:cubicBezTo>
                    <a:pt x="1020826" y="1111377"/>
                    <a:pt x="1009015" y="1127252"/>
                    <a:pt x="993775" y="1139444"/>
                  </a:cubicBezTo>
                  <a:lnTo>
                    <a:pt x="1052449" y="1000379"/>
                  </a:lnTo>
                  <a:cubicBezTo>
                    <a:pt x="1133856" y="811657"/>
                    <a:pt x="1219962" y="625602"/>
                    <a:pt x="1311021" y="442468"/>
                  </a:cubicBezTo>
                  <a:lnTo>
                    <a:pt x="1547749" y="0"/>
                  </a:lnTo>
                  <a:close/>
                </a:path>
              </a:pathLst>
            </a:custGeom>
            <a:blipFill>
              <a:blip r:embed="rId5"/>
              <a:stretch>
                <a:fillRect l="-24575" r="-24575"/>
              </a:stretch>
            </a:blipFill>
          </p:spPr>
          <p:txBody>
            <a:bodyPr/>
            <a:lstStyle/>
            <a:p>
              <a:endParaRPr lang="en-US"/>
            </a:p>
          </p:txBody>
        </p:sp>
      </p:grpSp>
      <p:sp>
        <p:nvSpPr>
          <p:cNvPr id="6" name="Freeform 6"/>
          <p:cNvSpPr/>
          <p:nvPr/>
        </p:nvSpPr>
        <p:spPr>
          <a:xfrm>
            <a:off x="14323656" y="8577072"/>
            <a:ext cx="3553704" cy="1288697"/>
          </a:xfrm>
          <a:custGeom>
            <a:avLst/>
            <a:gdLst/>
            <a:ahLst/>
            <a:cxnLst/>
            <a:rect l="l" t="t" r="r" b="b"/>
            <a:pathLst>
              <a:path w="3553704" h="1288697">
                <a:moveTo>
                  <a:pt x="0" y="0"/>
                </a:moveTo>
                <a:lnTo>
                  <a:pt x="3553705" y="0"/>
                </a:lnTo>
                <a:lnTo>
                  <a:pt x="3553705" y="1288697"/>
                </a:lnTo>
                <a:lnTo>
                  <a:pt x="0" y="1288697"/>
                </a:lnTo>
                <a:lnTo>
                  <a:pt x="0" y="0"/>
                </a:lnTo>
                <a:close/>
              </a:path>
            </a:pathLst>
          </a:custGeom>
          <a:blipFill>
            <a:blip r:embed="rId6"/>
            <a:stretch>
              <a:fillRect t="-10890" b="-11668"/>
            </a:stretch>
          </a:blipFill>
        </p:spPr>
        <p:txBody>
          <a:bodyPr/>
          <a:lstStyle/>
          <a:p>
            <a:endParaRPr lang="en-US"/>
          </a:p>
        </p:txBody>
      </p:sp>
      <p:sp>
        <p:nvSpPr>
          <p:cNvPr id="7" name="TextBox 7"/>
          <p:cNvSpPr txBox="1"/>
          <p:nvPr/>
        </p:nvSpPr>
        <p:spPr>
          <a:xfrm>
            <a:off x="909100" y="833948"/>
            <a:ext cx="6575755" cy="2622294"/>
          </a:xfrm>
          <a:prstGeom prst="rect">
            <a:avLst/>
          </a:prstGeom>
        </p:spPr>
        <p:txBody>
          <a:bodyPr lIns="0" tIns="0" rIns="0" bIns="0" rtlCol="0" anchor="t">
            <a:spAutoFit/>
          </a:bodyPr>
          <a:lstStyle/>
          <a:p>
            <a:pPr algn="l">
              <a:lnSpc>
                <a:spcPts val="9557"/>
              </a:lnSpc>
            </a:pPr>
            <a:r>
              <a:rPr lang="en-US" sz="8609">
                <a:solidFill>
                  <a:srgbClr val="FFFFFF"/>
                </a:solidFill>
                <a:latin typeface="Neue Kabel 2"/>
              </a:rPr>
              <a:t>What is Perspective?</a:t>
            </a:r>
          </a:p>
        </p:txBody>
      </p:sp>
      <p:sp>
        <p:nvSpPr>
          <p:cNvPr id="8" name="TextBox 8"/>
          <p:cNvSpPr txBox="1"/>
          <p:nvPr/>
        </p:nvSpPr>
        <p:spPr>
          <a:xfrm>
            <a:off x="794035" y="4461077"/>
            <a:ext cx="6690820" cy="4286104"/>
          </a:xfrm>
          <a:prstGeom prst="rect">
            <a:avLst/>
          </a:prstGeom>
        </p:spPr>
        <p:txBody>
          <a:bodyPr lIns="0" tIns="0" rIns="0" bIns="0" rtlCol="0" anchor="t">
            <a:spAutoFit/>
          </a:bodyPr>
          <a:lstStyle/>
          <a:p>
            <a:pPr algn="l">
              <a:lnSpc>
                <a:spcPts val="4953"/>
              </a:lnSpc>
            </a:pPr>
            <a:r>
              <a:rPr lang="en-US" sz="3195">
                <a:solidFill>
                  <a:srgbClr val="FFFFFF"/>
                </a:solidFill>
                <a:latin typeface="Frutiger"/>
              </a:rPr>
              <a:t>We each tie emotions to our interactions without knowing it.</a:t>
            </a:r>
          </a:p>
          <a:p>
            <a:pPr algn="l">
              <a:lnSpc>
                <a:spcPts val="2204"/>
              </a:lnSpc>
            </a:pPr>
            <a:endParaRPr lang="en-US" sz="3195">
              <a:solidFill>
                <a:srgbClr val="FFFFFF"/>
              </a:solidFill>
              <a:latin typeface="Frutiger"/>
            </a:endParaRPr>
          </a:p>
          <a:p>
            <a:pPr algn="l">
              <a:lnSpc>
                <a:spcPts val="4953"/>
              </a:lnSpc>
            </a:pPr>
            <a:r>
              <a:rPr lang="en-US" sz="3195">
                <a:solidFill>
                  <a:srgbClr val="FFFFFF"/>
                </a:solidFill>
                <a:latin typeface="Frutiger"/>
              </a:rPr>
              <a:t>We see things differently and draw conclusions from the same things.</a:t>
            </a:r>
          </a:p>
          <a:p>
            <a:pPr algn="l">
              <a:lnSpc>
                <a:spcPts val="2204"/>
              </a:lnSpc>
            </a:pPr>
            <a:endParaRPr lang="en-US" sz="3195">
              <a:solidFill>
                <a:srgbClr val="FFFFFF"/>
              </a:solidFill>
              <a:latin typeface="Frutiger"/>
            </a:endParaRPr>
          </a:p>
          <a:p>
            <a:pPr algn="l">
              <a:lnSpc>
                <a:spcPts val="4953"/>
              </a:lnSpc>
            </a:pPr>
            <a:r>
              <a:rPr lang="en-US" sz="3195">
                <a:solidFill>
                  <a:srgbClr val="FFFFFF"/>
                </a:solidFill>
                <a:latin typeface="Frutiger"/>
              </a:rPr>
              <a:t>We look at life through the emotions we are feeling.</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a:off x="4231958" y="-93662"/>
            <a:ext cx="9824085" cy="10474324"/>
          </a:xfrm>
          <a:custGeom>
            <a:avLst/>
            <a:gdLst/>
            <a:ahLst/>
            <a:cxnLst/>
            <a:rect l="l" t="t" r="r" b="b"/>
            <a:pathLst>
              <a:path w="9824085" h="10474324">
                <a:moveTo>
                  <a:pt x="0" y="0"/>
                </a:moveTo>
                <a:lnTo>
                  <a:pt x="9824085" y="0"/>
                </a:lnTo>
                <a:lnTo>
                  <a:pt x="9824085" y="10474324"/>
                </a:lnTo>
                <a:lnTo>
                  <a:pt x="0" y="10474324"/>
                </a:lnTo>
                <a:lnTo>
                  <a:pt x="0" y="0"/>
                </a:lnTo>
                <a:close/>
              </a:path>
            </a:pathLst>
          </a:custGeom>
          <a:blipFill>
            <a:blip r:embed="rId2"/>
            <a:stretch>
              <a:fillRect l="-910" r="-910"/>
            </a:stretch>
          </a:blipFill>
        </p:spPr>
        <p:txBody>
          <a:bodyPr/>
          <a:lstStyle/>
          <a:p>
            <a:endParaRPr lang="en-US"/>
          </a:p>
        </p:txBody>
      </p:sp>
      <p:sp>
        <p:nvSpPr>
          <p:cNvPr id="3" name="Freeform 3"/>
          <p:cNvSpPr/>
          <p:nvPr/>
        </p:nvSpPr>
        <p:spPr>
          <a:xfrm rot="-5400000">
            <a:off x="15395650" y="-657939"/>
            <a:ext cx="4185604" cy="3706162"/>
          </a:xfrm>
          <a:custGeom>
            <a:avLst/>
            <a:gdLst/>
            <a:ahLst/>
            <a:cxnLst/>
            <a:rect l="l" t="t" r="r" b="b"/>
            <a:pathLst>
              <a:path w="4185604" h="3706162">
                <a:moveTo>
                  <a:pt x="0" y="0"/>
                </a:moveTo>
                <a:lnTo>
                  <a:pt x="4185605" y="0"/>
                </a:lnTo>
                <a:lnTo>
                  <a:pt x="4185605" y="3706162"/>
                </a:lnTo>
                <a:lnTo>
                  <a:pt x="0" y="370616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flipH="1">
            <a:off x="17739240" y="4197543"/>
            <a:ext cx="548760" cy="1891915"/>
          </a:xfrm>
          <a:custGeom>
            <a:avLst/>
            <a:gdLst/>
            <a:ahLst/>
            <a:cxnLst/>
            <a:rect l="l" t="t" r="r" b="b"/>
            <a:pathLst>
              <a:path w="548760" h="1891915">
                <a:moveTo>
                  <a:pt x="548760" y="0"/>
                </a:moveTo>
                <a:lnTo>
                  <a:pt x="0" y="0"/>
                </a:lnTo>
                <a:lnTo>
                  <a:pt x="0" y="1891914"/>
                </a:lnTo>
                <a:lnTo>
                  <a:pt x="548760" y="1891914"/>
                </a:lnTo>
                <a:lnTo>
                  <a:pt x="54876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14288" y="4197543"/>
            <a:ext cx="548760" cy="1891915"/>
          </a:xfrm>
          <a:custGeom>
            <a:avLst/>
            <a:gdLst/>
            <a:ahLst/>
            <a:cxnLst/>
            <a:rect l="l" t="t" r="r" b="b"/>
            <a:pathLst>
              <a:path w="548760" h="1891915">
                <a:moveTo>
                  <a:pt x="0" y="0"/>
                </a:moveTo>
                <a:lnTo>
                  <a:pt x="548760" y="0"/>
                </a:lnTo>
                <a:lnTo>
                  <a:pt x="548760" y="1891914"/>
                </a:lnTo>
                <a:lnTo>
                  <a:pt x="0" y="189191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Freeform 6"/>
          <p:cNvSpPr/>
          <p:nvPr/>
        </p:nvSpPr>
        <p:spPr>
          <a:xfrm>
            <a:off x="795528" y="0"/>
            <a:ext cx="1732788" cy="886968"/>
          </a:xfrm>
          <a:custGeom>
            <a:avLst/>
            <a:gdLst/>
            <a:ahLst/>
            <a:cxnLst/>
            <a:rect l="l" t="t" r="r" b="b"/>
            <a:pathLst>
              <a:path w="1732788" h="886968">
                <a:moveTo>
                  <a:pt x="0" y="0"/>
                </a:moveTo>
                <a:lnTo>
                  <a:pt x="1732788" y="0"/>
                </a:lnTo>
                <a:lnTo>
                  <a:pt x="1732788" y="886968"/>
                </a:lnTo>
                <a:lnTo>
                  <a:pt x="0" y="88696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7" name="Freeform 7"/>
          <p:cNvSpPr/>
          <p:nvPr/>
        </p:nvSpPr>
        <p:spPr>
          <a:xfrm>
            <a:off x="-1028700" y="8827725"/>
            <a:ext cx="3557016" cy="3557016"/>
          </a:xfrm>
          <a:custGeom>
            <a:avLst/>
            <a:gdLst/>
            <a:ahLst/>
            <a:cxnLst/>
            <a:rect l="l" t="t" r="r" b="b"/>
            <a:pathLst>
              <a:path w="3557016" h="3557016">
                <a:moveTo>
                  <a:pt x="0" y="0"/>
                </a:moveTo>
                <a:lnTo>
                  <a:pt x="3557016" y="0"/>
                </a:lnTo>
                <a:lnTo>
                  <a:pt x="3557016" y="3557016"/>
                </a:lnTo>
                <a:lnTo>
                  <a:pt x="0" y="355701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8" name="Freeform 8"/>
          <p:cNvSpPr/>
          <p:nvPr/>
        </p:nvSpPr>
        <p:spPr>
          <a:xfrm>
            <a:off x="14323656" y="8577072"/>
            <a:ext cx="3553704" cy="1288697"/>
          </a:xfrm>
          <a:custGeom>
            <a:avLst/>
            <a:gdLst/>
            <a:ahLst/>
            <a:cxnLst/>
            <a:rect l="l" t="t" r="r" b="b"/>
            <a:pathLst>
              <a:path w="3553704" h="1288697">
                <a:moveTo>
                  <a:pt x="0" y="0"/>
                </a:moveTo>
                <a:lnTo>
                  <a:pt x="3553705" y="0"/>
                </a:lnTo>
                <a:lnTo>
                  <a:pt x="3553705" y="1288697"/>
                </a:lnTo>
                <a:lnTo>
                  <a:pt x="0" y="1288697"/>
                </a:lnTo>
                <a:lnTo>
                  <a:pt x="0" y="0"/>
                </a:lnTo>
                <a:close/>
              </a:path>
            </a:pathLst>
          </a:custGeom>
          <a:blipFill>
            <a:blip r:embed="rId13"/>
            <a:stretch>
              <a:fillRect t="-10890" b="-11668"/>
            </a:stretch>
          </a:blipFill>
        </p:spPr>
        <p:txBody>
          <a:bodyPr/>
          <a:lstStyle/>
          <a:p>
            <a:endParaRPr lang="en-US"/>
          </a:p>
        </p:txBody>
      </p:sp>
      <p:grpSp>
        <p:nvGrpSpPr>
          <p:cNvPr id="9" name="Group 9"/>
          <p:cNvGrpSpPr/>
          <p:nvPr/>
        </p:nvGrpSpPr>
        <p:grpSpPr>
          <a:xfrm rot="2423942">
            <a:off x="-2063236" y="7756584"/>
            <a:ext cx="6496636" cy="3674813"/>
            <a:chOff x="0" y="0"/>
            <a:chExt cx="8662181" cy="4899751"/>
          </a:xfrm>
        </p:grpSpPr>
        <p:sp>
          <p:nvSpPr>
            <p:cNvPr id="10" name="Freeform 10"/>
            <p:cNvSpPr/>
            <p:nvPr/>
          </p:nvSpPr>
          <p:spPr>
            <a:xfrm rot="-1895233">
              <a:off x="394429" y="1315909"/>
              <a:ext cx="4179809" cy="2688303"/>
            </a:xfrm>
            <a:custGeom>
              <a:avLst/>
              <a:gdLst/>
              <a:ahLst/>
              <a:cxnLst/>
              <a:rect l="l" t="t" r="r" b="b"/>
              <a:pathLst>
                <a:path w="4179809" h="2688303">
                  <a:moveTo>
                    <a:pt x="0" y="0"/>
                  </a:moveTo>
                  <a:lnTo>
                    <a:pt x="4179808" y="0"/>
                  </a:lnTo>
                  <a:lnTo>
                    <a:pt x="4179808" y="2688303"/>
                  </a:lnTo>
                  <a:lnTo>
                    <a:pt x="0" y="268830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1" name="Freeform 11"/>
            <p:cNvSpPr/>
            <p:nvPr/>
          </p:nvSpPr>
          <p:spPr>
            <a:xfrm rot="-123958" flipH="1">
              <a:off x="4435274" y="74468"/>
              <a:ext cx="4179809" cy="2688303"/>
            </a:xfrm>
            <a:custGeom>
              <a:avLst/>
              <a:gdLst/>
              <a:ahLst/>
              <a:cxnLst/>
              <a:rect l="l" t="t" r="r" b="b"/>
              <a:pathLst>
                <a:path w="4179809" h="2688303">
                  <a:moveTo>
                    <a:pt x="4179808" y="0"/>
                  </a:moveTo>
                  <a:lnTo>
                    <a:pt x="0" y="0"/>
                  </a:lnTo>
                  <a:lnTo>
                    <a:pt x="0" y="2688303"/>
                  </a:lnTo>
                  <a:lnTo>
                    <a:pt x="4179808" y="2688303"/>
                  </a:lnTo>
                  <a:lnTo>
                    <a:pt x="4179808"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2" name="Group 2"/>
          <p:cNvGrpSpPr/>
          <p:nvPr/>
        </p:nvGrpSpPr>
        <p:grpSpPr>
          <a:xfrm>
            <a:off x="-248460" y="-285777"/>
            <a:ext cx="8363760" cy="10730888"/>
            <a:chOff x="0" y="0"/>
            <a:chExt cx="2202801" cy="2826242"/>
          </a:xfrm>
        </p:grpSpPr>
        <p:sp>
          <p:nvSpPr>
            <p:cNvPr id="3" name="Freeform 3"/>
            <p:cNvSpPr/>
            <p:nvPr/>
          </p:nvSpPr>
          <p:spPr>
            <a:xfrm>
              <a:off x="0" y="0"/>
              <a:ext cx="2202801" cy="2826242"/>
            </a:xfrm>
            <a:custGeom>
              <a:avLst/>
              <a:gdLst/>
              <a:ahLst/>
              <a:cxnLst/>
              <a:rect l="l" t="t" r="r" b="b"/>
              <a:pathLst>
                <a:path w="2202801" h="2826242">
                  <a:moveTo>
                    <a:pt x="0" y="0"/>
                  </a:moveTo>
                  <a:lnTo>
                    <a:pt x="2202801" y="0"/>
                  </a:lnTo>
                  <a:lnTo>
                    <a:pt x="2202801" y="2826242"/>
                  </a:lnTo>
                  <a:lnTo>
                    <a:pt x="0" y="2826242"/>
                  </a:lnTo>
                  <a:close/>
                </a:path>
              </a:pathLst>
            </a:custGeom>
            <a:solidFill>
              <a:srgbClr val="FF26B9"/>
            </a:solidFill>
          </p:spPr>
          <p:txBody>
            <a:bodyPr/>
            <a:lstStyle/>
            <a:p>
              <a:endParaRPr lang="en-US"/>
            </a:p>
          </p:txBody>
        </p:sp>
        <p:sp>
          <p:nvSpPr>
            <p:cNvPr id="4" name="TextBox 4"/>
            <p:cNvSpPr txBox="1"/>
            <p:nvPr/>
          </p:nvSpPr>
          <p:spPr>
            <a:xfrm>
              <a:off x="0" y="-19050"/>
              <a:ext cx="2202801" cy="2845292"/>
            </a:xfrm>
            <a:prstGeom prst="rect">
              <a:avLst/>
            </a:prstGeom>
          </p:spPr>
          <p:txBody>
            <a:bodyPr lIns="76200" tIns="76200" rIns="76200" bIns="76200" rtlCol="0" anchor="ctr"/>
            <a:lstStyle/>
            <a:p>
              <a:pPr algn="ctr">
                <a:lnSpc>
                  <a:spcPts val="1980"/>
                </a:lnSpc>
              </a:pPr>
              <a:endParaRPr/>
            </a:p>
          </p:txBody>
        </p:sp>
      </p:grpSp>
      <p:sp>
        <p:nvSpPr>
          <p:cNvPr id="5" name="Freeform 5"/>
          <p:cNvSpPr/>
          <p:nvPr/>
        </p:nvSpPr>
        <p:spPr>
          <a:xfrm>
            <a:off x="1198537" y="1346038"/>
            <a:ext cx="5469766" cy="7467258"/>
          </a:xfrm>
          <a:custGeom>
            <a:avLst/>
            <a:gdLst/>
            <a:ahLst/>
            <a:cxnLst/>
            <a:rect l="l" t="t" r="r" b="b"/>
            <a:pathLst>
              <a:path w="5469766" h="7467258">
                <a:moveTo>
                  <a:pt x="0" y="0"/>
                </a:moveTo>
                <a:lnTo>
                  <a:pt x="5469766" y="0"/>
                </a:lnTo>
                <a:lnTo>
                  <a:pt x="5469766" y="7467258"/>
                </a:lnTo>
                <a:lnTo>
                  <a:pt x="0" y="746725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TextBox 6"/>
          <p:cNvSpPr txBox="1"/>
          <p:nvPr/>
        </p:nvSpPr>
        <p:spPr>
          <a:xfrm>
            <a:off x="8757052" y="2875608"/>
            <a:ext cx="8656811" cy="5155226"/>
          </a:xfrm>
          <a:prstGeom prst="rect">
            <a:avLst/>
          </a:prstGeom>
        </p:spPr>
        <p:txBody>
          <a:bodyPr lIns="0" tIns="0" rIns="0" bIns="0" rtlCol="0" anchor="t">
            <a:spAutoFit/>
          </a:bodyPr>
          <a:lstStyle/>
          <a:p>
            <a:pPr marL="801019" lvl="1" indent="-400509" algn="l">
              <a:lnSpc>
                <a:spcPts val="5850"/>
              </a:lnSpc>
              <a:buAutoNum type="arabicPeriod"/>
            </a:pPr>
            <a:r>
              <a:rPr lang="en-US" sz="3710">
                <a:solidFill>
                  <a:srgbClr val="FFFFFF"/>
                </a:solidFill>
                <a:latin typeface="Frutiger"/>
              </a:rPr>
              <a:t>Navigating Your First Few Days</a:t>
            </a:r>
          </a:p>
          <a:p>
            <a:pPr marL="801019" lvl="1" indent="-400509" algn="l">
              <a:lnSpc>
                <a:spcPts val="5850"/>
              </a:lnSpc>
              <a:buAutoNum type="arabicPeriod"/>
            </a:pPr>
            <a:r>
              <a:rPr lang="en-US" sz="3710">
                <a:solidFill>
                  <a:srgbClr val="FFFFFF"/>
                </a:solidFill>
                <a:latin typeface="Frutiger"/>
              </a:rPr>
              <a:t>Employer Expectations</a:t>
            </a:r>
          </a:p>
          <a:p>
            <a:pPr marL="801019" lvl="1" indent="-400509" algn="l">
              <a:lnSpc>
                <a:spcPts val="5850"/>
              </a:lnSpc>
              <a:buAutoNum type="arabicPeriod"/>
            </a:pPr>
            <a:r>
              <a:rPr lang="en-US" sz="3710">
                <a:solidFill>
                  <a:srgbClr val="FFFFFF"/>
                </a:solidFill>
                <a:latin typeface="Frutiger"/>
              </a:rPr>
              <a:t>Be a STAR Employee</a:t>
            </a:r>
          </a:p>
          <a:p>
            <a:pPr marL="801019" lvl="1" indent="-400509" algn="l">
              <a:lnSpc>
                <a:spcPts val="5850"/>
              </a:lnSpc>
              <a:buAutoNum type="arabicPeriod"/>
            </a:pPr>
            <a:r>
              <a:rPr lang="en-US" sz="3710">
                <a:solidFill>
                  <a:srgbClr val="FFFFFF"/>
                </a:solidFill>
                <a:latin typeface="Frutiger"/>
              </a:rPr>
              <a:t>Decision-Making &amp; Problem Solving</a:t>
            </a:r>
          </a:p>
          <a:p>
            <a:pPr marL="801019" lvl="1" indent="-400509" algn="l">
              <a:lnSpc>
                <a:spcPts val="5850"/>
              </a:lnSpc>
              <a:buAutoNum type="arabicPeriod"/>
            </a:pPr>
            <a:r>
              <a:rPr lang="en-US" sz="3710">
                <a:solidFill>
                  <a:srgbClr val="FFFFFF"/>
                </a:solidFill>
                <a:latin typeface="Frutiger"/>
              </a:rPr>
              <a:t>Career Path</a:t>
            </a:r>
          </a:p>
          <a:p>
            <a:pPr marL="801019" lvl="1" indent="-400509" algn="l">
              <a:lnSpc>
                <a:spcPts val="5850"/>
              </a:lnSpc>
              <a:buAutoNum type="arabicPeriod"/>
            </a:pPr>
            <a:r>
              <a:rPr lang="en-US" sz="3710">
                <a:solidFill>
                  <a:srgbClr val="FFFFFF"/>
                </a:solidFill>
                <a:latin typeface="Frutiger"/>
              </a:rPr>
              <a:t>Timesheet Requirements &amp; Payroll processes</a:t>
            </a:r>
          </a:p>
        </p:txBody>
      </p:sp>
      <p:sp>
        <p:nvSpPr>
          <p:cNvPr id="7" name="TextBox 7"/>
          <p:cNvSpPr txBox="1"/>
          <p:nvPr/>
        </p:nvSpPr>
        <p:spPr>
          <a:xfrm>
            <a:off x="9144000" y="319819"/>
            <a:ext cx="5317435" cy="2338265"/>
          </a:xfrm>
          <a:prstGeom prst="rect">
            <a:avLst/>
          </a:prstGeom>
        </p:spPr>
        <p:txBody>
          <a:bodyPr lIns="0" tIns="0" rIns="0" bIns="0" rtlCol="0" anchor="t">
            <a:spAutoFit/>
          </a:bodyPr>
          <a:lstStyle/>
          <a:p>
            <a:pPr algn="l">
              <a:lnSpc>
                <a:spcPts val="16800"/>
              </a:lnSpc>
            </a:pPr>
            <a:r>
              <a:rPr lang="en-US" sz="12000">
                <a:solidFill>
                  <a:srgbClr val="FFFFFF"/>
                </a:solidFill>
                <a:latin typeface="Neue Kabel 2"/>
              </a:rPr>
              <a:t>Agenda</a:t>
            </a:r>
          </a:p>
        </p:txBody>
      </p:sp>
      <p:sp>
        <p:nvSpPr>
          <p:cNvPr id="8" name="Freeform 8"/>
          <p:cNvSpPr/>
          <p:nvPr/>
        </p:nvSpPr>
        <p:spPr>
          <a:xfrm>
            <a:off x="14323656" y="8577072"/>
            <a:ext cx="3553704" cy="1288697"/>
          </a:xfrm>
          <a:custGeom>
            <a:avLst/>
            <a:gdLst/>
            <a:ahLst/>
            <a:cxnLst/>
            <a:rect l="l" t="t" r="r" b="b"/>
            <a:pathLst>
              <a:path w="3553704" h="1288697">
                <a:moveTo>
                  <a:pt x="0" y="0"/>
                </a:moveTo>
                <a:lnTo>
                  <a:pt x="3553705" y="0"/>
                </a:lnTo>
                <a:lnTo>
                  <a:pt x="3553705" y="1288697"/>
                </a:lnTo>
                <a:lnTo>
                  <a:pt x="0" y="1288697"/>
                </a:lnTo>
                <a:lnTo>
                  <a:pt x="0" y="0"/>
                </a:lnTo>
                <a:close/>
              </a:path>
            </a:pathLst>
          </a:custGeom>
          <a:blipFill>
            <a:blip r:embed="rId4"/>
            <a:stretch>
              <a:fillRect t="-10890" b="-11668"/>
            </a:stretch>
          </a:blipFill>
        </p:spPr>
        <p:txBody>
          <a:bodyPr/>
          <a:lstStyle/>
          <a:p>
            <a:endParaRPr lang="en-US"/>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flipH="1">
            <a:off x="-589819" y="0"/>
            <a:ext cx="8976020" cy="10556740"/>
          </a:xfrm>
          <a:custGeom>
            <a:avLst/>
            <a:gdLst/>
            <a:ahLst/>
            <a:cxnLst/>
            <a:rect l="l" t="t" r="r" b="b"/>
            <a:pathLst>
              <a:path w="8976020" h="10556740">
                <a:moveTo>
                  <a:pt x="8976019" y="0"/>
                </a:moveTo>
                <a:lnTo>
                  <a:pt x="0" y="0"/>
                </a:lnTo>
                <a:lnTo>
                  <a:pt x="0" y="10556740"/>
                </a:lnTo>
                <a:lnTo>
                  <a:pt x="8976019" y="10556740"/>
                </a:lnTo>
                <a:lnTo>
                  <a:pt x="8976019" y="0"/>
                </a:lnTo>
                <a:close/>
              </a:path>
            </a:pathLst>
          </a:custGeom>
          <a:blipFill>
            <a:blip r:embed="rId2"/>
            <a:stretch>
              <a:fillRect l="-111706" t="-8735" r="-5505"/>
            </a:stretch>
          </a:blipFill>
        </p:spPr>
        <p:txBody>
          <a:bodyPr/>
          <a:lstStyle/>
          <a:p>
            <a:endParaRPr lang="en-US"/>
          </a:p>
        </p:txBody>
      </p:sp>
      <p:sp>
        <p:nvSpPr>
          <p:cNvPr id="3" name="TextBox 3"/>
          <p:cNvSpPr txBox="1"/>
          <p:nvPr/>
        </p:nvSpPr>
        <p:spPr>
          <a:xfrm>
            <a:off x="9144000" y="904875"/>
            <a:ext cx="3425666" cy="1422265"/>
          </a:xfrm>
          <a:prstGeom prst="rect">
            <a:avLst/>
          </a:prstGeom>
        </p:spPr>
        <p:txBody>
          <a:bodyPr lIns="0" tIns="0" rIns="0" bIns="0" rtlCol="0" anchor="t">
            <a:spAutoFit/>
          </a:bodyPr>
          <a:lstStyle/>
          <a:p>
            <a:pPr algn="l">
              <a:lnSpc>
                <a:spcPts val="9557"/>
              </a:lnSpc>
            </a:pPr>
            <a:r>
              <a:rPr lang="en-US" sz="8609">
                <a:solidFill>
                  <a:srgbClr val="FFFFFF"/>
                </a:solidFill>
                <a:latin typeface="Neue Kabel 2"/>
              </a:rPr>
              <a:t>Pro Tip</a:t>
            </a:r>
          </a:p>
        </p:txBody>
      </p:sp>
      <p:sp>
        <p:nvSpPr>
          <p:cNvPr id="4" name="TextBox 4"/>
          <p:cNvSpPr txBox="1"/>
          <p:nvPr/>
        </p:nvSpPr>
        <p:spPr>
          <a:xfrm>
            <a:off x="9144000" y="2781219"/>
            <a:ext cx="8566914" cy="5786552"/>
          </a:xfrm>
          <a:prstGeom prst="rect">
            <a:avLst/>
          </a:prstGeom>
        </p:spPr>
        <p:txBody>
          <a:bodyPr lIns="0" tIns="0" rIns="0" bIns="0" rtlCol="0" anchor="t">
            <a:spAutoFit/>
          </a:bodyPr>
          <a:lstStyle/>
          <a:p>
            <a:pPr algn="l">
              <a:lnSpc>
                <a:spcPts val="5054"/>
              </a:lnSpc>
            </a:pPr>
            <a:r>
              <a:rPr lang="en-US" sz="3744">
                <a:solidFill>
                  <a:srgbClr val="FFFFFF"/>
                </a:solidFill>
                <a:latin typeface="Frutiger"/>
              </a:rPr>
              <a:t>When you start thinking to yourself:</a:t>
            </a:r>
          </a:p>
          <a:p>
            <a:pPr algn="l">
              <a:lnSpc>
                <a:spcPts val="3070"/>
              </a:lnSpc>
            </a:pPr>
            <a:endParaRPr lang="en-US" sz="3744">
              <a:solidFill>
                <a:srgbClr val="FFFFFF"/>
              </a:solidFill>
              <a:latin typeface="Frutiger"/>
            </a:endParaRPr>
          </a:p>
          <a:p>
            <a:pPr algn="l">
              <a:lnSpc>
                <a:spcPts val="5054"/>
              </a:lnSpc>
            </a:pPr>
            <a:r>
              <a:rPr lang="en-US" sz="3744">
                <a:solidFill>
                  <a:srgbClr val="FFFFFF"/>
                </a:solidFill>
                <a:latin typeface="Frutiger Bold Italics"/>
              </a:rPr>
              <a:t>"Why are they overreacting, it's NOT a big deal!"</a:t>
            </a:r>
          </a:p>
          <a:p>
            <a:pPr algn="l">
              <a:lnSpc>
                <a:spcPts val="3070"/>
              </a:lnSpc>
            </a:pPr>
            <a:endParaRPr lang="en-US" sz="3744">
              <a:solidFill>
                <a:srgbClr val="FFFFFF"/>
              </a:solidFill>
              <a:latin typeface="Frutiger Bold Italics"/>
            </a:endParaRPr>
          </a:p>
          <a:p>
            <a:pPr algn="l">
              <a:lnSpc>
                <a:spcPts val="5054"/>
              </a:lnSpc>
            </a:pPr>
            <a:r>
              <a:rPr lang="en-US" sz="3744">
                <a:solidFill>
                  <a:srgbClr val="FFFFFF"/>
                </a:solidFill>
                <a:latin typeface="Frutiger"/>
              </a:rPr>
              <a:t>That is your indicator to stop what you are doing and to be open to the other person, it is a big deal. By doing this, you can better understand the other person.</a:t>
            </a:r>
          </a:p>
        </p:txBody>
      </p:sp>
      <p:sp>
        <p:nvSpPr>
          <p:cNvPr id="5" name="Freeform 5"/>
          <p:cNvSpPr/>
          <p:nvPr/>
        </p:nvSpPr>
        <p:spPr>
          <a:xfrm>
            <a:off x="10213848" y="9050274"/>
            <a:ext cx="3213609" cy="1330193"/>
          </a:xfrm>
          <a:custGeom>
            <a:avLst/>
            <a:gdLst/>
            <a:ahLst/>
            <a:cxnLst/>
            <a:rect l="l" t="t" r="r" b="b"/>
            <a:pathLst>
              <a:path w="3213609" h="1330193">
                <a:moveTo>
                  <a:pt x="0" y="0"/>
                </a:moveTo>
                <a:lnTo>
                  <a:pt x="3213609" y="0"/>
                </a:lnTo>
                <a:lnTo>
                  <a:pt x="3213609" y="1330193"/>
                </a:lnTo>
                <a:lnTo>
                  <a:pt x="0" y="133019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6" name="Group 6"/>
          <p:cNvGrpSpPr>
            <a:grpSpLocks noChangeAspect="1"/>
          </p:cNvGrpSpPr>
          <p:nvPr/>
        </p:nvGrpSpPr>
        <p:grpSpPr>
          <a:xfrm>
            <a:off x="18113878" y="671426"/>
            <a:ext cx="174122" cy="2095505"/>
            <a:chOff x="0" y="0"/>
            <a:chExt cx="116078" cy="1397000"/>
          </a:xfrm>
        </p:grpSpPr>
        <p:sp>
          <p:nvSpPr>
            <p:cNvPr id="7" name="Freeform 7"/>
            <p:cNvSpPr/>
            <p:nvPr/>
          </p:nvSpPr>
          <p:spPr>
            <a:xfrm>
              <a:off x="0" y="0"/>
              <a:ext cx="116078" cy="1397000"/>
            </a:xfrm>
            <a:custGeom>
              <a:avLst/>
              <a:gdLst/>
              <a:ahLst/>
              <a:cxnLst/>
              <a:rect l="l" t="t" r="r" b="b"/>
              <a:pathLst>
                <a:path w="116078" h="1397000">
                  <a:moveTo>
                    <a:pt x="63500" y="0"/>
                  </a:moveTo>
                  <a:cubicBezTo>
                    <a:pt x="28448" y="0"/>
                    <a:pt x="0" y="28448"/>
                    <a:pt x="0" y="63500"/>
                  </a:cubicBezTo>
                  <a:lnTo>
                    <a:pt x="0" y="444500"/>
                  </a:lnTo>
                  <a:cubicBezTo>
                    <a:pt x="0" y="479552"/>
                    <a:pt x="28448" y="508000"/>
                    <a:pt x="63500" y="508000"/>
                  </a:cubicBezTo>
                  <a:cubicBezTo>
                    <a:pt x="85344" y="508000"/>
                    <a:pt x="104648" y="496951"/>
                    <a:pt x="116078" y="480060"/>
                  </a:cubicBezTo>
                  <a:lnTo>
                    <a:pt x="116078" y="27940"/>
                  </a:lnTo>
                  <a:lnTo>
                    <a:pt x="116078" y="27940"/>
                  </a:lnTo>
                  <a:cubicBezTo>
                    <a:pt x="104648" y="11049"/>
                    <a:pt x="85344" y="0"/>
                    <a:pt x="63500" y="0"/>
                  </a:cubicBezTo>
                  <a:close/>
                  <a:moveTo>
                    <a:pt x="63500" y="889000"/>
                  </a:moveTo>
                  <a:cubicBezTo>
                    <a:pt x="28448" y="889000"/>
                    <a:pt x="0" y="917448"/>
                    <a:pt x="0" y="952500"/>
                  </a:cubicBezTo>
                  <a:lnTo>
                    <a:pt x="0" y="1333500"/>
                  </a:lnTo>
                  <a:cubicBezTo>
                    <a:pt x="0" y="1368552"/>
                    <a:pt x="28448" y="1397000"/>
                    <a:pt x="63500" y="1397000"/>
                  </a:cubicBezTo>
                  <a:cubicBezTo>
                    <a:pt x="85344" y="1397000"/>
                    <a:pt x="104648" y="1385951"/>
                    <a:pt x="116078" y="1369060"/>
                  </a:cubicBezTo>
                  <a:lnTo>
                    <a:pt x="116078" y="916940"/>
                  </a:lnTo>
                  <a:lnTo>
                    <a:pt x="116078" y="916940"/>
                  </a:lnTo>
                  <a:cubicBezTo>
                    <a:pt x="104648" y="900049"/>
                    <a:pt x="85344" y="889000"/>
                    <a:pt x="63500" y="889000"/>
                  </a:cubicBezTo>
                  <a:close/>
                </a:path>
              </a:pathLst>
            </a:custGeom>
            <a:solidFill>
              <a:srgbClr val="951ABE"/>
            </a:solidFill>
          </p:spPr>
          <p:txBody>
            <a:bodyPr/>
            <a:lstStyle/>
            <a:p>
              <a:endParaRPr lang="en-US"/>
            </a:p>
          </p:txBody>
        </p:sp>
      </p:grpSp>
      <p:sp>
        <p:nvSpPr>
          <p:cNvPr id="8" name="Freeform 8"/>
          <p:cNvSpPr/>
          <p:nvPr/>
        </p:nvSpPr>
        <p:spPr>
          <a:xfrm>
            <a:off x="13427457" y="-14283"/>
            <a:ext cx="1928247" cy="1042983"/>
          </a:xfrm>
          <a:custGeom>
            <a:avLst/>
            <a:gdLst/>
            <a:ahLst/>
            <a:cxnLst/>
            <a:rect l="l" t="t" r="r" b="b"/>
            <a:pathLst>
              <a:path w="1928247" h="1042983">
                <a:moveTo>
                  <a:pt x="0" y="0"/>
                </a:moveTo>
                <a:lnTo>
                  <a:pt x="1928247" y="0"/>
                </a:lnTo>
                <a:lnTo>
                  <a:pt x="1928247" y="1042983"/>
                </a:lnTo>
                <a:lnTo>
                  <a:pt x="0" y="104298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Freeform 9"/>
          <p:cNvSpPr/>
          <p:nvPr/>
        </p:nvSpPr>
        <p:spPr>
          <a:xfrm>
            <a:off x="14323656" y="8577072"/>
            <a:ext cx="3553704" cy="1288697"/>
          </a:xfrm>
          <a:custGeom>
            <a:avLst/>
            <a:gdLst/>
            <a:ahLst/>
            <a:cxnLst/>
            <a:rect l="l" t="t" r="r" b="b"/>
            <a:pathLst>
              <a:path w="3553704" h="1288697">
                <a:moveTo>
                  <a:pt x="0" y="0"/>
                </a:moveTo>
                <a:lnTo>
                  <a:pt x="3553705" y="0"/>
                </a:lnTo>
                <a:lnTo>
                  <a:pt x="3553705" y="1288697"/>
                </a:lnTo>
                <a:lnTo>
                  <a:pt x="0" y="1288697"/>
                </a:lnTo>
                <a:lnTo>
                  <a:pt x="0" y="0"/>
                </a:lnTo>
                <a:close/>
              </a:path>
            </a:pathLst>
          </a:custGeom>
          <a:blipFill>
            <a:blip r:embed="rId7"/>
            <a:stretch>
              <a:fillRect t="-10890" b="-11668"/>
            </a:stretch>
          </a:blipFill>
        </p:spPr>
        <p:txBody>
          <a:bodyPr/>
          <a:lstStyle/>
          <a:p>
            <a:endParaRPr lang="en-US"/>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a:off x="9144000" y="-104135"/>
            <a:ext cx="9272674" cy="10495270"/>
          </a:xfrm>
          <a:custGeom>
            <a:avLst/>
            <a:gdLst/>
            <a:ahLst/>
            <a:cxnLst/>
            <a:rect l="l" t="t" r="r" b="b"/>
            <a:pathLst>
              <a:path w="9272674" h="10495270">
                <a:moveTo>
                  <a:pt x="0" y="0"/>
                </a:moveTo>
                <a:lnTo>
                  <a:pt x="9272674" y="0"/>
                </a:lnTo>
                <a:lnTo>
                  <a:pt x="9272674" y="10495270"/>
                </a:lnTo>
                <a:lnTo>
                  <a:pt x="0" y="10495270"/>
                </a:lnTo>
                <a:lnTo>
                  <a:pt x="0" y="0"/>
                </a:lnTo>
                <a:close/>
              </a:path>
            </a:pathLst>
          </a:custGeom>
          <a:blipFill>
            <a:blip r:embed="rId2"/>
            <a:stretch>
              <a:fillRect l="-11681" r="-3519"/>
            </a:stretch>
          </a:blipFill>
        </p:spPr>
        <p:txBody>
          <a:bodyPr/>
          <a:lstStyle/>
          <a:p>
            <a:endParaRPr lang="en-US"/>
          </a:p>
        </p:txBody>
      </p:sp>
      <p:grpSp>
        <p:nvGrpSpPr>
          <p:cNvPr id="3" name="Group 3"/>
          <p:cNvGrpSpPr/>
          <p:nvPr/>
        </p:nvGrpSpPr>
        <p:grpSpPr>
          <a:xfrm>
            <a:off x="9144000" y="8355903"/>
            <a:ext cx="9144000" cy="1931097"/>
            <a:chOff x="0" y="0"/>
            <a:chExt cx="2408296" cy="508602"/>
          </a:xfrm>
        </p:grpSpPr>
        <p:sp>
          <p:nvSpPr>
            <p:cNvPr id="4" name="Freeform 4"/>
            <p:cNvSpPr/>
            <p:nvPr/>
          </p:nvSpPr>
          <p:spPr>
            <a:xfrm>
              <a:off x="0" y="0"/>
              <a:ext cx="2408296" cy="508602"/>
            </a:xfrm>
            <a:custGeom>
              <a:avLst/>
              <a:gdLst/>
              <a:ahLst/>
              <a:cxnLst/>
              <a:rect l="l" t="t" r="r" b="b"/>
              <a:pathLst>
                <a:path w="2408296" h="508602">
                  <a:moveTo>
                    <a:pt x="0" y="0"/>
                  </a:moveTo>
                  <a:lnTo>
                    <a:pt x="2408296" y="0"/>
                  </a:lnTo>
                  <a:lnTo>
                    <a:pt x="2408296" y="508602"/>
                  </a:lnTo>
                  <a:lnTo>
                    <a:pt x="0" y="508602"/>
                  </a:lnTo>
                  <a:close/>
                </a:path>
              </a:pathLst>
            </a:custGeom>
            <a:solidFill>
              <a:srgbClr val="000000">
                <a:alpha val="30980"/>
              </a:srgbClr>
            </a:solidFill>
          </p:spPr>
          <p:txBody>
            <a:bodyPr/>
            <a:lstStyle/>
            <a:p>
              <a:endParaRPr lang="en-US"/>
            </a:p>
          </p:txBody>
        </p:sp>
        <p:sp>
          <p:nvSpPr>
            <p:cNvPr id="5" name="TextBox 5"/>
            <p:cNvSpPr txBox="1"/>
            <p:nvPr/>
          </p:nvSpPr>
          <p:spPr>
            <a:xfrm>
              <a:off x="0" y="-19050"/>
              <a:ext cx="2408296" cy="527652"/>
            </a:xfrm>
            <a:prstGeom prst="rect">
              <a:avLst/>
            </a:prstGeom>
          </p:spPr>
          <p:txBody>
            <a:bodyPr lIns="76200" tIns="76200" rIns="76200" bIns="76200" rtlCol="0" anchor="ctr"/>
            <a:lstStyle/>
            <a:p>
              <a:pPr algn="ctr">
                <a:lnSpc>
                  <a:spcPts val="1980"/>
                </a:lnSpc>
              </a:pPr>
              <a:endParaRPr/>
            </a:p>
          </p:txBody>
        </p:sp>
      </p:grpSp>
      <p:sp>
        <p:nvSpPr>
          <p:cNvPr id="6" name="Freeform 6"/>
          <p:cNvSpPr/>
          <p:nvPr/>
        </p:nvSpPr>
        <p:spPr>
          <a:xfrm>
            <a:off x="1884764" y="5475820"/>
            <a:ext cx="5098553" cy="4811180"/>
          </a:xfrm>
          <a:custGeom>
            <a:avLst/>
            <a:gdLst/>
            <a:ahLst/>
            <a:cxnLst/>
            <a:rect l="l" t="t" r="r" b="b"/>
            <a:pathLst>
              <a:path w="5098553" h="4811180">
                <a:moveTo>
                  <a:pt x="0" y="0"/>
                </a:moveTo>
                <a:lnTo>
                  <a:pt x="5098553" y="0"/>
                </a:lnTo>
                <a:lnTo>
                  <a:pt x="5098553" y="4811180"/>
                </a:lnTo>
                <a:lnTo>
                  <a:pt x="0" y="48111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7" name="Group 7"/>
          <p:cNvGrpSpPr>
            <a:grpSpLocks noChangeAspect="1"/>
          </p:cNvGrpSpPr>
          <p:nvPr/>
        </p:nvGrpSpPr>
        <p:grpSpPr>
          <a:xfrm>
            <a:off x="0" y="1921048"/>
            <a:ext cx="174122" cy="2095505"/>
            <a:chOff x="0" y="0"/>
            <a:chExt cx="116078" cy="1397000"/>
          </a:xfrm>
        </p:grpSpPr>
        <p:sp>
          <p:nvSpPr>
            <p:cNvPr id="8" name="Freeform 8"/>
            <p:cNvSpPr/>
            <p:nvPr/>
          </p:nvSpPr>
          <p:spPr>
            <a:xfrm>
              <a:off x="0" y="0"/>
              <a:ext cx="116078" cy="1397000"/>
            </a:xfrm>
            <a:custGeom>
              <a:avLst/>
              <a:gdLst/>
              <a:ahLst/>
              <a:cxnLst/>
              <a:rect l="l" t="t" r="r" b="b"/>
              <a:pathLst>
                <a:path w="116078" h="1397000">
                  <a:moveTo>
                    <a:pt x="63500" y="0"/>
                  </a:moveTo>
                  <a:cubicBezTo>
                    <a:pt x="28448" y="0"/>
                    <a:pt x="0" y="28448"/>
                    <a:pt x="0" y="63500"/>
                  </a:cubicBezTo>
                  <a:lnTo>
                    <a:pt x="0" y="444500"/>
                  </a:lnTo>
                  <a:cubicBezTo>
                    <a:pt x="0" y="479552"/>
                    <a:pt x="28448" y="508000"/>
                    <a:pt x="63500" y="508000"/>
                  </a:cubicBezTo>
                  <a:cubicBezTo>
                    <a:pt x="85344" y="508000"/>
                    <a:pt x="104648" y="496951"/>
                    <a:pt x="116078" y="480060"/>
                  </a:cubicBezTo>
                  <a:lnTo>
                    <a:pt x="116078" y="27940"/>
                  </a:lnTo>
                  <a:lnTo>
                    <a:pt x="116078" y="27940"/>
                  </a:lnTo>
                  <a:cubicBezTo>
                    <a:pt x="104648" y="11049"/>
                    <a:pt x="85344" y="0"/>
                    <a:pt x="63500" y="0"/>
                  </a:cubicBezTo>
                  <a:close/>
                  <a:moveTo>
                    <a:pt x="63500" y="889000"/>
                  </a:moveTo>
                  <a:cubicBezTo>
                    <a:pt x="28448" y="889000"/>
                    <a:pt x="0" y="917448"/>
                    <a:pt x="0" y="952500"/>
                  </a:cubicBezTo>
                  <a:lnTo>
                    <a:pt x="0" y="1333500"/>
                  </a:lnTo>
                  <a:cubicBezTo>
                    <a:pt x="0" y="1368552"/>
                    <a:pt x="28448" y="1397000"/>
                    <a:pt x="63500" y="1397000"/>
                  </a:cubicBezTo>
                  <a:cubicBezTo>
                    <a:pt x="85344" y="1397000"/>
                    <a:pt x="104648" y="1385951"/>
                    <a:pt x="116078" y="1369060"/>
                  </a:cubicBezTo>
                  <a:lnTo>
                    <a:pt x="116078" y="916940"/>
                  </a:lnTo>
                  <a:lnTo>
                    <a:pt x="116078" y="916940"/>
                  </a:lnTo>
                  <a:cubicBezTo>
                    <a:pt x="104648" y="900049"/>
                    <a:pt x="85344" y="889000"/>
                    <a:pt x="63500" y="889000"/>
                  </a:cubicBezTo>
                  <a:close/>
                </a:path>
              </a:pathLst>
            </a:custGeom>
            <a:solidFill>
              <a:srgbClr val="951ABE"/>
            </a:solidFill>
          </p:spPr>
          <p:txBody>
            <a:bodyPr/>
            <a:lstStyle/>
            <a:p>
              <a:endParaRPr lang="en-US"/>
            </a:p>
          </p:txBody>
        </p:sp>
      </p:grpSp>
      <p:sp>
        <p:nvSpPr>
          <p:cNvPr id="9" name="Freeform 9"/>
          <p:cNvSpPr/>
          <p:nvPr/>
        </p:nvSpPr>
        <p:spPr>
          <a:xfrm>
            <a:off x="14323656" y="8577072"/>
            <a:ext cx="3553704" cy="1288697"/>
          </a:xfrm>
          <a:custGeom>
            <a:avLst/>
            <a:gdLst/>
            <a:ahLst/>
            <a:cxnLst/>
            <a:rect l="l" t="t" r="r" b="b"/>
            <a:pathLst>
              <a:path w="3553704" h="1288697">
                <a:moveTo>
                  <a:pt x="0" y="0"/>
                </a:moveTo>
                <a:lnTo>
                  <a:pt x="3553705" y="0"/>
                </a:lnTo>
                <a:lnTo>
                  <a:pt x="3553705" y="1288697"/>
                </a:lnTo>
                <a:lnTo>
                  <a:pt x="0" y="1288697"/>
                </a:lnTo>
                <a:lnTo>
                  <a:pt x="0" y="0"/>
                </a:lnTo>
                <a:close/>
              </a:path>
            </a:pathLst>
          </a:custGeom>
          <a:blipFill>
            <a:blip r:embed="rId5"/>
            <a:stretch>
              <a:fillRect t="-10890" b="-11668"/>
            </a:stretch>
          </a:blipFill>
        </p:spPr>
        <p:txBody>
          <a:bodyPr/>
          <a:lstStyle/>
          <a:p>
            <a:endParaRPr lang="en-US"/>
          </a:p>
        </p:txBody>
      </p:sp>
      <p:sp>
        <p:nvSpPr>
          <p:cNvPr id="10" name="TextBox 10"/>
          <p:cNvSpPr txBox="1"/>
          <p:nvPr/>
        </p:nvSpPr>
        <p:spPr>
          <a:xfrm>
            <a:off x="859791" y="674268"/>
            <a:ext cx="6627822" cy="1422265"/>
          </a:xfrm>
          <a:prstGeom prst="rect">
            <a:avLst/>
          </a:prstGeom>
        </p:spPr>
        <p:txBody>
          <a:bodyPr lIns="0" tIns="0" rIns="0" bIns="0" rtlCol="0" anchor="t">
            <a:spAutoFit/>
          </a:bodyPr>
          <a:lstStyle/>
          <a:p>
            <a:pPr algn="l">
              <a:lnSpc>
                <a:spcPts val="9557"/>
              </a:lnSpc>
            </a:pPr>
            <a:r>
              <a:rPr lang="en-US" sz="8609">
                <a:solidFill>
                  <a:srgbClr val="FFFFFF"/>
                </a:solidFill>
                <a:latin typeface="Neue Kabel 2"/>
              </a:rPr>
              <a:t>Collaboration</a:t>
            </a:r>
          </a:p>
        </p:txBody>
      </p:sp>
      <p:sp>
        <p:nvSpPr>
          <p:cNvPr id="11" name="TextBox 11"/>
          <p:cNvSpPr txBox="1"/>
          <p:nvPr/>
        </p:nvSpPr>
        <p:spPr>
          <a:xfrm>
            <a:off x="859791" y="2504394"/>
            <a:ext cx="7522829" cy="2499939"/>
          </a:xfrm>
          <a:prstGeom prst="rect">
            <a:avLst/>
          </a:prstGeom>
        </p:spPr>
        <p:txBody>
          <a:bodyPr lIns="0" tIns="0" rIns="0" bIns="0" rtlCol="0" anchor="t">
            <a:spAutoFit/>
          </a:bodyPr>
          <a:lstStyle/>
          <a:p>
            <a:pPr algn="just">
              <a:lnSpc>
                <a:spcPts val="5054"/>
              </a:lnSpc>
            </a:pPr>
            <a:r>
              <a:rPr lang="en-US" sz="3744">
                <a:solidFill>
                  <a:srgbClr val="FFFFFF"/>
                </a:solidFill>
                <a:latin typeface="Frutiger"/>
              </a:rPr>
              <a:t>There will be times when you will need the input of others to come to a decision. Learn to recognize when collaboration is needed.</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9602851" y="742950"/>
            <a:ext cx="7683246" cy="7683089"/>
            <a:chOff x="0" y="0"/>
            <a:chExt cx="6829552" cy="6829412"/>
          </a:xfrm>
        </p:grpSpPr>
        <p:sp>
          <p:nvSpPr>
            <p:cNvPr id="3" name="Freeform 3"/>
            <p:cNvSpPr/>
            <p:nvPr/>
          </p:nvSpPr>
          <p:spPr>
            <a:xfrm>
              <a:off x="0" y="0"/>
              <a:ext cx="6829679" cy="6829425"/>
            </a:xfrm>
            <a:custGeom>
              <a:avLst/>
              <a:gdLst/>
              <a:ahLst/>
              <a:cxnLst/>
              <a:rect l="l" t="t" r="r" b="b"/>
              <a:pathLst>
                <a:path w="6829679" h="6829425">
                  <a:moveTo>
                    <a:pt x="3413125" y="0"/>
                  </a:moveTo>
                  <a:cubicBezTo>
                    <a:pt x="1527937" y="889"/>
                    <a:pt x="0" y="1529334"/>
                    <a:pt x="0" y="3414776"/>
                  </a:cubicBezTo>
                  <a:cubicBezTo>
                    <a:pt x="0" y="5290439"/>
                    <a:pt x="1512062" y="6812915"/>
                    <a:pt x="3383915" y="6829425"/>
                  </a:cubicBezTo>
                  <a:lnTo>
                    <a:pt x="3445764" y="6829425"/>
                  </a:lnTo>
                  <a:cubicBezTo>
                    <a:pt x="5317490" y="6812915"/>
                    <a:pt x="6829679" y="5290439"/>
                    <a:pt x="6829679" y="3414776"/>
                  </a:cubicBezTo>
                  <a:cubicBezTo>
                    <a:pt x="6829552" y="1529334"/>
                    <a:pt x="5301615" y="889"/>
                    <a:pt x="3416427" y="0"/>
                  </a:cubicBezTo>
                  <a:close/>
                </a:path>
              </a:pathLst>
            </a:custGeom>
            <a:blipFill>
              <a:blip r:embed="rId2"/>
              <a:stretch>
                <a:fillRect l="-12705" r="-37101"/>
              </a:stretch>
            </a:blipFill>
          </p:spPr>
          <p:txBody>
            <a:bodyPr/>
            <a:lstStyle/>
            <a:p>
              <a:endParaRPr lang="en-US"/>
            </a:p>
          </p:txBody>
        </p:sp>
      </p:grpSp>
      <p:grpSp>
        <p:nvGrpSpPr>
          <p:cNvPr id="4" name="Group 4"/>
          <p:cNvGrpSpPr>
            <a:grpSpLocks noChangeAspect="1"/>
          </p:cNvGrpSpPr>
          <p:nvPr/>
        </p:nvGrpSpPr>
        <p:grpSpPr>
          <a:xfrm>
            <a:off x="13925034" y="5989834"/>
            <a:ext cx="3591249" cy="2924708"/>
            <a:chOff x="0" y="0"/>
            <a:chExt cx="2394166" cy="1949806"/>
          </a:xfrm>
        </p:grpSpPr>
        <p:sp>
          <p:nvSpPr>
            <p:cNvPr id="5" name="Freeform 5"/>
            <p:cNvSpPr/>
            <p:nvPr/>
          </p:nvSpPr>
          <p:spPr>
            <a:xfrm>
              <a:off x="-127" y="-127"/>
              <a:ext cx="2394331" cy="1949958"/>
            </a:xfrm>
            <a:custGeom>
              <a:avLst/>
              <a:gdLst/>
              <a:ahLst/>
              <a:cxnLst/>
              <a:rect l="l" t="t" r="r" b="b"/>
              <a:pathLst>
                <a:path w="2394331" h="1949958">
                  <a:moveTo>
                    <a:pt x="890270" y="1579118"/>
                  </a:moveTo>
                  <a:cubicBezTo>
                    <a:pt x="1002538" y="1525651"/>
                    <a:pt x="1110742" y="1464437"/>
                    <a:pt x="1213993" y="1396238"/>
                  </a:cubicBezTo>
                  <a:cubicBezTo>
                    <a:pt x="1243203" y="1376934"/>
                    <a:pt x="1282700" y="1384935"/>
                    <a:pt x="1302004" y="1414272"/>
                  </a:cubicBezTo>
                  <a:cubicBezTo>
                    <a:pt x="1321308" y="1443609"/>
                    <a:pt x="1313307" y="1482979"/>
                    <a:pt x="1283970" y="1502283"/>
                  </a:cubicBezTo>
                  <a:cubicBezTo>
                    <a:pt x="1175766" y="1573784"/>
                    <a:pt x="1062482" y="1637792"/>
                    <a:pt x="944880" y="1693926"/>
                  </a:cubicBezTo>
                  <a:cubicBezTo>
                    <a:pt x="913257" y="1709039"/>
                    <a:pt x="875284" y="1695577"/>
                    <a:pt x="860298" y="1663954"/>
                  </a:cubicBezTo>
                  <a:cubicBezTo>
                    <a:pt x="845312" y="1632331"/>
                    <a:pt x="858647" y="1594358"/>
                    <a:pt x="890270" y="1579372"/>
                  </a:cubicBezTo>
                  <a:close/>
                  <a:moveTo>
                    <a:pt x="1600327" y="1085977"/>
                  </a:moveTo>
                  <a:cubicBezTo>
                    <a:pt x="1689227" y="999871"/>
                    <a:pt x="1772285" y="907415"/>
                    <a:pt x="1848866" y="809371"/>
                  </a:cubicBezTo>
                  <a:cubicBezTo>
                    <a:pt x="1870456" y="781685"/>
                    <a:pt x="1910334" y="776732"/>
                    <a:pt x="1938020" y="798322"/>
                  </a:cubicBezTo>
                  <a:cubicBezTo>
                    <a:pt x="1965706" y="819912"/>
                    <a:pt x="1970659" y="859790"/>
                    <a:pt x="1949069" y="887476"/>
                  </a:cubicBezTo>
                  <a:cubicBezTo>
                    <a:pt x="1868932" y="990219"/>
                    <a:pt x="1781937" y="1086993"/>
                    <a:pt x="1688719" y="1177163"/>
                  </a:cubicBezTo>
                  <a:cubicBezTo>
                    <a:pt x="1663573" y="1201547"/>
                    <a:pt x="1623314" y="1200912"/>
                    <a:pt x="1598930" y="1175766"/>
                  </a:cubicBezTo>
                  <a:cubicBezTo>
                    <a:pt x="1574546" y="1150620"/>
                    <a:pt x="1575181" y="1110361"/>
                    <a:pt x="1600327" y="1085977"/>
                  </a:cubicBezTo>
                  <a:close/>
                  <a:moveTo>
                    <a:pt x="2115820" y="392049"/>
                  </a:moveTo>
                  <a:cubicBezTo>
                    <a:pt x="2172208" y="282702"/>
                    <a:pt x="2221484" y="168783"/>
                    <a:pt x="2262886" y="50546"/>
                  </a:cubicBezTo>
                  <a:cubicBezTo>
                    <a:pt x="2274443" y="17399"/>
                    <a:pt x="2310765" y="0"/>
                    <a:pt x="2343785" y="11684"/>
                  </a:cubicBezTo>
                  <a:cubicBezTo>
                    <a:pt x="2376805" y="23368"/>
                    <a:pt x="2394331" y="59563"/>
                    <a:pt x="2382647" y="92583"/>
                  </a:cubicBezTo>
                  <a:cubicBezTo>
                    <a:pt x="2339340" y="216281"/>
                    <a:pt x="2287651" y="335788"/>
                    <a:pt x="2228596" y="450215"/>
                  </a:cubicBezTo>
                  <a:cubicBezTo>
                    <a:pt x="2212467" y="481330"/>
                    <a:pt x="2174240" y="493649"/>
                    <a:pt x="2142998" y="477520"/>
                  </a:cubicBezTo>
                  <a:cubicBezTo>
                    <a:pt x="2111756" y="461391"/>
                    <a:pt x="2099564" y="423164"/>
                    <a:pt x="2115693" y="391922"/>
                  </a:cubicBezTo>
                  <a:close/>
                  <a:moveTo>
                    <a:pt x="59817" y="1819656"/>
                  </a:moveTo>
                  <a:cubicBezTo>
                    <a:pt x="184277" y="1804670"/>
                    <a:pt x="306197" y="1781302"/>
                    <a:pt x="425069" y="1749806"/>
                  </a:cubicBezTo>
                  <a:cubicBezTo>
                    <a:pt x="458978" y="1740789"/>
                    <a:pt x="493776" y="1761109"/>
                    <a:pt x="502666" y="1795018"/>
                  </a:cubicBezTo>
                  <a:cubicBezTo>
                    <a:pt x="511556" y="1828927"/>
                    <a:pt x="491363" y="1863725"/>
                    <a:pt x="457454" y="1872615"/>
                  </a:cubicBezTo>
                  <a:cubicBezTo>
                    <a:pt x="332867" y="1905508"/>
                    <a:pt x="205105" y="1930146"/>
                    <a:pt x="74803" y="1945767"/>
                  </a:cubicBezTo>
                  <a:cubicBezTo>
                    <a:pt x="40005" y="1949958"/>
                    <a:pt x="8382" y="1925066"/>
                    <a:pt x="4191" y="1890268"/>
                  </a:cubicBezTo>
                  <a:cubicBezTo>
                    <a:pt x="0" y="1855470"/>
                    <a:pt x="24892" y="1823847"/>
                    <a:pt x="59690" y="1819656"/>
                  </a:cubicBezTo>
                  <a:close/>
                </a:path>
              </a:pathLst>
            </a:custGeom>
            <a:solidFill>
              <a:srgbClr val="951ABE">
                <a:alpha val="94902"/>
              </a:srgbClr>
            </a:solidFill>
          </p:spPr>
          <p:txBody>
            <a:bodyPr/>
            <a:lstStyle/>
            <a:p>
              <a:endParaRPr lang="en-US"/>
            </a:p>
          </p:txBody>
        </p:sp>
      </p:grpSp>
      <p:sp>
        <p:nvSpPr>
          <p:cNvPr id="6" name="Freeform 6"/>
          <p:cNvSpPr/>
          <p:nvPr/>
        </p:nvSpPr>
        <p:spPr>
          <a:xfrm>
            <a:off x="15413863" y="803029"/>
            <a:ext cx="1186434" cy="1154430"/>
          </a:xfrm>
          <a:custGeom>
            <a:avLst/>
            <a:gdLst/>
            <a:ahLst/>
            <a:cxnLst/>
            <a:rect l="l" t="t" r="r" b="b"/>
            <a:pathLst>
              <a:path w="1186434" h="1154430">
                <a:moveTo>
                  <a:pt x="0" y="0"/>
                </a:moveTo>
                <a:lnTo>
                  <a:pt x="1186434" y="0"/>
                </a:lnTo>
                <a:lnTo>
                  <a:pt x="1186434" y="1154430"/>
                </a:lnTo>
                <a:lnTo>
                  <a:pt x="0" y="115443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TextBox 7"/>
          <p:cNvSpPr txBox="1"/>
          <p:nvPr/>
        </p:nvSpPr>
        <p:spPr>
          <a:xfrm>
            <a:off x="771717" y="1106162"/>
            <a:ext cx="9130948" cy="2213365"/>
          </a:xfrm>
          <a:prstGeom prst="rect">
            <a:avLst/>
          </a:prstGeom>
        </p:spPr>
        <p:txBody>
          <a:bodyPr lIns="0" tIns="0" rIns="0" bIns="0" rtlCol="0" anchor="t">
            <a:spAutoFit/>
          </a:bodyPr>
          <a:lstStyle/>
          <a:p>
            <a:pPr algn="l">
              <a:lnSpc>
                <a:spcPts val="8065"/>
              </a:lnSpc>
            </a:pPr>
            <a:r>
              <a:rPr lang="en-US" sz="7266">
                <a:solidFill>
                  <a:srgbClr val="FFFFFF"/>
                </a:solidFill>
                <a:latin typeface="Neue Kabel 2"/>
              </a:rPr>
              <a:t>Shared Goals &amp; Shared Responsibilities</a:t>
            </a:r>
          </a:p>
        </p:txBody>
      </p:sp>
      <p:sp>
        <p:nvSpPr>
          <p:cNvPr id="8" name="TextBox 8"/>
          <p:cNvSpPr txBox="1"/>
          <p:nvPr/>
        </p:nvSpPr>
        <p:spPr>
          <a:xfrm>
            <a:off x="771717" y="3800950"/>
            <a:ext cx="8115300" cy="3756996"/>
          </a:xfrm>
          <a:prstGeom prst="rect">
            <a:avLst/>
          </a:prstGeom>
        </p:spPr>
        <p:txBody>
          <a:bodyPr lIns="0" tIns="0" rIns="0" bIns="0" rtlCol="0" anchor="t">
            <a:spAutoFit/>
          </a:bodyPr>
          <a:lstStyle/>
          <a:p>
            <a:pPr algn="l">
              <a:lnSpc>
                <a:spcPts val="5054"/>
              </a:lnSpc>
            </a:pPr>
            <a:r>
              <a:rPr lang="en-US" sz="3744">
                <a:solidFill>
                  <a:srgbClr val="FFFFFF"/>
                </a:solidFill>
                <a:latin typeface="Frutiger"/>
              </a:rPr>
              <a:t>Teamwork is a cooperative and coordinated effort on the part of a group of people acting together as a team in the interests of a common cause. What does the company you are working for need to do?</a:t>
            </a:r>
          </a:p>
        </p:txBody>
      </p:sp>
      <p:sp>
        <p:nvSpPr>
          <p:cNvPr id="9" name="Freeform 9"/>
          <p:cNvSpPr/>
          <p:nvPr/>
        </p:nvSpPr>
        <p:spPr>
          <a:xfrm rot="-5400000">
            <a:off x="4862898" y="3883630"/>
            <a:ext cx="71438" cy="9797233"/>
          </a:xfrm>
          <a:custGeom>
            <a:avLst/>
            <a:gdLst/>
            <a:ahLst/>
            <a:cxnLst/>
            <a:rect l="l" t="t" r="r" b="b"/>
            <a:pathLst>
              <a:path w="71438" h="9797233">
                <a:moveTo>
                  <a:pt x="0" y="0"/>
                </a:moveTo>
                <a:lnTo>
                  <a:pt x="71437" y="0"/>
                </a:lnTo>
                <a:lnTo>
                  <a:pt x="71437" y="9797233"/>
                </a:lnTo>
                <a:lnTo>
                  <a:pt x="0" y="9797233"/>
                </a:lnTo>
                <a:lnTo>
                  <a:pt x="0" y="0"/>
                </a:lnTo>
                <a:close/>
              </a:path>
            </a:pathLst>
          </a:custGeom>
          <a:blipFill>
            <a:blip r:embed="rId5"/>
            <a:stretch>
              <a:fillRect r="-60715"/>
            </a:stretch>
          </a:blipFill>
        </p:spPr>
        <p:txBody>
          <a:bodyPr/>
          <a:lstStyle/>
          <a:p>
            <a:endParaRPr lang="en-US"/>
          </a:p>
        </p:txBody>
      </p:sp>
      <p:sp>
        <p:nvSpPr>
          <p:cNvPr id="10" name="Freeform 10"/>
          <p:cNvSpPr/>
          <p:nvPr/>
        </p:nvSpPr>
        <p:spPr>
          <a:xfrm>
            <a:off x="14323656" y="8577072"/>
            <a:ext cx="3553704" cy="1288697"/>
          </a:xfrm>
          <a:custGeom>
            <a:avLst/>
            <a:gdLst/>
            <a:ahLst/>
            <a:cxnLst/>
            <a:rect l="l" t="t" r="r" b="b"/>
            <a:pathLst>
              <a:path w="3553704" h="1288697">
                <a:moveTo>
                  <a:pt x="0" y="0"/>
                </a:moveTo>
                <a:lnTo>
                  <a:pt x="3553705" y="0"/>
                </a:lnTo>
                <a:lnTo>
                  <a:pt x="3553705" y="1288697"/>
                </a:lnTo>
                <a:lnTo>
                  <a:pt x="0" y="1288697"/>
                </a:lnTo>
                <a:lnTo>
                  <a:pt x="0" y="0"/>
                </a:lnTo>
                <a:close/>
              </a:path>
            </a:pathLst>
          </a:custGeom>
          <a:blipFill>
            <a:blip r:embed="rId6"/>
            <a:stretch>
              <a:fillRect t="-10890" b="-11668"/>
            </a:stretch>
          </a:blipFill>
        </p:spPr>
        <p:txBody>
          <a:bodyPr/>
          <a:lstStyle/>
          <a:p>
            <a:endParaRPr lang="en-US"/>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a:off x="9905238" y="0"/>
            <a:ext cx="2606040" cy="1440180"/>
          </a:xfrm>
          <a:custGeom>
            <a:avLst/>
            <a:gdLst/>
            <a:ahLst/>
            <a:cxnLst/>
            <a:rect l="l" t="t" r="r" b="b"/>
            <a:pathLst>
              <a:path w="2606040" h="1440180">
                <a:moveTo>
                  <a:pt x="0" y="0"/>
                </a:moveTo>
                <a:lnTo>
                  <a:pt x="2606040" y="0"/>
                </a:lnTo>
                <a:lnTo>
                  <a:pt x="2606040" y="1440180"/>
                </a:lnTo>
                <a:lnTo>
                  <a:pt x="0" y="144018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0655046" y="8577072"/>
            <a:ext cx="2658618" cy="1709928"/>
          </a:xfrm>
          <a:custGeom>
            <a:avLst/>
            <a:gdLst/>
            <a:ahLst/>
            <a:cxnLst/>
            <a:rect l="l" t="t" r="r" b="b"/>
            <a:pathLst>
              <a:path w="2658618" h="1709928">
                <a:moveTo>
                  <a:pt x="0" y="0"/>
                </a:moveTo>
                <a:lnTo>
                  <a:pt x="2658618" y="0"/>
                </a:lnTo>
                <a:lnTo>
                  <a:pt x="2658618" y="1709928"/>
                </a:lnTo>
                <a:lnTo>
                  <a:pt x="0" y="170992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4" name="Group 4"/>
          <p:cNvGrpSpPr>
            <a:grpSpLocks noChangeAspect="1"/>
          </p:cNvGrpSpPr>
          <p:nvPr/>
        </p:nvGrpSpPr>
        <p:grpSpPr>
          <a:xfrm>
            <a:off x="9893808" y="868680"/>
            <a:ext cx="7767828" cy="7767742"/>
            <a:chOff x="0" y="0"/>
            <a:chExt cx="6904736" cy="6904660"/>
          </a:xfrm>
        </p:grpSpPr>
        <p:sp>
          <p:nvSpPr>
            <p:cNvPr id="5" name="Freeform 5"/>
            <p:cNvSpPr/>
            <p:nvPr/>
          </p:nvSpPr>
          <p:spPr>
            <a:xfrm>
              <a:off x="0" y="0"/>
              <a:ext cx="6904737" cy="6904609"/>
            </a:xfrm>
            <a:custGeom>
              <a:avLst/>
              <a:gdLst/>
              <a:ahLst/>
              <a:cxnLst/>
              <a:rect l="l" t="t" r="r" b="b"/>
              <a:pathLst>
                <a:path w="6904737" h="6904609">
                  <a:moveTo>
                    <a:pt x="3450082" y="0"/>
                  </a:moveTo>
                  <a:cubicBezTo>
                    <a:pt x="1544447" y="1270"/>
                    <a:pt x="0" y="1546479"/>
                    <a:pt x="0" y="3452368"/>
                  </a:cubicBezTo>
                  <a:cubicBezTo>
                    <a:pt x="0" y="5352034"/>
                    <a:pt x="1534414" y="6893433"/>
                    <a:pt x="3431540" y="6904609"/>
                  </a:cubicBezTo>
                  <a:lnTo>
                    <a:pt x="3473196" y="6904609"/>
                  </a:lnTo>
                  <a:cubicBezTo>
                    <a:pt x="5370322" y="6893433"/>
                    <a:pt x="6904737" y="5352034"/>
                    <a:pt x="6904737" y="3452368"/>
                  </a:cubicBezTo>
                  <a:cubicBezTo>
                    <a:pt x="6904736" y="1546479"/>
                    <a:pt x="5360289" y="1270"/>
                    <a:pt x="3454654" y="0"/>
                  </a:cubicBezTo>
                  <a:close/>
                </a:path>
              </a:pathLst>
            </a:custGeom>
            <a:blipFill>
              <a:blip r:embed="rId6"/>
              <a:stretch>
                <a:fillRect l="-23935" r="-23935"/>
              </a:stretch>
            </a:blipFill>
          </p:spPr>
          <p:txBody>
            <a:bodyPr/>
            <a:lstStyle/>
            <a:p>
              <a:endParaRPr lang="en-US"/>
            </a:p>
          </p:txBody>
        </p:sp>
      </p:grpSp>
      <p:sp>
        <p:nvSpPr>
          <p:cNvPr id="6" name="Freeform 6"/>
          <p:cNvSpPr/>
          <p:nvPr/>
        </p:nvSpPr>
        <p:spPr>
          <a:xfrm>
            <a:off x="9905238" y="9388602"/>
            <a:ext cx="2350008" cy="898398"/>
          </a:xfrm>
          <a:custGeom>
            <a:avLst/>
            <a:gdLst/>
            <a:ahLst/>
            <a:cxnLst/>
            <a:rect l="l" t="t" r="r" b="b"/>
            <a:pathLst>
              <a:path w="2350008" h="898398">
                <a:moveTo>
                  <a:pt x="0" y="0"/>
                </a:moveTo>
                <a:lnTo>
                  <a:pt x="2350008" y="0"/>
                </a:lnTo>
                <a:lnTo>
                  <a:pt x="2350008" y="898398"/>
                </a:lnTo>
                <a:lnTo>
                  <a:pt x="0" y="89839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7" name="Freeform 7"/>
          <p:cNvSpPr/>
          <p:nvPr/>
        </p:nvSpPr>
        <p:spPr>
          <a:xfrm>
            <a:off x="15851110" y="0"/>
            <a:ext cx="1732788" cy="886968"/>
          </a:xfrm>
          <a:custGeom>
            <a:avLst/>
            <a:gdLst/>
            <a:ahLst/>
            <a:cxnLst/>
            <a:rect l="l" t="t" r="r" b="b"/>
            <a:pathLst>
              <a:path w="1732788" h="886968">
                <a:moveTo>
                  <a:pt x="0" y="0"/>
                </a:moveTo>
                <a:lnTo>
                  <a:pt x="1732788" y="0"/>
                </a:lnTo>
                <a:lnTo>
                  <a:pt x="1732788" y="886968"/>
                </a:lnTo>
                <a:lnTo>
                  <a:pt x="0" y="88696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8" name="Freeform 8"/>
          <p:cNvSpPr/>
          <p:nvPr/>
        </p:nvSpPr>
        <p:spPr>
          <a:xfrm>
            <a:off x="18047970" y="4375404"/>
            <a:ext cx="240030" cy="827532"/>
          </a:xfrm>
          <a:custGeom>
            <a:avLst/>
            <a:gdLst/>
            <a:ahLst/>
            <a:cxnLst/>
            <a:rect l="l" t="t" r="r" b="b"/>
            <a:pathLst>
              <a:path w="240030" h="827532">
                <a:moveTo>
                  <a:pt x="0" y="0"/>
                </a:moveTo>
                <a:lnTo>
                  <a:pt x="240030" y="0"/>
                </a:lnTo>
                <a:lnTo>
                  <a:pt x="240030" y="827532"/>
                </a:lnTo>
                <a:lnTo>
                  <a:pt x="0" y="82753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9" name="TextBox 9"/>
          <p:cNvSpPr txBox="1"/>
          <p:nvPr/>
        </p:nvSpPr>
        <p:spPr>
          <a:xfrm>
            <a:off x="664655" y="3438759"/>
            <a:ext cx="8479346" cy="2503760"/>
          </a:xfrm>
          <a:prstGeom prst="rect">
            <a:avLst/>
          </a:prstGeom>
        </p:spPr>
        <p:txBody>
          <a:bodyPr lIns="0" tIns="0" rIns="0" bIns="0" rtlCol="0" anchor="t">
            <a:spAutoFit/>
          </a:bodyPr>
          <a:lstStyle/>
          <a:p>
            <a:pPr algn="ctr">
              <a:lnSpc>
                <a:spcPts val="9113"/>
              </a:lnSpc>
            </a:pPr>
            <a:r>
              <a:rPr lang="en-US" sz="8210">
                <a:solidFill>
                  <a:srgbClr val="FFFFFF"/>
                </a:solidFill>
                <a:latin typeface="Neue Kabel 2"/>
              </a:rPr>
              <a:t>Decision-Making </a:t>
            </a:r>
          </a:p>
          <a:p>
            <a:pPr algn="ctr">
              <a:lnSpc>
                <a:spcPts val="9113"/>
              </a:lnSpc>
            </a:pPr>
            <a:r>
              <a:rPr lang="en-US" sz="8210">
                <a:solidFill>
                  <a:srgbClr val="FFFFFF"/>
                </a:solidFill>
                <a:latin typeface="Neue Kabel 2"/>
              </a:rPr>
              <a:t>&amp; Problem Solving</a:t>
            </a:r>
          </a:p>
        </p:txBody>
      </p:sp>
      <p:sp>
        <p:nvSpPr>
          <p:cNvPr id="10" name="Freeform 10"/>
          <p:cNvSpPr/>
          <p:nvPr/>
        </p:nvSpPr>
        <p:spPr>
          <a:xfrm>
            <a:off x="14323656" y="8577072"/>
            <a:ext cx="3553704" cy="1288697"/>
          </a:xfrm>
          <a:custGeom>
            <a:avLst/>
            <a:gdLst/>
            <a:ahLst/>
            <a:cxnLst/>
            <a:rect l="l" t="t" r="r" b="b"/>
            <a:pathLst>
              <a:path w="3553704" h="1288697">
                <a:moveTo>
                  <a:pt x="0" y="0"/>
                </a:moveTo>
                <a:lnTo>
                  <a:pt x="3553705" y="0"/>
                </a:lnTo>
                <a:lnTo>
                  <a:pt x="3553705" y="1288697"/>
                </a:lnTo>
                <a:lnTo>
                  <a:pt x="0" y="1288697"/>
                </a:lnTo>
                <a:lnTo>
                  <a:pt x="0" y="0"/>
                </a:lnTo>
                <a:close/>
              </a:path>
            </a:pathLst>
          </a:custGeom>
          <a:blipFill>
            <a:blip r:embed="rId13"/>
            <a:stretch>
              <a:fillRect t="-10890" b="-11668"/>
            </a:stretch>
          </a:blipFill>
        </p:spPr>
        <p:txBody>
          <a:bodyPr/>
          <a:lstStyle/>
          <a:p>
            <a:endParaRPr lang="en-US"/>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a:off x="-95255" y="-95255"/>
            <a:ext cx="18473923" cy="10477495"/>
          </a:xfrm>
          <a:custGeom>
            <a:avLst/>
            <a:gdLst/>
            <a:ahLst/>
            <a:cxnLst/>
            <a:rect l="l" t="t" r="r" b="b"/>
            <a:pathLst>
              <a:path w="18473923" h="10477495">
                <a:moveTo>
                  <a:pt x="0" y="0"/>
                </a:moveTo>
                <a:lnTo>
                  <a:pt x="18473923" y="0"/>
                </a:lnTo>
                <a:lnTo>
                  <a:pt x="18473923" y="10477495"/>
                </a:lnTo>
                <a:lnTo>
                  <a:pt x="0" y="1047749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a:grpSpLocks noChangeAspect="1"/>
          </p:cNvGrpSpPr>
          <p:nvPr/>
        </p:nvGrpSpPr>
        <p:grpSpPr>
          <a:xfrm>
            <a:off x="9476670" y="0"/>
            <a:ext cx="10319004" cy="10286686"/>
            <a:chOff x="0" y="0"/>
            <a:chExt cx="9172448" cy="9143721"/>
          </a:xfrm>
        </p:grpSpPr>
        <p:sp>
          <p:nvSpPr>
            <p:cNvPr id="4" name="Freeform 4"/>
            <p:cNvSpPr/>
            <p:nvPr/>
          </p:nvSpPr>
          <p:spPr>
            <a:xfrm>
              <a:off x="0" y="0"/>
              <a:ext cx="9172448" cy="9143619"/>
            </a:xfrm>
            <a:custGeom>
              <a:avLst/>
              <a:gdLst/>
              <a:ahLst/>
              <a:cxnLst/>
              <a:rect l="l" t="t" r="r" b="b"/>
              <a:pathLst>
                <a:path w="9172448" h="9143619">
                  <a:moveTo>
                    <a:pt x="1470787" y="0"/>
                  </a:moveTo>
                  <a:lnTo>
                    <a:pt x="1327785" y="262128"/>
                  </a:lnTo>
                  <a:cubicBezTo>
                    <a:pt x="1067435" y="764286"/>
                    <a:pt x="848487" y="1288034"/>
                    <a:pt x="661543" y="1828292"/>
                  </a:cubicBezTo>
                  <a:cubicBezTo>
                    <a:pt x="370459" y="2676398"/>
                    <a:pt x="169545" y="3552317"/>
                    <a:pt x="62230" y="4442079"/>
                  </a:cubicBezTo>
                  <a:cubicBezTo>
                    <a:pt x="24257" y="4749673"/>
                    <a:pt x="508" y="5056886"/>
                    <a:pt x="0" y="5365115"/>
                  </a:cubicBezTo>
                  <a:lnTo>
                    <a:pt x="0" y="5383911"/>
                  </a:lnTo>
                  <a:cubicBezTo>
                    <a:pt x="254" y="5525643"/>
                    <a:pt x="5334" y="5667502"/>
                    <a:pt x="16383" y="5809742"/>
                  </a:cubicBezTo>
                  <a:cubicBezTo>
                    <a:pt x="58293" y="6345047"/>
                    <a:pt x="121539" y="6877177"/>
                    <a:pt x="228727" y="7403719"/>
                  </a:cubicBezTo>
                  <a:cubicBezTo>
                    <a:pt x="346964" y="7984999"/>
                    <a:pt x="507492" y="8552689"/>
                    <a:pt x="719455" y="9104249"/>
                  </a:cubicBezTo>
                  <a:lnTo>
                    <a:pt x="735965" y="9143619"/>
                  </a:lnTo>
                  <a:lnTo>
                    <a:pt x="806323" y="9143619"/>
                  </a:lnTo>
                  <a:lnTo>
                    <a:pt x="797306" y="9121901"/>
                  </a:lnTo>
                  <a:cubicBezTo>
                    <a:pt x="680085" y="8818498"/>
                    <a:pt x="577469" y="8507602"/>
                    <a:pt x="487807" y="8190102"/>
                  </a:cubicBezTo>
                  <a:cubicBezTo>
                    <a:pt x="409702" y="7913623"/>
                    <a:pt x="352171" y="7631430"/>
                    <a:pt x="285369" y="7351648"/>
                  </a:cubicBezTo>
                  <a:lnTo>
                    <a:pt x="282956" y="7306944"/>
                  </a:lnTo>
                  <a:lnTo>
                    <a:pt x="282956" y="7306944"/>
                  </a:lnTo>
                  <a:cubicBezTo>
                    <a:pt x="331851" y="7476616"/>
                    <a:pt x="370967" y="7626095"/>
                    <a:pt x="417068" y="7773542"/>
                  </a:cubicBezTo>
                  <a:cubicBezTo>
                    <a:pt x="537464" y="8157590"/>
                    <a:pt x="676402" y="8531097"/>
                    <a:pt x="834263" y="8893809"/>
                  </a:cubicBezTo>
                  <a:lnTo>
                    <a:pt x="951357" y="9143491"/>
                  </a:lnTo>
                  <a:lnTo>
                    <a:pt x="9172448" y="9143491"/>
                  </a:lnTo>
                  <a:lnTo>
                    <a:pt x="9172448" y="0"/>
                  </a:lnTo>
                  <a:lnTo>
                    <a:pt x="1636903" y="0"/>
                  </a:lnTo>
                  <a:lnTo>
                    <a:pt x="1508633" y="198374"/>
                  </a:lnTo>
                  <a:cubicBezTo>
                    <a:pt x="1332865" y="487299"/>
                    <a:pt x="1173353" y="786130"/>
                    <a:pt x="1027938" y="1093343"/>
                  </a:cubicBezTo>
                  <a:cubicBezTo>
                    <a:pt x="1020826" y="1111377"/>
                    <a:pt x="1009015" y="1127252"/>
                    <a:pt x="993775" y="1139444"/>
                  </a:cubicBezTo>
                  <a:lnTo>
                    <a:pt x="1052449" y="1000379"/>
                  </a:lnTo>
                  <a:cubicBezTo>
                    <a:pt x="1133856" y="811657"/>
                    <a:pt x="1219962" y="625602"/>
                    <a:pt x="1311021" y="442468"/>
                  </a:cubicBezTo>
                  <a:lnTo>
                    <a:pt x="1547749" y="0"/>
                  </a:lnTo>
                  <a:close/>
                </a:path>
              </a:pathLst>
            </a:custGeom>
            <a:blipFill>
              <a:blip r:embed="rId4"/>
              <a:stretch>
                <a:fillRect l="-69388" r="-7830"/>
              </a:stretch>
            </a:blipFill>
          </p:spPr>
          <p:txBody>
            <a:bodyPr/>
            <a:lstStyle/>
            <a:p>
              <a:endParaRPr lang="en-US"/>
            </a:p>
          </p:txBody>
        </p:sp>
      </p:grpSp>
      <p:sp>
        <p:nvSpPr>
          <p:cNvPr id="5" name="TextBox 5"/>
          <p:cNvSpPr txBox="1"/>
          <p:nvPr/>
        </p:nvSpPr>
        <p:spPr>
          <a:xfrm>
            <a:off x="332879" y="2050362"/>
            <a:ext cx="8271075" cy="1444420"/>
          </a:xfrm>
          <a:prstGeom prst="rect">
            <a:avLst/>
          </a:prstGeom>
        </p:spPr>
        <p:txBody>
          <a:bodyPr lIns="0" tIns="0" rIns="0" bIns="0" rtlCol="0" anchor="t">
            <a:spAutoFit/>
          </a:bodyPr>
          <a:lstStyle/>
          <a:p>
            <a:pPr algn="ctr">
              <a:lnSpc>
                <a:spcPts val="9730"/>
              </a:lnSpc>
            </a:pPr>
            <a:r>
              <a:rPr lang="en-US" sz="8766">
                <a:solidFill>
                  <a:srgbClr val="FFFFFF"/>
                </a:solidFill>
                <a:latin typeface="Neue Kabel 2"/>
              </a:rPr>
              <a:t>Growth Mindset</a:t>
            </a:r>
          </a:p>
        </p:txBody>
      </p:sp>
      <p:sp>
        <p:nvSpPr>
          <p:cNvPr id="6" name="TextBox 6"/>
          <p:cNvSpPr txBox="1"/>
          <p:nvPr/>
        </p:nvSpPr>
        <p:spPr>
          <a:xfrm>
            <a:off x="500400" y="4383280"/>
            <a:ext cx="8323570" cy="2499939"/>
          </a:xfrm>
          <a:prstGeom prst="rect">
            <a:avLst/>
          </a:prstGeom>
        </p:spPr>
        <p:txBody>
          <a:bodyPr lIns="0" tIns="0" rIns="0" bIns="0" rtlCol="0" anchor="t">
            <a:spAutoFit/>
          </a:bodyPr>
          <a:lstStyle/>
          <a:p>
            <a:pPr algn="l">
              <a:lnSpc>
                <a:spcPts val="5054"/>
              </a:lnSpc>
            </a:pPr>
            <a:r>
              <a:rPr lang="en-US" sz="3744">
                <a:solidFill>
                  <a:srgbClr val="FFFFFF"/>
                </a:solidFill>
                <a:latin typeface="Frutiger"/>
              </a:rPr>
              <a:t>Cultivating a mindset to look at problems as opportunities of growth. </a:t>
            </a:r>
          </a:p>
          <a:p>
            <a:pPr algn="l">
              <a:lnSpc>
                <a:spcPts val="5054"/>
              </a:lnSpc>
            </a:pPr>
            <a:endParaRPr lang="en-US" sz="3744">
              <a:solidFill>
                <a:srgbClr val="FFFFFF"/>
              </a:solidFill>
              <a:latin typeface="Frutiger"/>
            </a:endParaRPr>
          </a:p>
          <a:p>
            <a:pPr algn="l">
              <a:lnSpc>
                <a:spcPts val="5054"/>
              </a:lnSpc>
            </a:pPr>
            <a:r>
              <a:rPr lang="en-US" sz="3744">
                <a:solidFill>
                  <a:srgbClr val="FFFFFF"/>
                </a:solidFill>
                <a:latin typeface="Frutiger Bold"/>
              </a:rPr>
              <a:t>What can the situation teach you?</a:t>
            </a:r>
          </a:p>
        </p:txBody>
      </p:sp>
      <p:sp>
        <p:nvSpPr>
          <p:cNvPr id="7" name="Freeform 7"/>
          <p:cNvSpPr/>
          <p:nvPr/>
        </p:nvSpPr>
        <p:spPr>
          <a:xfrm flipH="1" flipV="1">
            <a:off x="1028700" y="8942060"/>
            <a:ext cx="2606040" cy="1440180"/>
          </a:xfrm>
          <a:custGeom>
            <a:avLst/>
            <a:gdLst/>
            <a:ahLst/>
            <a:cxnLst/>
            <a:rect l="l" t="t" r="r" b="b"/>
            <a:pathLst>
              <a:path w="2606040" h="1440180">
                <a:moveTo>
                  <a:pt x="2606040" y="1440180"/>
                </a:moveTo>
                <a:lnTo>
                  <a:pt x="0" y="1440180"/>
                </a:lnTo>
                <a:lnTo>
                  <a:pt x="0" y="0"/>
                </a:lnTo>
                <a:lnTo>
                  <a:pt x="2606040" y="0"/>
                </a:lnTo>
                <a:lnTo>
                  <a:pt x="2606040" y="144018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Freeform 8"/>
          <p:cNvSpPr/>
          <p:nvPr/>
        </p:nvSpPr>
        <p:spPr>
          <a:xfrm>
            <a:off x="4716860" y="-297767"/>
            <a:ext cx="2591396" cy="1326467"/>
          </a:xfrm>
          <a:custGeom>
            <a:avLst/>
            <a:gdLst/>
            <a:ahLst/>
            <a:cxnLst/>
            <a:rect l="l" t="t" r="r" b="b"/>
            <a:pathLst>
              <a:path w="2591396" h="1326467">
                <a:moveTo>
                  <a:pt x="0" y="0"/>
                </a:moveTo>
                <a:lnTo>
                  <a:pt x="2591396" y="0"/>
                </a:lnTo>
                <a:lnTo>
                  <a:pt x="2591396" y="1326467"/>
                </a:lnTo>
                <a:lnTo>
                  <a:pt x="0" y="132646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9" name="Freeform 9"/>
          <p:cNvSpPr/>
          <p:nvPr/>
        </p:nvSpPr>
        <p:spPr>
          <a:xfrm rot="5400000">
            <a:off x="7959894" y="9215770"/>
            <a:ext cx="532467" cy="1835744"/>
          </a:xfrm>
          <a:custGeom>
            <a:avLst/>
            <a:gdLst/>
            <a:ahLst/>
            <a:cxnLst/>
            <a:rect l="l" t="t" r="r" b="b"/>
            <a:pathLst>
              <a:path w="532467" h="1835744">
                <a:moveTo>
                  <a:pt x="0" y="0"/>
                </a:moveTo>
                <a:lnTo>
                  <a:pt x="532468" y="0"/>
                </a:lnTo>
                <a:lnTo>
                  <a:pt x="532468" y="1835744"/>
                </a:lnTo>
                <a:lnTo>
                  <a:pt x="0" y="183574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0" name="Freeform 10"/>
          <p:cNvSpPr/>
          <p:nvPr/>
        </p:nvSpPr>
        <p:spPr>
          <a:xfrm>
            <a:off x="14323656" y="8577072"/>
            <a:ext cx="3553704" cy="1288697"/>
          </a:xfrm>
          <a:custGeom>
            <a:avLst/>
            <a:gdLst/>
            <a:ahLst/>
            <a:cxnLst/>
            <a:rect l="l" t="t" r="r" b="b"/>
            <a:pathLst>
              <a:path w="3553704" h="1288697">
                <a:moveTo>
                  <a:pt x="0" y="0"/>
                </a:moveTo>
                <a:lnTo>
                  <a:pt x="3553705" y="0"/>
                </a:lnTo>
                <a:lnTo>
                  <a:pt x="3553705" y="1288697"/>
                </a:lnTo>
                <a:lnTo>
                  <a:pt x="0" y="1288697"/>
                </a:lnTo>
                <a:lnTo>
                  <a:pt x="0" y="0"/>
                </a:lnTo>
                <a:close/>
              </a:path>
            </a:pathLst>
          </a:custGeom>
          <a:blipFill>
            <a:blip r:embed="rId11"/>
            <a:stretch>
              <a:fillRect t="-10890" b="-11668"/>
            </a:stretch>
          </a:blipFill>
        </p:spPr>
        <p:txBody>
          <a:bodyPr/>
          <a:lstStyle/>
          <a:p>
            <a:endParaRPr lang="en-US"/>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a:off x="-295945" y="-78101"/>
            <a:ext cx="8343387" cy="10443203"/>
          </a:xfrm>
          <a:custGeom>
            <a:avLst/>
            <a:gdLst/>
            <a:ahLst/>
            <a:cxnLst/>
            <a:rect l="l" t="t" r="r" b="b"/>
            <a:pathLst>
              <a:path w="8343387" h="10443203">
                <a:moveTo>
                  <a:pt x="0" y="0"/>
                </a:moveTo>
                <a:lnTo>
                  <a:pt x="8343387" y="0"/>
                </a:lnTo>
                <a:lnTo>
                  <a:pt x="8343387" y="10443202"/>
                </a:lnTo>
                <a:lnTo>
                  <a:pt x="0" y="10443202"/>
                </a:lnTo>
                <a:lnTo>
                  <a:pt x="0" y="0"/>
                </a:lnTo>
                <a:close/>
              </a:path>
            </a:pathLst>
          </a:custGeom>
          <a:blipFill>
            <a:blip r:embed="rId2"/>
            <a:stretch>
              <a:fillRect l="-47990" r="-39877"/>
            </a:stretch>
          </a:blipFill>
        </p:spPr>
        <p:txBody>
          <a:bodyPr/>
          <a:lstStyle/>
          <a:p>
            <a:endParaRPr lang="en-US"/>
          </a:p>
        </p:txBody>
      </p:sp>
      <p:sp>
        <p:nvSpPr>
          <p:cNvPr id="3" name="TextBox 3"/>
          <p:cNvSpPr txBox="1"/>
          <p:nvPr/>
        </p:nvSpPr>
        <p:spPr>
          <a:xfrm>
            <a:off x="10415928" y="279250"/>
            <a:ext cx="5485459" cy="2664819"/>
          </a:xfrm>
          <a:prstGeom prst="rect">
            <a:avLst/>
          </a:prstGeom>
        </p:spPr>
        <p:txBody>
          <a:bodyPr lIns="0" tIns="0" rIns="0" bIns="0" rtlCol="0" anchor="t">
            <a:spAutoFit/>
          </a:bodyPr>
          <a:lstStyle/>
          <a:p>
            <a:pPr algn="ctr">
              <a:lnSpc>
                <a:spcPts val="9730"/>
              </a:lnSpc>
            </a:pPr>
            <a:r>
              <a:rPr lang="en-US" sz="8766">
                <a:solidFill>
                  <a:srgbClr val="FFFFFF"/>
                </a:solidFill>
                <a:latin typeface="Neue Kabel 2"/>
              </a:rPr>
              <a:t>Successful Navigation</a:t>
            </a:r>
          </a:p>
        </p:txBody>
      </p:sp>
      <p:sp>
        <p:nvSpPr>
          <p:cNvPr id="4" name="TextBox 4"/>
          <p:cNvSpPr txBox="1"/>
          <p:nvPr/>
        </p:nvSpPr>
        <p:spPr>
          <a:xfrm>
            <a:off x="8849757" y="3040972"/>
            <a:ext cx="8409543" cy="5790248"/>
          </a:xfrm>
          <a:prstGeom prst="rect">
            <a:avLst/>
          </a:prstGeom>
        </p:spPr>
        <p:txBody>
          <a:bodyPr lIns="0" tIns="0" rIns="0" bIns="0" rtlCol="0" anchor="t">
            <a:spAutoFit/>
          </a:bodyPr>
          <a:lstStyle/>
          <a:p>
            <a:pPr marL="582930" lvl="1" indent="-291465" algn="l">
              <a:lnSpc>
                <a:spcPts val="4185"/>
              </a:lnSpc>
              <a:buFont typeface="Arial"/>
              <a:buChar char="•"/>
            </a:pPr>
            <a:r>
              <a:rPr lang="en-US" sz="2700">
                <a:solidFill>
                  <a:srgbClr val="FFFFFF"/>
                </a:solidFill>
                <a:latin typeface="Frutiger"/>
              </a:rPr>
              <a:t>We are in control of our real-life narrative and can navigate unexpected twists and turns for our personal and professional paths.</a:t>
            </a:r>
          </a:p>
          <a:p>
            <a:pPr marL="582930" lvl="1" indent="-291465" algn="l">
              <a:lnSpc>
                <a:spcPts val="4185"/>
              </a:lnSpc>
              <a:buFont typeface="Arial"/>
              <a:buChar char="•"/>
            </a:pPr>
            <a:r>
              <a:rPr lang="en-US" sz="2700">
                <a:solidFill>
                  <a:srgbClr val="FFFFFF"/>
                </a:solidFill>
                <a:latin typeface="Frutiger"/>
              </a:rPr>
              <a:t>The key is to be flexible, keep a growth mindset, and embrace the willingness to grow.</a:t>
            </a:r>
          </a:p>
          <a:p>
            <a:pPr marL="582930" lvl="1" indent="-291465" algn="l">
              <a:lnSpc>
                <a:spcPts val="4185"/>
              </a:lnSpc>
              <a:buFont typeface="Arial"/>
              <a:buChar char="•"/>
            </a:pPr>
            <a:r>
              <a:rPr lang="en-US" sz="2700">
                <a:solidFill>
                  <a:srgbClr val="FFFFFF"/>
                </a:solidFill>
                <a:latin typeface="Frutiger"/>
              </a:rPr>
              <a:t>It's not always important to pursue our first plan but to be able to thrive when we need to go with Plan B, Plan C, etc.</a:t>
            </a:r>
          </a:p>
          <a:p>
            <a:pPr marL="582930" lvl="1" indent="-291465" algn="l">
              <a:lnSpc>
                <a:spcPts val="4185"/>
              </a:lnSpc>
              <a:buFont typeface="Arial"/>
              <a:buChar char="•"/>
            </a:pPr>
            <a:r>
              <a:rPr lang="en-US" sz="2700">
                <a:solidFill>
                  <a:srgbClr val="FFFFFF"/>
                </a:solidFill>
                <a:latin typeface="Frutiger"/>
              </a:rPr>
              <a:t>Embrace the unexpected - your next career defining moment may lie within that detour from the intended route.</a:t>
            </a:r>
          </a:p>
        </p:txBody>
      </p:sp>
      <p:sp>
        <p:nvSpPr>
          <p:cNvPr id="5" name="Freeform 5"/>
          <p:cNvSpPr/>
          <p:nvPr/>
        </p:nvSpPr>
        <p:spPr>
          <a:xfrm>
            <a:off x="17811633" y="852406"/>
            <a:ext cx="476367" cy="1642332"/>
          </a:xfrm>
          <a:custGeom>
            <a:avLst/>
            <a:gdLst/>
            <a:ahLst/>
            <a:cxnLst/>
            <a:rect l="l" t="t" r="r" b="b"/>
            <a:pathLst>
              <a:path w="476367" h="1642332">
                <a:moveTo>
                  <a:pt x="0" y="0"/>
                </a:moveTo>
                <a:lnTo>
                  <a:pt x="476367" y="0"/>
                </a:lnTo>
                <a:lnTo>
                  <a:pt x="476367" y="1642333"/>
                </a:lnTo>
                <a:lnTo>
                  <a:pt x="0" y="164233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rot="-10534334">
            <a:off x="8203175" y="8204919"/>
            <a:ext cx="2658618" cy="1709928"/>
          </a:xfrm>
          <a:custGeom>
            <a:avLst/>
            <a:gdLst/>
            <a:ahLst/>
            <a:cxnLst/>
            <a:rect l="l" t="t" r="r" b="b"/>
            <a:pathLst>
              <a:path w="2658618" h="1709928">
                <a:moveTo>
                  <a:pt x="0" y="0"/>
                </a:moveTo>
                <a:lnTo>
                  <a:pt x="2658618" y="0"/>
                </a:lnTo>
                <a:lnTo>
                  <a:pt x="2658618" y="1709928"/>
                </a:lnTo>
                <a:lnTo>
                  <a:pt x="0" y="170992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7"/>
          <p:cNvSpPr/>
          <p:nvPr/>
        </p:nvSpPr>
        <p:spPr>
          <a:xfrm>
            <a:off x="8594151" y="-184698"/>
            <a:ext cx="1876666" cy="1037105"/>
          </a:xfrm>
          <a:custGeom>
            <a:avLst/>
            <a:gdLst/>
            <a:ahLst/>
            <a:cxnLst/>
            <a:rect l="l" t="t" r="r" b="b"/>
            <a:pathLst>
              <a:path w="1876666" h="1037105">
                <a:moveTo>
                  <a:pt x="0" y="0"/>
                </a:moveTo>
                <a:lnTo>
                  <a:pt x="1876666" y="0"/>
                </a:lnTo>
                <a:lnTo>
                  <a:pt x="1876666" y="1037104"/>
                </a:lnTo>
                <a:lnTo>
                  <a:pt x="0" y="103710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p:cNvSpPr/>
          <p:nvPr/>
        </p:nvSpPr>
        <p:spPr>
          <a:xfrm>
            <a:off x="14323656" y="8577072"/>
            <a:ext cx="3553704" cy="1288697"/>
          </a:xfrm>
          <a:custGeom>
            <a:avLst/>
            <a:gdLst/>
            <a:ahLst/>
            <a:cxnLst/>
            <a:rect l="l" t="t" r="r" b="b"/>
            <a:pathLst>
              <a:path w="3553704" h="1288697">
                <a:moveTo>
                  <a:pt x="0" y="0"/>
                </a:moveTo>
                <a:lnTo>
                  <a:pt x="3553705" y="0"/>
                </a:lnTo>
                <a:lnTo>
                  <a:pt x="3553705" y="1288697"/>
                </a:lnTo>
                <a:lnTo>
                  <a:pt x="0" y="1288697"/>
                </a:lnTo>
                <a:lnTo>
                  <a:pt x="0" y="0"/>
                </a:lnTo>
                <a:close/>
              </a:path>
            </a:pathLst>
          </a:custGeom>
          <a:blipFill>
            <a:blip r:embed="rId9"/>
            <a:stretch>
              <a:fillRect t="-10890" b="-11668"/>
            </a:stretch>
          </a:blipFill>
        </p:spPr>
        <p:txBody>
          <a:bodyPr/>
          <a:lstStyle/>
          <a:p>
            <a:endParaRPr lang="en-US"/>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8937AE4F-AEC0-D531-73DD-11A3A80A90CE}"/>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30000"/>
            </a:blip>
            <a:stretch>
              <a:fillRect t="-22666" b="-22666"/>
            </a:stretch>
          </a:blipFill>
        </p:spPr>
        <p:txBody>
          <a:bodyPr/>
          <a:lstStyle/>
          <a:p>
            <a:endParaRPr lang="en-US"/>
          </a:p>
        </p:txBody>
      </p:sp>
      <p:graphicFrame>
        <p:nvGraphicFramePr>
          <p:cNvPr id="4" name="Diagram 3">
            <a:extLst>
              <a:ext uri="{FF2B5EF4-FFF2-40B4-BE49-F238E27FC236}">
                <a16:creationId xmlns:a16="http://schemas.microsoft.com/office/drawing/2014/main" id="{3690EB37-E73C-0E18-6D7B-BC518F2C90FA}"/>
              </a:ext>
            </a:extLst>
          </p:cNvPr>
          <p:cNvGraphicFramePr/>
          <p:nvPr/>
        </p:nvGraphicFramePr>
        <p:xfrm>
          <a:off x="0" y="817282"/>
          <a:ext cx="12192000" cy="81280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a:extLst>
              <a:ext uri="{FF2B5EF4-FFF2-40B4-BE49-F238E27FC236}">
                <a16:creationId xmlns:a16="http://schemas.microsoft.com/office/drawing/2014/main" id="{58083E48-0365-6EC0-C1A9-113074B440AA}"/>
              </a:ext>
            </a:extLst>
          </p:cNvPr>
          <p:cNvSpPr/>
          <p:nvPr/>
        </p:nvSpPr>
        <p:spPr>
          <a:xfrm>
            <a:off x="11194473" y="2202874"/>
            <a:ext cx="5576454" cy="44136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137160" tIns="68580" rIns="137160" bIns="68580" rtlCol="0" anchor="ctr"/>
          <a:lstStyle/>
          <a:p>
            <a:pPr algn="ctr" defTabSz="1371600"/>
            <a:r>
              <a:rPr lang="en-US" sz="2700" dirty="0">
                <a:solidFill>
                  <a:prstClr val="white"/>
                </a:solidFill>
                <a:latin typeface="Calibri" panose="020F0502020204030204"/>
              </a:rPr>
              <a:t>Helpful Tip: Skipping steps usually leads to poor outcomes.</a:t>
            </a:r>
            <a:br>
              <a:rPr lang="en-US" sz="2700" dirty="0">
                <a:solidFill>
                  <a:prstClr val="white"/>
                </a:solidFill>
                <a:latin typeface="Calibri" panose="020F0502020204030204"/>
              </a:rPr>
            </a:br>
            <a:br>
              <a:rPr lang="en-US" sz="2700" dirty="0">
                <a:solidFill>
                  <a:prstClr val="white"/>
                </a:solidFill>
                <a:latin typeface="Calibri" panose="020F0502020204030204"/>
              </a:rPr>
            </a:br>
            <a:r>
              <a:rPr lang="en-US" sz="2700" dirty="0">
                <a:solidFill>
                  <a:prstClr val="white"/>
                </a:solidFill>
                <a:latin typeface="Calibri" panose="020F0502020204030204"/>
              </a:rPr>
              <a:t>Think of ways to help you to not overlook important information or misunderstanding the situation.</a:t>
            </a:r>
          </a:p>
        </p:txBody>
      </p:sp>
      <p:sp>
        <p:nvSpPr>
          <p:cNvPr id="3" name="Freeform 8">
            <a:extLst>
              <a:ext uri="{FF2B5EF4-FFF2-40B4-BE49-F238E27FC236}">
                <a16:creationId xmlns:a16="http://schemas.microsoft.com/office/drawing/2014/main" id="{54E60BFC-0E14-F629-D4BC-A4AC6DAC96D4}"/>
              </a:ext>
            </a:extLst>
          </p:cNvPr>
          <p:cNvSpPr/>
          <p:nvPr/>
        </p:nvSpPr>
        <p:spPr>
          <a:xfrm>
            <a:off x="14323656" y="8577072"/>
            <a:ext cx="3553704" cy="1288697"/>
          </a:xfrm>
          <a:custGeom>
            <a:avLst/>
            <a:gdLst/>
            <a:ahLst/>
            <a:cxnLst/>
            <a:rect l="l" t="t" r="r" b="b"/>
            <a:pathLst>
              <a:path w="3553704" h="1288697">
                <a:moveTo>
                  <a:pt x="0" y="0"/>
                </a:moveTo>
                <a:lnTo>
                  <a:pt x="3553705" y="0"/>
                </a:lnTo>
                <a:lnTo>
                  <a:pt x="3553705" y="1288697"/>
                </a:lnTo>
                <a:lnTo>
                  <a:pt x="0" y="1288697"/>
                </a:lnTo>
                <a:lnTo>
                  <a:pt x="0" y="0"/>
                </a:lnTo>
                <a:close/>
              </a:path>
            </a:pathLst>
          </a:custGeom>
          <a:blipFill>
            <a:blip r:embed="rId8"/>
            <a:stretch>
              <a:fillRect t="-10890" b="-11668"/>
            </a:stretch>
          </a:blipFill>
        </p:spPr>
        <p:txBody>
          <a:bodyPr/>
          <a:lstStyle/>
          <a:p>
            <a:endParaRPr lang="en-US"/>
          </a:p>
        </p:txBody>
      </p:sp>
    </p:spTree>
    <p:extLst>
      <p:ext uri="{BB962C8B-B14F-4D97-AF65-F5344CB8AC3E}">
        <p14:creationId xmlns:p14="http://schemas.microsoft.com/office/powerpoint/2010/main" val="316907362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graphicEl>
                                              <a:dgm id="{A63FD4C3-36E1-4A4F-AD4D-E20DA1691D50}"/>
                                            </p:graphicEl>
                                          </p:spTgt>
                                        </p:tgtEl>
                                        <p:attrNameLst>
                                          <p:attrName>style.visibility</p:attrName>
                                        </p:attrNameLst>
                                      </p:cBhvr>
                                      <p:to>
                                        <p:strVal val="visible"/>
                                      </p:to>
                                    </p:set>
                                    <p:anim calcmode="lin" valueType="num">
                                      <p:cBhvr>
                                        <p:cTn id="7" dur="1000" fill="hold"/>
                                        <p:tgtEl>
                                          <p:spTgt spid="4">
                                            <p:graphicEl>
                                              <a:dgm id="{A63FD4C3-36E1-4A4F-AD4D-E20DA1691D50}"/>
                                            </p:graphicEl>
                                          </p:spTgt>
                                        </p:tgtEl>
                                        <p:attrNameLst>
                                          <p:attrName>ppt_w</p:attrName>
                                        </p:attrNameLst>
                                      </p:cBhvr>
                                      <p:tavLst>
                                        <p:tav tm="0">
                                          <p:val>
                                            <p:fltVal val="0"/>
                                          </p:val>
                                        </p:tav>
                                        <p:tav tm="100000">
                                          <p:val>
                                            <p:strVal val="#ppt_w"/>
                                          </p:val>
                                        </p:tav>
                                      </p:tavLst>
                                    </p:anim>
                                    <p:anim calcmode="lin" valueType="num">
                                      <p:cBhvr>
                                        <p:cTn id="8" dur="1000" fill="hold"/>
                                        <p:tgtEl>
                                          <p:spTgt spid="4">
                                            <p:graphicEl>
                                              <a:dgm id="{A63FD4C3-36E1-4A4F-AD4D-E20DA1691D50}"/>
                                            </p:graphicEl>
                                          </p:spTgt>
                                        </p:tgtEl>
                                        <p:attrNameLst>
                                          <p:attrName>ppt_h</p:attrName>
                                        </p:attrNameLst>
                                      </p:cBhvr>
                                      <p:tavLst>
                                        <p:tav tm="0">
                                          <p:val>
                                            <p:fltVal val="0"/>
                                          </p:val>
                                        </p:tav>
                                        <p:tav tm="100000">
                                          <p:val>
                                            <p:strVal val="#ppt_h"/>
                                          </p:val>
                                        </p:tav>
                                      </p:tavLst>
                                    </p:anim>
                                    <p:anim calcmode="lin" valueType="num">
                                      <p:cBhvr>
                                        <p:cTn id="9" dur="1000" fill="hold"/>
                                        <p:tgtEl>
                                          <p:spTgt spid="4">
                                            <p:graphicEl>
                                              <a:dgm id="{A63FD4C3-36E1-4A4F-AD4D-E20DA1691D50}"/>
                                            </p:graphicEl>
                                          </p:spTgt>
                                        </p:tgtEl>
                                        <p:attrNameLst>
                                          <p:attrName>style.rotation</p:attrName>
                                        </p:attrNameLst>
                                      </p:cBhvr>
                                      <p:tavLst>
                                        <p:tav tm="0">
                                          <p:val>
                                            <p:fltVal val="90"/>
                                          </p:val>
                                        </p:tav>
                                        <p:tav tm="100000">
                                          <p:val>
                                            <p:fltVal val="0"/>
                                          </p:val>
                                        </p:tav>
                                      </p:tavLst>
                                    </p:anim>
                                    <p:animEffect transition="in" filter="fade">
                                      <p:cBhvr>
                                        <p:cTn id="10" dur="1000"/>
                                        <p:tgtEl>
                                          <p:spTgt spid="4">
                                            <p:graphicEl>
                                              <a:dgm id="{A63FD4C3-36E1-4A4F-AD4D-E20DA1691D50}"/>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4">
                                            <p:graphicEl>
                                              <a:dgm id="{F226AD2D-671E-42DE-8229-1AFAAE95361C}"/>
                                            </p:graphicEl>
                                          </p:spTgt>
                                        </p:tgtEl>
                                        <p:attrNameLst>
                                          <p:attrName>style.visibility</p:attrName>
                                        </p:attrNameLst>
                                      </p:cBhvr>
                                      <p:to>
                                        <p:strVal val="visible"/>
                                      </p:to>
                                    </p:set>
                                    <p:anim calcmode="lin" valueType="num">
                                      <p:cBhvr>
                                        <p:cTn id="15" dur="1000" fill="hold"/>
                                        <p:tgtEl>
                                          <p:spTgt spid="4">
                                            <p:graphicEl>
                                              <a:dgm id="{F226AD2D-671E-42DE-8229-1AFAAE95361C}"/>
                                            </p:graphicEl>
                                          </p:spTgt>
                                        </p:tgtEl>
                                        <p:attrNameLst>
                                          <p:attrName>ppt_w</p:attrName>
                                        </p:attrNameLst>
                                      </p:cBhvr>
                                      <p:tavLst>
                                        <p:tav tm="0">
                                          <p:val>
                                            <p:fltVal val="0"/>
                                          </p:val>
                                        </p:tav>
                                        <p:tav tm="100000">
                                          <p:val>
                                            <p:strVal val="#ppt_w"/>
                                          </p:val>
                                        </p:tav>
                                      </p:tavLst>
                                    </p:anim>
                                    <p:anim calcmode="lin" valueType="num">
                                      <p:cBhvr>
                                        <p:cTn id="16" dur="1000" fill="hold"/>
                                        <p:tgtEl>
                                          <p:spTgt spid="4">
                                            <p:graphicEl>
                                              <a:dgm id="{F226AD2D-671E-42DE-8229-1AFAAE95361C}"/>
                                            </p:graphicEl>
                                          </p:spTgt>
                                        </p:tgtEl>
                                        <p:attrNameLst>
                                          <p:attrName>ppt_h</p:attrName>
                                        </p:attrNameLst>
                                      </p:cBhvr>
                                      <p:tavLst>
                                        <p:tav tm="0">
                                          <p:val>
                                            <p:fltVal val="0"/>
                                          </p:val>
                                        </p:tav>
                                        <p:tav tm="100000">
                                          <p:val>
                                            <p:strVal val="#ppt_h"/>
                                          </p:val>
                                        </p:tav>
                                      </p:tavLst>
                                    </p:anim>
                                    <p:anim calcmode="lin" valueType="num">
                                      <p:cBhvr>
                                        <p:cTn id="17" dur="1000" fill="hold"/>
                                        <p:tgtEl>
                                          <p:spTgt spid="4">
                                            <p:graphicEl>
                                              <a:dgm id="{F226AD2D-671E-42DE-8229-1AFAAE95361C}"/>
                                            </p:graphicEl>
                                          </p:spTgt>
                                        </p:tgtEl>
                                        <p:attrNameLst>
                                          <p:attrName>style.rotation</p:attrName>
                                        </p:attrNameLst>
                                      </p:cBhvr>
                                      <p:tavLst>
                                        <p:tav tm="0">
                                          <p:val>
                                            <p:fltVal val="90"/>
                                          </p:val>
                                        </p:tav>
                                        <p:tav tm="100000">
                                          <p:val>
                                            <p:fltVal val="0"/>
                                          </p:val>
                                        </p:tav>
                                      </p:tavLst>
                                    </p:anim>
                                    <p:animEffect transition="in" filter="fade">
                                      <p:cBhvr>
                                        <p:cTn id="18" dur="1000"/>
                                        <p:tgtEl>
                                          <p:spTgt spid="4">
                                            <p:graphicEl>
                                              <a:dgm id="{F226AD2D-671E-42DE-8229-1AFAAE95361C}"/>
                                            </p:graphicEl>
                                          </p:spTgt>
                                        </p:tgtEl>
                                      </p:cBhvr>
                                    </p:animEffect>
                                  </p:childTnLst>
                                </p:cTn>
                              </p:par>
                              <p:par>
                                <p:cTn id="19" presetID="31" presetClass="entr" presetSubtype="0" fill="hold" grpId="0" nodeType="withEffect">
                                  <p:stCondLst>
                                    <p:cond delay="0"/>
                                  </p:stCondLst>
                                  <p:childTnLst>
                                    <p:set>
                                      <p:cBhvr>
                                        <p:cTn id="20" dur="1" fill="hold">
                                          <p:stCondLst>
                                            <p:cond delay="0"/>
                                          </p:stCondLst>
                                        </p:cTn>
                                        <p:tgtEl>
                                          <p:spTgt spid="4">
                                            <p:graphicEl>
                                              <a:dgm id="{1E055A9D-81FD-4F04-9623-58E12BA91E5D}"/>
                                            </p:graphicEl>
                                          </p:spTgt>
                                        </p:tgtEl>
                                        <p:attrNameLst>
                                          <p:attrName>style.visibility</p:attrName>
                                        </p:attrNameLst>
                                      </p:cBhvr>
                                      <p:to>
                                        <p:strVal val="visible"/>
                                      </p:to>
                                    </p:set>
                                    <p:anim calcmode="lin" valueType="num">
                                      <p:cBhvr>
                                        <p:cTn id="21" dur="1000" fill="hold"/>
                                        <p:tgtEl>
                                          <p:spTgt spid="4">
                                            <p:graphicEl>
                                              <a:dgm id="{1E055A9D-81FD-4F04-9623-58E12BA91E5D}"/>
                                            </p:graphicEl>
                                          </p:spTgt>
                                        </p:tgtEl>
                                        <p:attrNameLst>
                                          <p:attrName>ppt_w</p:attrName>
                                        </p:attrNameLst>
                                      </p:cBhvr>
                                      <p:tavLst>
                                        <p:tav tm="0">
                                          <p:val>
                                            <p:fltVal val="0"/>
                                          </p:val>
                                        </p:tav>
                                        <p:tav tm="100000">
                                          <p:val>
                                            <p:strVal val="#ppt_w"/>
                                          </p:val>
                                        </p:tav>
                                      </p:tavLst>
                                    </p:anim>
                                    <p:anim calcmode="lin" valueType="num">
                                      <p:cBhvr>
                                        <p:cTn id="22" dur="1000" fill="hold"/>
                                        <p:tgtEl>
                                          <p:spTgt spid="4">
                                            <p:graphicEl>
                                              <a:dgm id="{1E055A9D-81FD-4F04-9623-58E12BA91E5D}"/>
                                            </p:graphicEl>
                                          </p:spTgt>
                                        </p:tgtEl>
                                        <p:attrNameLst>
                                          <p:attrName>ppt_h</p:attrName>
                                        </p:attrNameLst>
                                      </p:cBhvr>
                                      <p:tavLst>
                                        <p:tav tm="0">
                                          <p:val>
                                            <p:fltVal val="0"/>
                                          </p:val>
                                        </p:tav>
                                        <p:tav tm="100000">
                                          <p:val>
                                            <p:strVal val="#ppt_h"/>
                                          </p:val>
                                        </p:tav>
                                      </p:tavLst>
                                    </p:anim>
                                    <p:anim calcmode="lin" valueType="num">
                                      <p:cBhvr>
                                        <p:cTn id="23" dur="1000" fill="hold"/>
                                        <p:tgtEl>
                                          <p:spTgt spid="4">
                                            <p:graphicEl>
                                              <a:dgm id="{1E055A9D-81FD-4F04-9623-58E12BA91E5D}"/>
                                            </p:graphicEl>
                                          </p:spTgt>
                                        </p:tgtEl>
                                        <p:attrNameLst>
                                          <p:attrName>style.rotation</p:attrName>
                                        </p:attrNameLst>
                                      </p:cBhvr>
                                      <p:tavLst>
                                        <p:tav tm="0">
                                          <p:val>
                                            <p:fltVal val="90"/>
                                          </p:val>
                                        </p:tav>
                                        <p:tav tm="100000">
                                          <p:val>
                                            <p:fltVal val="0"/>
                                          </p:val>
                                        </p:tav>
                                      </p:tavLst>
                                    </p:anim>
                                    <p:animEffect transition="in" filter="fade">
                                      <p:cBhvr>
                                        <p:cTn id="24" dur="1000"/>
                                        <p:tgtEl>
                                          <p:spTgt spid="4">
                                            <p:graphicEl>
                                              <a:dgm id="{1E055A9D-81FD-4F04-9623-58E12BA91E5D}"/>
                                            </p:graphicEl>
                                          </p:spTgt>
                                        </p:tgtEl>
                                      </p:cBhvr>
                                    </p:animEffect>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grpId="0" nodeType="clickEffect">
                                  <p:stCondLst>
                                    <p:cond delay="0"/>
                                  </p:stCondLst>
                                  <p:childTnLst>
                                    <p:set>
                                      <p:cBhvr>
                                        <p:cTn id="28" dur="1" fill="hold">
                                          <p:stCondLst>
                                            <p:cond delay="0"/>
                                          </p:stCondLst>
                                        </p:cTn>
                                        <p:tgtEl>
                                          <p:spTgt spid="4">
                                            <p:graphicEl>
                                              <a:dgm id="{B0A7BE3E-129C-41AA-8CB1-8395712C067D}"/>
                                            </p:graphicEl>
                                          </p:spTgt>
                                        </p:tgtEl>
                                        <p:attrNameLst>
                                          <p:attrName>style.visibility</p:attrName>
                                        </p:attrNameLst>
                                      </p:cBhvr>
                                      <p:to>
                                        <p:strVal val="visible"/>
                                      </p:to>
                                    </p:set>
                                    <p:anim calcmode="lin" valueType="num">
                                      <p:cBhvr>
                                        <p:cTn id="29" dur="1000" fill="hold"/>
                                        <p:tgtEl>
                                          <p:spTgt spid="4">
                                            <p:graphicEl>
                                              <a:dgm id="{B0A7BE3E-129C-41AA-8CB1-8395712C067D}"/>
                                            </p:graphicEl>
                                          </p:spTgt>
                                        </p:tgtEl>
                                        <p:attrNameLst>
                                          <p:attrName>ppt_w</p:attrName>
                                        </p:attrNameLst>
                                      </p:cBhvr>
                                      <p:tavLst>
                                        <p:tav tm="0">
                                          <p:val>
                                            <p:fltVal val="0"/>
                                          </p:val>
                                        </p:tav>
                                        <p:tav tm="100000">
                                          <p:val>
                                            <p:strVal val="#ppt_w"/>
                                          </p:val>
                                        </p:tav>
                                      </p:tavLst>
                                    </p:anim>
                                    <p:anim calcmode="lin" valueType="num">
                                      <p:cBhvr>
                                        <p:cTn id="30" dur="1000" fill="hold"/>
                                        <p:tgtEl>
                                          <p:spTgt spid="4">
                                            <p:graphicEl>
                                              <a:dgm id="{B0A7BE3E-129C-41AA-8CB1-8395712C067D}"/>
                                            </p:graphicEl>
                                          </p:spTgt>
                                        </p:tgtEl>
                                        <p:attrNameLst>
                                          <p:attrName>ppt_h</p:attrName>
                                        </p:attrNameLst>
                                      </p:cBhvr>
                                      <p:tavLst>
                                        <p:tav tm="0">
                                          <p:val>
                                            <p:fltVal val="0"/>
                                          </p:val>
                                        </p:tav>
                                        <p:tav tm="100000">
                                          <p:val>
                                            <p:strVal val="#ppt_h"/>
                                          </p:val>
                                        </p:tav>
                                      </p:tavLst>
                                    </p:anim>
                                    <p:anim calcmode="lin" valueType="num">
                                      <p:cBhvr>
                                        <p:cTn id="31" dur="1000" fill="hold"/>
                                        <p:tgtEl>
                                          <p:spTgt spid="4">
                                            <p:graphicEl>
                                              <a:dgm id="{B0A7BE3E-129C-41AA-8CB1-8395712C067D}"/>
                                            </p:graphicEl>
                                          </p:spTgt>
                                        </p:tgtEl>
                                        <p:attrNameLst>
                                          <p:attrName>style.rotation</p:attrName>
                                        </p:attrNameLst>
                                      </p:cBhvr>
                                      <p:tavLst>
                                        <p:tav tm="0">
                                          <p:val>
                                            <p:fltVal val="90"/>
                                          </p:val>
                                        </p:tav>
                                        <p:tav tm="100000">
                                          <p:val>
                                            <p:fltVal val="0"/>
                                          </p:val>
                                        </p:tav>
                                      </p:tavLst>
                                    </p:anim>
                                    <p:animEffect transition="in" filter="fade">
                                      <p:cBhvr>
                                        <p:cTn id="32" dur="1000"/>
                                        <p:tgtEl>
                                          <p:spTgt spid="4">
                                            <p:graphicEl>
                                              <a:dgm id="{B0A7BE3E-129C-41AA-8CB1-8395712C067D}"/>
                                            </p:graphicEl>
                                          </p:spTgt>
                                        </p:tgtEl>
                                      </p:cBhvr>
                                    </p:animEffect>
                                  </p:childTnLst>
                                </p:cTn>
                              </p:par>
                              <p:par>
                                <p:cTn id="33" presetID="31" presetClass="entr" presetSubtype="0" fill="hold" grpId="0" nodeType="withEffect">
                                  <p:stCondLst>
                                    <p:cond delay="0"/>
                                  </p:stCondLst>
                                  <p:childTnLst>
                                    <p:set>
                                      <p:cBhvr>
                                        <p:cTn id="34" dur="1" fill="hold">
                                          <p:stCondLst>
                                            <p:cond delay="0"/>
                                          </p:stCondLst>
                                        </p:cTn>
                                        <p:tgtEl>
                                          <p:spTgt spid="4">
                                            <p:graphicEl>
                                              <a:dgm id="{42A0EA94-A37C-45CE-A661-40120DB3DDF6}"/>
                                            </p:graphicEl>
                                          </p:spTgt>
                                        </p:tgtEl>
                                        <p:attrNameLst>
                                          <p:attrName>style.visibility</p:attrName>
                                        </p:attrNameLst>
                                      </p:cBhvr>
                                      <p:to>
                                        <p:strVal val="visible"/>
                                      </p:to>
                                    </p:set>
                                    <p:anim calcmode="lin" valueType="num">
                                      <p:cBhvr>
                                        <p:cTn id="35" dur="1000" fill="hold"/>
                                        <p:tgtEl>
                                          <p:spTgt spid="4">
                                            <p:graphicEl>
                                              <a:dgm id="{42A0EA94-A37C-45CE-A661-40120DB3DDF6}"/>
                                            </p:graphicEl>
                                          </p:spTgt>
                                        </p:tgtEl>
                                        <p:attrNameLst>
                                          <p:attrName>ppt_w</p:attrName>
                                        </p:attrNameLst>
                                      </p:cBhvr>
                                      <p:tavLst>
                                        <p:tav tm="0">
                                          <p:val>
                                            <p:fltVal val="0"/>
                                          </p:val>
                                        </p:tav>
                                        <p:tav tm="100000">
                                          <p:val>
                                            <p:strVal val="#ppt_w"/>
                                          </p:val>
                                        </p:tav>
                                      </p:tavLst>
                                    </p:anim>
                                    <p:anim calcmode="lin" valueType="num">
                                      <p:cBhvr>
                                        <p:cTn id="36" dur="1000" fill="hold"/>
                                        <p:tgtEl>
                                          <p:spTgt spid="4">
                                            <p:graphicEl>
                                              <a:dgm id="{42A0EA94-A37C-45CE-A661-40120DB3DDF6}"/>
                                            </p:graphicEl>
                                          </p:spTgt>
                                        </p:tgtEl>
                                        <p:attrNameLst>
                                          <p:attrName>ppt_h</p:attrName>
                                        </p:attrNameLst>
                                      </p:cBhvr>
                                      <p:tavLst>
                                        <p:tav tm="0">
                                          <p:val>
                                            <p:fltVal val="0"/>
                                          </p:val>
                                        </p:tav>
                                        <p:tav tm="100000">
                                          <p:val>
                                            <p:strVal val="#ppt_h"/>
                                          </p:val>
                                        </p:tav>
                                      </p:tavLst>
                                    </p:anim>
                                    <p:anim calcmode="lin" valueType="num">
                                      <p:cBhvr>
                                        <p:cTn id="37" dur="1000" fill="hold"/>
                                        <p:tgtEl>
                                          <p:spTgt spid="4">
                                            <p:graphicEl>
                                              <a:dgm id="{42A0EA94-A37C-45CE-A661-40120DB3DDF6}"/>
                                            </p:graphicEl>
                                          </p:spTgt>
                                        </p:tgtEl>
                                        <p:attrNameLst>
                                          <p:attrName>style.rotation</p:attrName>
                                        </p:attrNameLst>
                                      </p:cBhvr>
                                      <p:tavLst>
                                        <p:tav tm="0">
                                          <p:val>
                                            <p:fltVal val="90"/>
                                          </p:val>
                                        </p:tav>
                                        <p:tav tm="100000">
                                          <p:val>
                                            <p:fltVal val="0"/>
                                          </p:val>
                                        </p:tav>
                                      </p:tavLst>
                                    </p:anim>
                                    <p:animEffect transition="in" filter="fade">
                                      <p:cBhvr>
                                        <p:cTn id="38" dur="1000"/>
                                        <p:tgtEl>
                                          <p:spTgt spid="4">
                                            <p:graphicEl>
                                              <a:dgm id="{42A0EA94-A37C-45CE-A661-40120DB3DDF6}"/>
                                            </p:graphicEl>
                                          </p:spTgt>
                                        </p:tgtEl>
                                      </p:cBhvr>
                                    </p:animEffect>
                                  </p:childTnLst>
                                </p:cTn>
                              </p:par>
                            </p:childTnLst>
                          </p:cTn>
                        </p:par>
                      </p:childTnLst>
                    </p:cTn>
                  </p:par>
                  <p:par>
                    <p:cTn id="39" fill="hold">
                      <p:stCondLst>
                        <p:cond delay="indefinite"/>
                      </p:stCondLst>
                      <p:childTnLst>
                        <p:par>
                          <p:cTn id="40" fill="hold">
                            <p:stCondLst>
                              <p:cond delay="0"/>
                            </p:stCondLst>
                            <p:childTnLst>
                              <p:par>
                                <p:cTn id="41" presetID="31" presetClass="entr" presetSubtype="0" fill="hold" grpId="0" nodeType="clickEffect">
                                  <p:stCondLst>
                                    <p:cond delay="0"/>
                                  </p:stCondLst>
                                  <p:childTnLst>
                                    <p:set>
                                      <p:cBhvr>
                                        <p:cTn id="42" dur="1" fill="hold">
                                          <p:stCondLst>
                                            <p:cond delay="0"/>
                                          </p:stCondLst>
                                        </p:cTn>
                                        <p:tgtEl>
                                          <p:spTgt spid="4">
                                            <p:graphicEl>
                                              <a:dgm id="{429D4960-E757-4501-9B9A-7884997C0993}"/>
                                            </p:graphicEl>
                                          </p:spTgt>
                                        </p:tgtEl>
                                        <p:attrNameLst>
                                          <p:attrName>style.visibility</p:attrName>
                                        </p:attrNameLst>
                                      </p:cBhvr>
                                      <p:to>
                                        <p:strVal val="visible"/>
                                      </p:to>
                                    </p:set>
                                    <p:anim calcmode="lin" valueType="num">
                                      <p:cBhvr>
                                        <p:cTn id="43" dur="1000" fill="hold"/>
                                        <p:tgtEl>
                                          <p:spTgt spid="4">
                                            <p:graphicEl>
                                              <a:dgm id="{429D4960-E757-4501-9B9A-7884997C0993}"/>
                                            </p:graphicEl>
                                          </p:spTgt>
                                        </p:tgtEl>
                                        <p:attrNameLst>
                                          <p:attrName>ppt_w</p:attrName>
                                        </p:attrNameLst>
                                      </p:cBhvr>
                                      <p:tavLst>
                                        <p:tav tm="0">
                                          <p:val>
                                            <p:fltVal val="0"/>
                                          </p:val>
                                        </p:tav>
                                        <p:tav tm="100000">
                                          <p:val>
                                            <p:strVal val="#ppt_w"/>
                                          </p:val>
                                        </p:tav>
                                      </p:tavLst>
                                    </p:anim>
                                    <p:anim calcmode="lin" valueType="num">
                                      <p:cBhvr>
                                        <p:cTn id="44" dur="1000" fill="hold"/>
                                        <p:tgtEl>
                                          <p:spTgt spid="4">
                                            <p:graphicEl>
                                              <a:dgm id="{429D4960-E757-4501-9B9A-7884997C0993}"/>
                                            </p:graphicEl>
                                          </p:spTgt>
                                        </p:tgtEl>
                                        <p:attrNameLst>
                                          <p:attrName>ppt_h</p:attrName>
                                        </p:attrNameLst>
                                      </p:cBhvr>
                                      <p:tavLst>
                                        <p:tav tm="0">
                                          <p:val>
                                            <p:fltVal val="0"/>
                                          </p:val>
                                        </p:tav>
                                        <p:tav tm="100000">
                                          <p:val>
                                            <p:strVal val="#ppt_h"/>
                                          </p:val>
                                        </p:tav>
                                      </p:tavLst>
                                    </p:anim>
                                    <p:anim calcmode="lin" valueType="num">
                                      <p:cBhvr>
                                        <p:cTn id="45" dur="1000" fill="hold"/>
                                        <p:tgtEl>
                                          <p:spTgt spid="4">
                                            <p:graphicEl>
                                              <a:dgm id="{429D4960-E757-4501-9B9A-7884997C0993}"/>
                                            </p:graphicEl>
                                          </p:spTgt>
                                        </p:tgtEl>
                                        <p:attrNameLst>
                                          <p:attrName>style.rotation</p:attrName>
                                        </p:attrNameLst>
                                      </p:cBhvr>
                                      <p:tavLst>
                                        <p:tav tm="0">
                                          <p:val>
                                            <p:fltVal val="90"/>
                                          </p:val>
                                        </p:tav>
                                        <p:tav tm="100000">
                                          <p:val>
                                            <p:fltVal val="0"/>
                                          </p:val>
                                        </p:tav>
                                      </p:tavLst>
                                    </p:anim>
                                    <p:animEffect transition="in" filter="fade">
                                      <p:cBhvr>
                                        <p:cTn id="46" dur="1000"/>
                                        <p:tgtEl>
                                          <p:spTgt spid="4">
                                            <p:graphicEl>
                                              <a:dgm id="{429D4960-E757-4501-9B9A-7884997C0993}"/>
                                            </p:graphicEl>
                                          </p:spTgt>
                                        </p:tgtEl>
                                      </p:cBhvr>
                                    </p:animEffect>
                                  </p:childTnLst>
                                </p:cTn>
                              </p:par>
                              <p:par>
                                <p:cTn id="47" presetID="31" presetClass="entr" presetSubtype="0" fill="hold" grpId="0" nodeType="withEffect">
                                  <p:stCondLst>
                                    <p:cond delay="0"/>
                                  </p:stCondLst>
                                  <p:childTnLst>
                                    <p:set>
                                      <p:cBhvr>
                                        <p:cTn id="48" dur="1" fill="hold">
                                          <p:stCondLst>
                                            <p:cond delay="0"/>
                                          </p:stCondLst>
                                        </p:cTn>
                                        <p:tgtEl>
                                          <p:spTgt spid="4">
                                            <p:graphicEl>
                                              <a:dgm id="{BE854A4A-E2BA-4283-886C-DD6CAA60D7B5}"/>
                                            </p:graphicEl>
                                          </p:spTgt>
                                        </p:tgtEl>
                                        <p:attrNameLst>
                                          <p:attrName>style.visibility</p:attrName>
                                        </p:attrNameLst>
                                      </p:cBhvr>
                                      <p:to>
                                        <p:strVal val="visible"/>
                                      </p:to>
                                    </p:set>
                                    <p:anim calcmode="lin" valueType="num">
                                      <p:cBhvr>
                                        <p:cTn id="49" dur="1000" fill="hold"/>
                                        <p:tgtEl>
                                          <p:spTgt spid="4">
                                            <p:graphicEl>
                                              <a:dgm id="{BE854A4A-E2BA-4283-886C-DD6CAA60D7B5}"/>
                                            </p:graphicEl>
                                          </p:spTgt>
                                        </p:tgtEl>
                                        <p:attrNameLst>
                                          <p:attrName>ppt_w</p:attrName>
                                        </p:attrNameLst>
                                      </p:cBhvr>
                                      <p:tavLst>
                                        <p:tav tm="0">
                                          <p:val>
                                            <p:fltVal val="0"/>
                                          </p:val>
                                        </p:tav>
                                        <p:tav tm="100000">
                                          <p:val>
                                            <p:strVal val="#ppt_w"/>
                                          </p:val>
                                        </p:tav>
                                      </p:tavLst>
                                    </p:anim>
                                    <p:anim calcmode="lin" valueType="num">
                                      <p:cBhvr>
                                        <p:cTn id="50" dur="1000" fill="hold"/>
                                        <p:tgtEl>
                                          <p:spTgt spid="4">
                                            <p:graphicEl>
                                              <a:dgm id="{BE854A4A-E2BA-4283-886C-DD6CAA60D7B5}"/>
                                            </p:graphicEl>
                                          </p:spTgt>
                                        </p:tgtEl>
                                        <p:attrNameLst>
                                          <p:attrName>ppt_h</p:attrName>
                                        </p:attrNameLst>
                                      </p:cBhvr>
                                      <p:tavLst>
                                        <p:tav tm="0">
                                          <p:val>
                                            <p:fltVal val="0"/>
                                          </p:val>
                                        </p:tav>
                                        <p:tav tm="100000">
                                          <p:val>
                                            <p:strVal val="#ppt_h"/>
                                          </p:val>
                                        </p:tav>
                                      </p:tavLst>
                                    </p:anim>
                                    <p:anim calcmode="lin" valueType="num">
                                      <p:cBhvr>
                                        <p:cTn id="51" dur="1000" fill="hold"/>
                                        <p:tgtEl>
                                          <p:spTgt spid="4">
                                            <p:graphicEl>
                                              <a:dgm id="{BE854A4A-E2BA-4283-886C-DD6CAA60D7B5}"/>
                                            </p:graphicEl>
                                          </p:spTgt>
                                        </p:tgtEl>
                                        <p:attrNameLst>
                                          <p:attrName>style.rotation</p:attrName>
                                        </p:attrNameLst>
                                      </p:cBhvr>
                                      <p:tavLst>
                                        <p:tav tm="0">
                                          <p:val>
                                            <p:fltVal val="90"/>
                                          </p:val>
                                        </p:tav>
                                        <p:tav tm="100000">
                                          <p:val>
                                            <p:fltVal val="0"/>
                                          </p:val>
                                        </p:tav>
                                      </p:tavLst>
                                    </p:anim>
                                    <p:animEffect transition="in" filter="fade">
                                      <p:cBhvr>
                                        <p:cTn id="52" dur="1000"/>
                                        <p:tgtEl>
                                          <p:spTgt spid="4">
                                            <p:graphicEl>
                                              <a:dgm id="{BE854A4A-E2BA-4283-886C-DD6CAA60D7B5}"/>
                                            </p:graphicEl>
                                          </p:spTgt>
                                        </p:tgtEl>
                                      </p:cBhvr>
                                    </p:animEffect>
                                  </p:childTnLst>
                                </p:cTn>
                              </p:par>
                            </p:childTnLst>
                          </p:cTn>
                        </p:par>
                      </p:childTnLst>
                    </p:cTn>
                  </p:par>
                  <p:par>
                    <p:cTn id="53" fill="hold">
                      <p:stCondLst>
                        <p:cond delay="indefinite"/>
                      </p:stCondLst>
                      <p:childTnLst>
                        <p:par>
                          <p:cTn id="54" fill="hold">
                            <p:stCondLst>
                              <p:cond delay="0"/>
                            </p:stCondLst>
                            <p:childTnLst>
                              <p:par>
                                <p:cTn id="55" presetID="31" presetClass="entr" presetSubtype="0" fill="hold" grpId="0" nodeType="clickEffect">
                                  <p:stCondLst>
                                    <p:cond delay="0"/>
                                  </p:stCondLst>
                                  <p:childTnLst>
                                    <p:set>
                                      <p:cBhvr>
                                        <p:cTn id="56" dur="1" fill="hold">
                                          <p:stCondLst>
                                            <p:cond delay="0"/>
                                          </p:stCondLst>
                                        </p:cTn>
                                        <p:tgtEl>
                                          <p:spTgt spid="4">
                                            <p:graphicEl>
                                              <a:dgm id="{DF3E5E5A-CD8A-4467-8EF4-E6E127BCE464}"/>
                                            </p:graphicEl>
                                          </p:spTgt>
                                        </p:tgtEl>
                                        <p:attrNameLst>
                                          <p:attrName>style.visibility</p:attrName>
                                        </p:attrNameLst>
                                      </p:cBhvr>
                                      <p:to>
                                        <p:strVal val="visible"/>
                                      </p:to>
                                    </p:set>
                                    <p:anim calcmode="lin" valueType="num">
                                      <p:cBhvr>
                                        <p:cTn id="57" dur="1000" fill="hold"/>
                                        <p:tgtEl>
                                          <p:spTgt spid="4">
                                            <p:graphicEl>
                                              <a:dgm id="{DF3E5E5A-CD8A-4467-8EF4-E6E127BCE464}"/>
                                            </p:graphicEl>
                                          </p:spTgt>
                                        </p:tgtEl>
                                        <p:attrNameLst>
                                          <p:attrName>ppt_w</p:attrName>
                                        </p:attrNameLst>
                                      </p:cBhvr>
                                      <p:tavLst>
                                        <p:tav tm="0">
                                          <p:val>
                                            <p:fltVal val="0"/>
                                          </p:val>
                                        </p:tav>
                                        <p:tav tm="100000">
                                          <p:val>
                                            <p:strVal val="#ppt_w"/>
                                          </p:val>
                                        </p:tav>
                                      </p:tavLst>
                                    </p:anim>
                                    <p:anim calcmode="lin" valueType="num">
                                      <p:cBhvr>
                                        <p:cTn id="58" dur="1000" fill="hold"/>
                                        <p:tgtEl>
                                          <p:spTgt spid="4">
                                            <p:graphicEl>
                                              <a:dgm id="{DF3E5E5A-CD8A-4467-8EF4-E6E127BCE464}"/>
                                            </p:graphicEl>
                                          </p:spTgt>
                                        </p:tgtEl>
                                        <p:attrNameLst>
                                          <p:attrName>ppt_h</p:attrName>
                                        </p:attrNameLst>
                                      </p:cBhvr>
                                      <p:tavLst>
                                        <p:tav tm="0">
                                          <p:val>
                                            <p:fltVal val="0"/>
                                          </p:val>
                                        </p:tav>
                                        <p:tav tm="100000">
                                          <p:val>
                                            <p:strVal val="#ppt_h"/>
                                          </p:val>
                                        </p:tav>
                                      </p:tavLst>
                                    </p:anim>
                                    <p:anim calcmode="lin" valueType="num">
                                      <p:cBhvr>
                                        <p:cTn id="59" dur="1000" fill="hold"/>
                                        <p:tgtEl>
                                          <p:spTgt spid="4">
                                            <p:graphicEl>
                                              <a:dgm id="{DF3E5E5A-CD8A-4467-8EF4-E6E127BCE464}"/>
                                            </p:graphicEl>
                                          </p:spTgt>
                                        </p:tgtEl>
                                        <p:attrNameLst>
                                          <p:attrName>style.rotation</p:attrName>
                                        </p:attrNameLst>
                                      </p:cBhvr>
                                      <p:tavLst>
                                        <p:tav tm="0">
                                          <p:val>
                                            <p:fltVal val="90"/>
                                          </p:val>
                                        </p:tav>
                                        <p:tav tm="100000">
                                          <p:val>
                                            <p:fltVal val="0"/>
                                          </p:val>
                                        </p:tav>
                                      </p:tavLst>
                                    </p:anim>
                                    <p:animEffect transition="in" filter="fade">
                                      <p:cBhvr>
                                        <p:cTn id="60" dur="1000"/>
                                        <p:tgtEl>
                                          <p:spTgt spid="4">
                                            <p:graphicEl>
                                              <a:dgm id="{DF3E5E5A-CD8A-4467-8EF4-E6E127BCE464}"/>
                                            </p:graphicEl>
                                          </p:spTgt>
                                        </p:tgtEl>
                                      </p:cBhvr>
                                    </p:animEffect>
                                  </p:childTnLst>
                                </p:cTn>
                              </p:par>
                              <p:par>
                                <p:cTn id="61" presetID="31" presetClass="entr" presetSubtype="0" fill="hold" grpId="0" nodeType="withEffect">
                                  <p:stCondLst>
                                    <p:cond delay="0"/>
                                  </p:stCondLst>
                                  <p:childTnLst>
                                    <p:set>
                                      <p:cBhvr>
                                        <p:cTn id="62" dur="1" fill="hold">
                                          <p:stCondLst>
                                            <p:cond delay="0"/>
                                          </p:stCondLst>
                                        </p:cTn>
                                        <p:tgtEl>
                                          <p:spTgt spid="4">
                                            <p:graphicEl>
                                              <a:dgm id="{1E1F6F84-5458-44D9-96E0-53B11C51BA3C}"/>
                                            </p:graphicEl>
                                          </p:spTgt>
                                        </p:tgtEl>
                                        <p:attrNameLst>
                                          <p:attrName>style.visibility</p:attrName>
                                        </p:attrNameLst>
                                      </p:cBhvr>
                                      <p:to>
                                        <p:strVal val="visible"/>
                                      </p:to>
                                    </p:set>
                                    <p:anim calcmode="lin" valueType="num">
                                      <p:cBhvr>
                                        <p:cTn id="63" dur="1000" fill="hold"/>
                                        <p:tgtEl>
                                          <p:spTgt spid="4">
                                            <p:graphicEl>
                                              <a:dgm id="{1E1F6F84-5458-44D9-96E0-53B11C51BA3C}"/>
                                            </p:graphicEl>
                                          </p:spTgt>
                                        </p:tgtEl>
                                        <p:attrNameLst>
                                          <p:attrName>ppt_w</p:attrName>
                                        </p:attrNameLst>
                                      </p:cBhvr>
                                      <p:tavLst>
                                        <p:tav tm="0">
                                          <p:val>
                                            <p:fltVal val="0"/>
                                          </p:val>
                                        </p:tav>
                                        <p:tav tm="100000">
                                          <p:val>
                                            <p:strVal val="#ppt_w"/>
                                          </p:val>
                                        </p:tav>
                                      </p:tavLst>
                                    </p:anim>
                                    <p:anim calcmode="lin" valueType="num">
                                      <p:cBhvr>
                                        <p:cTn id="64" dur="1000" fill="hold"/>
                                        <p:tgtEl>
                                          <p:spTgt spid="4">
                                            <p:graphicEl>
                                              <a:dgm id="{1E1F6F84-5458-44D9-96E0-53B11C51BA3C}"/>
                                            </p:graphicEl>
                                          </p:spTgt>
                                        </p:tgtEl>
                                        <p:attrNameLst>
                                          <p:attrName>ppt_h</p:attrName>
                                        </p:attrNameLst>
                                      </p:cBhvr>
                                      <p:tavLst>
                                        <p:tav tm="0">
                                          <p:val>
                                            <p:fltVal val="0"/>
                                          </p:val>
                                        </p:tav>
                                        <p:tav tm="100000">
                                          <p:val>
                                            <p:strVal val="#ppt_h"/>
                                          </p:val>
                                        </p:tav>
                                      </p:tavLst>
                                    </p:anim>
                                    <p:anim calcmode="lin" valueType="num">
                                      <p:cBhvr>
                                        <p:cTn id="65" dur="1000" fill="hold"/>
                                        <p:tgtEl>
                                          <p:spTgt spid="4">
                                            <p:graphicEl>
                                              <a:dgm id="{1E1F6F84-5458-44D9-96E0-53B11C51BA3C}"/>
                                            </p:graphicEl>
                                          </p:spTgt>
                                        </p:tgtEl>
                                        <p:attrNameLst>
                                          <p:attrName>style.rotation</p:attrName>
                                        </p:attrNameLst>
                                      </p:cBhvr>
                                      <p:tavLst>
                                        <p:tav tm="0">
                                          <p:val>
                                            <p:fltVal val="90"/>
                                          </p:val>
                                        </p:tav>
                                        <p:tav tm="100000">
                                          <p:val>
                                            <p:fltVal val="0"/>
                                          </p:val>
                                        </p:tav>
                                      </p:tavLst>
                                    </p:anim>
                                    <p:animEffect transition="in" filter="fade">
                                      <p:cBhvr>
                                        <p:cTn id="66" dur="1000"/>
                                        <p:tgtEl>
                                          <p:spTgt spid="4">
                                            <p:graphicEl>
                                              <a:dgm id="{1E1F6F84-5458-44D9-96E0-53B11C51BA3C}"/>
                                            </p:graphicEl>
                                          </p:spTgt>
                                        </p:tgtEl>
                                      </p:cBhvr>
                                    </p:animEffect>
                                  </p:childTnLst>
                                </p:cTn>
                              </p:par>
                            </p:childTnLst>
                          </p:cTn>
                        </p:par>
                      </p:childTnLst>
                    </p:cTn>
                  </p:par>
                  <p:par>
                    <p:cTn id="67" fill="hold">
                      <p:stCondLst>
                        <p:cond delay="indefinite"/>
                      </p:stCondLst>
                      <p:childTnLst>
                        <p:par>
                          <p:cTn id="68" fill="hold">
                            <p:stCondLst>
                              <p:cond delay="0"/>
                            </p:stCondLst>
                            <p:childTnLst>
                              <p:par>
                                <p:cTn id="69" presetID="31" presetClass="entr" presetSubtype="0" fill="hold" grpId="0" nodeType="clickEffect">
                                  <p:stCondLst>
                                    <p:cond delay="0"/>
                                  </p:stCondLst>
                                  <p:childTnLst>
                                    <p:set>
                                      <p:cBhvr>
                                        <p:cTn id="70" dur="1" fill="hold">
                                          <p:stCondLst>
                                            <p:cond delay="0"/>
                                          </p:stCondLst>
                                        </p:cTn>
                                        <p:tgtEl>
                                          <p:spTgt spid="4">
                                            <p:graphicEl>
                                              <a:dgm id="{74B0ACD2-81C7-4A61-80B6-94127D6A9161}"/>
                                            </p:graphicEl>
                                          </p:spTgt>
                                        </p:tgtEl>
                                        <p:attrNameLst>
                                          <p:attrName>style.visibility</p:attrName>
                                        </p:attrNameLst>
                                      </p:cBhvr>
                                      <p:to>
                                        <p:strVal val="visible"/>
                                      </p:to>
                                    </p:set>
                                    <p:anim calcmode="lin" valueType="num">
                                      <p:cBhvr>
                                        <p:cTn id="71" dur="1000" fill="hold"/>
                                        <p:tgtEl>
                                          <p:spTgt spid="4">
                                            <p:graphicEl>
                                              <a:dgm id="{74B0ACD2-81C7-4A61-80B6-94127D6A9161}"/>
                                            </p:graphicEl>
                                          </p:spTgt>
                                        </p:tgtEl>
                                        <p:attrNameLst>
                                          <p:attrName>ppt_w</p:attrName>
                                        </p:attrNameLst>
                                      </p:cBhvr>
                                      <p:tavLst>
                                        <p:tav tm="0">
                                          <p:val>
                                            <p:fltVal val="0"/>
                                          </p:val>
                                        </p:tav>
                                        <p:tav tm="100000">
                                          <p:val>
                                            <p:strVal val="#ppt_w"/>
                                          </p:val>
                                        </p:tav>
                                      </p:tavLst>
                                    </p:anim>
                                    <p:anim calcmode="lin" valueType="num">
                                      <p:cBhvr>
                                        <p:cTn id="72" dur="1000" fill="hold"/>
                                        <p:tgtEl>
                                          <p:spTgt spid="4">
                                            <p:graphicEl>
                                              <a:dgm id="{74B0ACD2-81C7-4A61-80B6-94127D6A9161}"/>
                                            </p:graphicEl>
                                          </p:spTgt>
                                        </p:tgtEl>
                                        <p:attrNameLst>
                                          <p:attrName>ppt_h</p:attrName>
                                        </p:attrNameLst>
                                      </p:cBhvr>
                                      <p:tavLst>
                                        <p:tav tm="0">
                                          <p:val>
                                            <p:fltVal val="0"/>
                                          </p:val>
                                        </p:tav>
                                        <p:tav tm="100000">
                                          <p:val>
                                            <p:strVal val="#ppt_h"/>
                                          </p:val>
                                        </p:tav>
                                      </p:tavLst>
                                    </p:anim>
                                    <p:anim calcmode="lin" valueType="num">
                                      <p:cBhvr>
                                        <p:cTn id="73" dur="1000" fill="hold"/>
                                        <p:tgtEl>
                                          <p:spTgt spid="4">
                                            <p:graphicEl>
                                              <a:dgm id="{74B0ACD2-81C7-4A61-80B6-94127D6A9161}"/>
                                            </p:graphicEl>
                                          </p:spTgt>
                                        </p:tgtEl>
                                        <p:attrNameLst>
                                          <p:attrName>style.rotation</p:attrName>
                                        </p:attrNameLst>
                                      </p:cBhvr>
                                      <p:tavLst>
                                        <p:tav tm="0">
                                          <p:val>
                                            <p:fltVal val="90"/>
                                          </p:val>
                                        </p:tav>
                                        <p:tav tm="100000">
                                          <p:val>
                                            <p:fltVal val="0"/>
                                          </p:val>
                                        </p:tav>
                                      </p:tavLst>
                                    </p:anim>
                                    <p:animEffect transition="in" filter="fade">
                                      <p:cBhvr>
                                        <p:cTn id="74" dur="1000"/>
                                        <p:tgtEl>
                                          <p:spTgt spid="4">
                                            <p:graphicEl>
                                              <a:dgm id="{74B0ACD2-81C7-4A61-80B6-94127D6A9161}"/>
                                            </p:graphicEl>
                                          </p:spTgt>
                                        </p:tgtEl>
                                      </p:cBhvr>
                                    </p:animEffect>
                                  </p:childTnLst>
                                </p:cTn>
                              </p:par>
                              <p:par>
                                <p:cTn id="75" presetID="31" presetClass="entr" presetSubtype="0" fill="hold" grpId="0" nodeType="withEffect">
                                  <p:stCondLst>
                                    <p:cond delay="0"/>
                                  </p:stCondLst>
                                  <p:childTnLst>
                                    <p:set>
                                      <p:cBhvr>
                                        <p:cTn id="76" dur="1" fill="hold">
                                          <p:stCondLst>
                                            <p:cond delay="0"/>
                                          </p:stCondLst>
                                        </p:cTn>
                                        <p:tgtEl>
                                          <p:spTgt spid="4">
                                            <p:graphicEl>
                                              <a:dgm id="{F78F22C0-4605-4CCA-AE26-8B681FADEB80}"/>
                                            </p:graphicEl>
                                          </p:spTgt>
                                        </p:tgtEl>
                                        <p:attrNameLst>
                                          <p:attrName>style.visibility</p:attrName>
                                        </p:attrNameLst>
                                      </p:cBhvr>
                                      <p:to>
                                        <p:strVal val="visible"/>
                                      </p:to>
                                    </p:set>
                                    <p:anim calcmode="lin" valueType="num">
                                      <p:cBhvr>
                                        <p:cTn id="77" dur="1000" fill="hold"/>
                                        <p:tgtEl>
                                          <p:spTgt spid="4">
                                            <p:graphicEl>
                                              <a:dgm id="{F78F22C0-4605-4CCA-AE26-8B681FADEB80}"/>
                                            </p:graphicEl>
                                          </p:spTgt>
                                        </p:tgtEl>
                                        <p:attrNameLst>
                                          <p:attrName>ppt_w</p:attrName>
                                        </p:attrNameLst>
                                      </p:cBhvr>
                                      <p:tavLst>
                                        <p:tav tm="0">
                                          <p:val>
                                            <p:fltVal val="0"/>
                                          </p:val>
                                        </p:tav>
                                        <p:tav tm="100000">
                                          <p:val>
                                            <p:strVal val="#ppt_w"/>
                                          </p:val>
                                        </p:tav>
                                      </p:tavLst>
                                    </p:anim>
                                    <p:anim calcmode="lin" valueType="num">
                                      <p:cBhvr>
                                        <p:cTn id="78" dur="1000" fill="hold"/>
                                        <p:tgtEl>
                                          <p:spTgt spid="4">
                                            <p:graphicEl>
                                              <a:dgm id="{F78F22C0-4605-4CCA-AE26-8B681FADEB80}"/>
                                            </p:graphicEl>
                                          </p:spTgt>
                                        </p:tgtEl>
                                        <p:attrNameLst>
                                          <p:attrName>ppt_h</p:attrName>
                                        </p:attrNameLst>
                                      </p:cBhvr>
                                      <p:tavLst>
                                        <p:tav tm="0">
                                          <p:val>
                                            <p:fltVal val="0"/>
                                          </p:val>
                                        </p:tav>
                                        <p:tav tm="100000">
                                          <p:val>
                                            <p:strVal val="#ppt_h"/>
                                          </p:val>
                                        </p:tav>
                                      </p:tavLst>
                                    </p:anim>
                                    <p:anim calcmode="lin" valueType="num">
                                      <p:cBhvr>
                                        <p:cTn id="79" dur="1000" fill="hold"/>
                                        <p:tgtEl>
                                          <p:spTgt spid="4">
                                            <p:graphicEl>
                                              <a:dgm id="{F78F22C0-4605-4CCA-AE26-8B681FADEB80}"/>
                                            </p:graphicEl>
                                          </p:spTgt>
                                        </p:tgtEl>
                                        <p:attrNameLst>
                                          <p:attrName>style.rotation</p:attrName>
                                        </p:attrNameLst>
                                      </p:cBhvr>
                                      <p:tavLst>
                                        <p:tav tm="0">
                                          <p:val>
                                            <p:fltVal val="90"/>
                                          </p:val>
                                        </p:tav>
                                        <p:tav tm="100000">
                                          <p:val>
                                            <p:fltVal val="0"/>
                                          </p:val>
                                        </p:tav>
                                      </p:tavLst>
                                    </p:anim>
                                    <p:animEffect transition="in" filter="fade">
                                      <p:cBhvr>
                                        <p:cTn id="80" dur="1000"/>
                                        <p:tgtEl>
                                          <p:spTgt spid="4">
                                            <p:graphicEl>
                                              <a:dgm id="{F78F22C0-4605-4CCA-AE26-8B681FADEB80}"/>
                                            </p:graphicEl>
                                          </p:spTgt>
                                        </p:tgtEl>
                                      </p:cBhvr>
                                    </p:animEffect>
                                  </p:childTnLst>
                                </p:cTn>
                              </p:par>
                              <p:par>
                                <p:cTn id="81" presetID="31" presetClass="entr" presetSubtype="0" fill="hold" grpId="0" nodeType="withEffect">
                                  <p:stCondLst>
                                    <p:cond delay="0"/>
                                  </p:stCondLst>
                                  <p:childTnLst>
                                    <p:set>
                                      <p:cBhvr>
                                        <p:cTn id="82" dur="1" fill="hold">
                                          <p:stCondLst>
                                            <p:cond delay="0"/>
                                          </p:stCondLst>
                                        </p:cTn>
                                        <p:tgtEl>
                                          <p:spTgt spid="4">
                                            <p:graphicEl>
                                              <a:dgm id="{8DE4561F-5314-4AA9-B465-8CC4A506D41B}"/>
                                            </p:graphicEl>
                                          </p:spTgt>
                                        </p:tgtEl>
                                        <p:attrNameLst>
                                          <p:attrName>style.visibility</p:attrName>
                                        </p:attrNameLst>
                                      </p:cBhvr>
                                      <p:to>
                                        <p:strVal val="visible"/>
                                      </p:to>
                                    </p:set>
                                    <p:anim calcmode="lin" valueType="num">
                                      <p:cBhvr>
                                        <p:cTn id="83" dur="1000" fill="hold"/>
                                        <p:tgtEl>
                                          <p:spTgt spid="4">
                                            <p:graphicEl>
                                              <a:dgm id="{8DE4561F-5314-4AA9-B465-8CC4A506D41B}"/>
                                            </p:graphicEl>
                                          </p:spTgt>
                                        </p:tgtEl>
                                        <p:attrNameLst>
                                          <p:attrName>ppt_w</p:attrName>
                                        </p:attrNameLst>
                                      </p:cBhvr>
                                      <p:tavLst>
                                        <p:tav tm="0">
                                          <p:val>
                                            <p:fltVal val="0"/>
                                          </p:val>
                                        </p:tav>
                                        <p:tav tm="100000">
                                          <p:val>
                                            <p:strVal val="#ppt_w"/>
                                          </p:val>
                                        </p:tav>
                                      </p:tavLst>
                                    </p:anim>
                                    <p:anim calcmode="lin" valueType="num">
                                      <p:cBhvr>
                                        <p:cTn id="84" dur="1000" fill="hold"/>
                                        <p:tgtEl>
                                          <p:spTgt spid="4">
                                            <p:graphicEl>
                                              <a:dgm id="{8DE4561F-5314-4AA9-B465-8CC4A506D41B}"/>
                                            </p:graphicEl>
                                          </p:spTgt>
                                        </p:tgtEl>
                                        <p:attrNameLst>
                                          <p:attrName>ppt_h</p:attrName>
                                        </p:attrNameLst>
                                      </p:cBhvr>
                                      <p:tavLst>
                                        <p:tav tm="0">
                                          <p:val>
                                            <p:fltVal val="0"/>
                                          </p:val>
                                        </p:tav>
                                        <p:tav tm="100000">
                                          <p:val>
                                            <p:strVal val="#ppt_h"/>
                                          </p:val>
                                        </p:tav>
                                      </p:tavLst>
                                    </p:anim>
                                    <p:anim calcmode="lin" valueType="num">
                                      <p:cBhvr>
                                        <p:cTn id="85" dur="1000" fill="hold"/>
                                        <p:tgtEl>
                                          <p:spTgt spid="4">
                                            <p:graphicEl>
                                              <a:dgm id="{8DE4561F-5314-4AA9-B465-8CC4A506D41B}"/>
                                            </p:graphicEl>
                                          </p:spTgt>
                                        </p:tgtEl>
                                        <p:attrNameLst>
                                          <p:attrName>style.rotation</p:attrName>
                                        </p:attrNameLst>
                                      </p:cBhvr>
                                      <p:tavLst>
                                        <p:tav tm="0">
                                          <p:val>
                                            <p:fltVal val="90"/>
                                          </p:val>
                                        </p:tav>
                                        <p:tav tm="100000">
                                          <p:val>
                                            <p:fltVal val="0"/>
                                          </p:val>
                                        </p:tav>
                                      </p:tavLst>
                                    </p:anim>
                                    <p:animEffect transition="in" filter="fade">
                                      <p:cBhvr>
                                        <p:cTn id="86" dur="1000"/>
                                        <p:tgtEl>
                                          <p:spTgt spid="4">
                                            <p:graphicEl>
                                              <a:dgm id="{8DE4561F-5314-4AA9-B465-8CC4A506D41B}"/>
                                            </p:graphicEl>
                                          </p:spTgt>
                                        </p:tgtEl>
                                      </p:cBhvr>
                                    </p:animEffect>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grpId="0" nodeType="clickEffect">
                                  <p:stCondLst>
                                    <p:cond delay="0"/>
                                  </p:stCondLst>
                                  <p:childTnLst>
                                    <p:set>
                                      <p:cBhvr>
                                        <p:cTn id="90" dur="1" fill="hold">
                                          <p:stCondLst>
                                            <p:cond delay="0"/>
                                          </p:stCondLst>
                                        </p:cTn>
                                        <p:tgtEl>
                                          <p:spTgt spid="5"/>
                                        </p:tgtEl>
                                        <p:attrNameLst>
                                          <p:attrName>style.visibility</p:attrName>
                                        </p:attrNameLst>
                                      </p:cBhvr>
                                      <p:to>
                                        <p:strVal val="visible"/>
                                      </p:to>
                                    </p:set>
                                    <p:animEffect transition="in" filter="fade">
                                      <p:cBhvr>
                                        <p:cTn id="91" dur="1000"/>
                                        <p:tgtEl>
                                          <p:spTgt spid="5"/>
                                        </p:tgtEl>
                                      </p:cBhvr>
                                    </p:animEffect>
                                    <p:anim calcmode="lin" valueType="num">
                                      <p:cBhvr>
                                        <p:cTn id="92" dur="1000" fill="hold"/>
                                        <p:tgtEl>
                                          <p:spTgt spid="5"/>
                                        </p:tgtEl>
                                        <p:attrNameLst>
                                          <p:attrName>ppt_x</p:attrName>
                                        </p:attrNameLst>
                                      </p:cBhvr>
                                      <p:tavLst>
                                        <p:tav tm="0">
                                          <p:val>
                                            <p:strVal val="#ppt_x"/>
                                          </p:val>
                                        </p:tav>
                                        <p:tav tm="100000">
                                          <p:val>
                                            <p:strVal val="#ppt_x"/>
                                          </p:val>
                                        </p:tav>
                                      </p:tavLst>
                                    </p:anim>
                                    <p:anim calcmode="lin" valueType="num">
                                      <p:cBhvr>
                                        <p:cTn id="9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P spid="5"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a:off x="0" y="9345699"/>
            <a:ext cx="10456925" cy="1062265"/>
          </a:xfrm>
          <a:custGeom>
            <a:avLst/>
            <a:gdLst/>
            <a:ahLst/>
            <a:cxnLst/>
            <a:rect l="l" t="t" r="r" b="b"/>
            <a:pathLst>
              <a:path w="10456925" h="1062265">
                <a:moveTo>
                  <a:pt x="0" y="0"/>
                </a:moveTo>
                <a:lnTo>
                  <a:pt x="10456925" y="0"/>
                </a:lnTo>
                <a:lnTo>
                  <a:pt x="10456925" y="1062265"/>
                </a:lnTo>
                <a:lnTo>
                  <a:pt x="0" y="1062265"/>
                </a:lnTo>
                <a:lnTo>
                  <a:pt x="0" y="0"/>
                </a:lnTo>
                <a:close/>
              </a:path>
            </a:pathLst>
          </a:custGeom>
          <a:blipFill>
            <a:blip r:embed="rId2"/>
            <a:stretch>
              <a:fillRect b="-884399"/>
            </a:stretch>
          </a:blipFill>
        </p:spPr>
        <p:txBody>
          <a:bodyPr/>
          <a:lstStyle/>
          <a:p>
            <a:endParaRPr lang="en-US"/>
          </a:p>
        </p:txBody>
      </p:sp>
      <p:sp>
        <p:nvSpPr>
          <p:cNvPr id="3" name="Freeform 3"/>
          <p:cNvSpPr/>
          <p:nvPr/>
        </p:nvSpPr>
        <p:spPr>
          <a:xfrm>
            <a:off x="0" y="-14288"/>
            <a:ext cx="10456925" cy="1062265"/>
          </a:xfrm>
          <a:custGeom>
            <a:avLst/>
            <a:gdLst/>
            <a:ahLst/>
            <a:cxnLst/>
            <a:rect l="l" t="t" r="r" b="b"/>
            <a:pathLst>
              <a:path w="10456925" h="1062265">
                <a:moveTo>
                  <a:pt x="0" y="0"/>
                </a:moveTo>
                <a:lnTo>
                  <a:pt x="10456925" y="0"/>
                </a:lnTo>
                <a:lnTo>
                  <a:pt x="10456925" y="1062265"/>
                </a:lnTo>
                <a:lnTo>
                  <a:pt x="0" y="1062265"/>
                </a:lnTo>
                <a:lnTo>
                  <a:pt x="0" y="0"/>
                </a:lnTo>
                <a:close/>
              </a:path>
            </a:pathLst>
          </a:custGeom>
          <a:blipFill>
            <a:blip r:embed="rId2"/>
            <a:stretch>
              <a:fillRect b="-884399"/>
            </a:stretch>
          </a:blipFill>
        </p:spPr>
        <p:txBody>
          <a:bodyPr/>
          <a:lstStyle/>
          <a:p>
            <a:endParaRPr lang="en-US"/>
          </a:p>
        </p:txBody>
      </p:sp>
      <p:sp>
        <p:nvSpPr>
          <p:cNvPr id="4" name="Freeform 4"/>
          <p:cNvSpPr/>
          <p:nvPr/>
        </p:nvSpPr>
        <p:spPr>
          <a:xfrm>
            <a:off x="10192260" y="-78101"/>
            <a:ext cx="8251943" cy="10443203"/>
          </a:xfrm>
          <a:custGeom>
            <a:avLst/>
            <a:gdLst/>
            <a:ahLst/>
            <a:cxnLst/>
            <a:rect l="l" t="t" r="r" b="b"/>
            <a:pathLst>
              <a:path w="8251943" h="10443203">
                <a:moveTo>
                  <a:pt x="0" y="0"/>
                </a:moveTo>
                <a:lnTo>
                  <a:pt x="8251943" y="0"/>
                </a:lnTo>
                <a:lnTo>
                  <a:pt x="8251943" y="10443202"/>
                </a:lnTo>
                <a:lnTo>
                  <a:pt x="0" y="10443202"/>
                </a:lnTo>
                <a:lnTo>
                  <a:pt x="0" y="0"/>
                </a:lnTo>
                <a:close/>
              </a:path>
            </a:pathLst>
          </a:custGeom>
          <a:blipFill>
            <a:blip r:embed="rId3"/>
            <a:stretch>
              <a:fillRect l="-106015" t="-8534" b="-126"/>
            </a:stretch>
          </a:blipFill>
        </p:spPr>
        <p:txBody>
          <a:bodyPr/>
          <a:lstStyle/>
          <a:p>
            <a:endParaRPr lang="en-US"/>
          </a:p>
        </p:txBody>
      </p:sp>
      <p:sp>
        <p:nvSpPr>
          <p:cNvPr id="5" name="TextBox 5"/>
          <p:cNvSpPr txBox="1"/>
          <p:nvPr/>
        </p:nvSpPr>
        <p:spPr>
          <a:xfrm>
            <a:off x="1147502" y="2097559"/>
            <a:ext cx="3194485" cy="1444420"/>
          </a:xfrm>
          <a:prstGeom prst="rect">
            <a:avLst/>
          </a:prstGeom>
        </p:spPr>
        <p:txBody>
          <a:bodyPr lIns="0" tIns="0" rIns="0" bIns="0" rtlCol="0" anchor="t">
            <a:spAutoFit/>
          </a:bodyPr>
          <a:lstStyle/>
          <a:p>
            <a:pPr algn="ctr">
              <a:lnSpc>
                <a:spcPts val="9730"/>
              </a:lnSpc>
            </a:pPr>
            <a:r>
              <a:rPr lang="en-US" sz="8766">
                <a:solidFill>
                  <a:srgbClr val="FFFFFF"/>
                </a:solidFill>
                <a:latin typeface="Neue Kabel 2"/>
              </a:rPr>
              <a:t>Safety</a:t>
            </a:r>
          </a:p>
        </p:txBody>
      </p:sp>
      <p:sp>
        <p:nvSpPr>
          <p:cNvPr id="6" name="TextBox 6"/>
          <p:cNvSpPr txBox="1"/>
          <p:nvPr/>
        </p:nvSpPr>
        <p:spPr>
          <a:xfrm>
            <a:off x="391183" y="3779392"/>
            <a:ext cx="9104584" cy="3943324"/>
          </a:xfrm>
          <a:prstGeom prst="rect">
            <a:avLst/>
          </a:prstGeom>
        </p:spPr>
        <p:txBody>
          <a:bodyPr lIns="0" tIns="0" rIns="0" bIns="0" rtlCol="0" anchor="t">
            <a:spAutoFit/>
          </a:bodyPr>
          <a:lstStyle/>
          <a:p>
            <a:pPr marL="808332" lvl="1" indent="-404166" algn="l">
              <a:lnSpc>
                <a:spcPts val="6364"/>
              </a:lnSpc>
              <a:buFont typeface="Arial"/>
              <a:buChar char="•"/>
            </a:pPr>
            <a:r>
              <a:rPr lang="en-US" sz="3744">
                <a:solidFill>
                  <a:srgbClr val="FFFFFF"/>
                </a:solidFill>
                <a:latin typeface="Frutiger"/>
              </a:rPr>
              <a:t>Understand proper safety procedures</a:t>
            </a:r>
          </a:p>
          <a:p>
            <a:pPr marL="808332" lvl="1" indent="-404166" algn="l">
              <a:lnSpc>
                <a:spcPts val="6364"/>
              </a:lnSpc>
              <a:buFont typeface="Arial"/>
              <a:buChar char="•"/>
            </a:pPr>
            <a:r>
              <a:rPr lang="en-US" sz="3744">
                <a:solidFill>
                  <a:srgbClr val="FFFFFF"/>
                </a:solidFill>
                <a:latin typeface="Frutiger"/>
              </a:rPr>
              <a:t>Understand hazards of the process</a:t>
            </a:r>
          </a:p>
          <a:p>
            <a:pPr marL="808332" lvl="1" indent="-404166" algn="l">
              <a:lnSpc>
                <a:spcPts val="6364"/>
              </a:lnSpc>
              <a:buFont typeface="Arial"/>
              <a:buChar char="•"/>
            </a:pPr>
            <a:r>
              <a:rPr lang="en-US" sz="3744">
                <a:solidFill>
                  <a:srgbClr val="FFFFFF"/>
                </a:solidFill>
                <a:latin typeface="Frutiger"/>
              </a:rPr>
              <a:t>Recognize potential safety hazards</a:t>
            </a:r>
          </a:p>
          <a:p>
            <a:pPr marL="808332" lvl="1" indent="-404166" algn="l">
              <a:lnSpc>
                <a:spcPts val="6364"/>
              </a:lnSpc>
              <a:buFont typeface="Arial"/>
              <a:buChar char="•"/>
            </a:pPr>
            <a:r>
              <a:rPr lang="en-US" sz="3744">
                <a:solidFill>
                  <a:srgbClr val="FFFFFF"/>
                </a:solidFill>
                <a:latin typeface="Frutiger"/>
              </a:rPr>
              <a:t>Propose new safety procedures and revisions to existing ones</a:t>
            </a:r>
          </a:p>
        </p:txBody>
      </p:sp>
      <p:sp>
        <p:nvSpPr>
          <p:cNvPr id="7" name="Freeform 7"/>
          <p:cNvSpPr/>
          <p:nvPr/>
        </p:nvSpPr>
        <p:spPr>
          <a:xfrm>
            <a:off x="14323656" y="8577072"/>
            <a:ext cx="3553704" cy="1288697"/>
          </a:xfrm>
          <a:custGeom>
            <a:avLst/>
            <a:gdLst/>
            <a:ahLst/>
            <a:cxnLst/>
            <a:rect l="l" t="t" r="r" b="b"/>
            <a:pathLst>
              <a:path w="3553704" h="1288697">
                <a:moveTo>
                  <a:pt x="0" y="0"/>
                </a:moveTo>
                <a:lnTo>
                  <a:pt x="3553705" y="0"/>
                </a:lnTo>
                <a:lnTo>
                  <a:pt x="3553705" y="1288697"/>
                </a:lnTo>
                <a:lnTo>
                  <a:pt x="0" y="1288697"/>
                </a:lnTo>
                <a:lnTo>
                  <a:pt x="0" y="0"/>
                </a:lnTo>
                <a:close/>
              </a:path>
            </a:pathLst>
          </a:custGeom>
          <a:blipFill>
            <a:blip r:embed="rId4"/>
            <a:stretch>
              <a:fillRect t="-10890" b="-11668"/>
            </a:stretch>
          </a:blipFill>
        </p:spPr>
        <p:txBody>
          <a:bodyPr/>
          <a:lstStyle/>
          <a:p>
            <a:endParaRPr lang="en-US"/>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2" name="Group 2"/>
          <p:cNvGrpSpPr/>
          <p:nvPr/>
        </p:nvGrpSpPr>
        <p:grpSpPr>
          <a:xfrm>
            <a:off x="7624249" y="987827"/>
            <a:ext cx="1576377" cy="1696173"/>
            <a:chOff x="0" y="0"/>
            <a:chExt cx="2101835" cy="2261563"/>
          </a:xfrm>
        </p:grpSpPr>
        <p:sp>
          <p:nvSpPr>
            <p:cNvPr id="3" name="Freeform 3"/>
            <p:cNvSpPr/>
            <p:nvPr/>
          </p:nvSpPr>
          <p:spPr>
            <a:xfrm>
              <a:off x="0" y="664169"/>
              <a:ext cx="2101835" cy="1597395"/>
            </a:xfrm>
            <a:custGeom>
              <a:avLst/>
              <a:gdLst/>
              <a:ahLst/>
              <a:cxnLst/>
              <a:rect l="l" t="t" r="r" b="b"/>
              <a:pathLst>
                <a:path w="2101835" h="1597395">
                  <a:moveTo>
                    <a:pt x="0" y="0"/>
                  </a:moveTo>
                  <a:lnTo>
                    <a:pt x="2101835" y="0"/>
                  </a:lnTo>
                  <a:lnTo>
                    <a:pt x="2101835" y="1597394"/>
                  </a:lnTo>
                  <a:lnTo>
                    <a:pt x="0" y="159739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136787" y="210394"/>
              <a:ext cx="420787" cy="420787"/>
            </a:xfrm>
            <a:custGeom>
              <a:avLst/>
              <a:gdLst/>
              <a:ahLst/>
              <a:cxnLst/>
              <a:rect l="l" t="t" r="r" b="b"/>
              <a:pathLst>
                <a:path w="420787" h="420787">
                  <a:moveTo>
                    <a:pt x="0" y="0"/>
                  </a:moveTo>
                  <a:lnTo>
                    <a:pt x="420787" y="0"/>
                  </a:lnTo>
                  <a:lnTo>
                    <a:pt x="420787" y="420787"/>
                  </a:lnTo>
                  <a:lnTo>
                    <a:pt x="0" y="4207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519463" y="0"/>
              <a:ext cx="420787" cy="420787"/>
            </a:xfrm>
            <a:custGeom>
              <a:avLst/>
              <a:gdLst/>
              <a:ahLst/>
              <a:cxnLst/>
              <a:rect l="l" t="t" r="r" b="b"/>
              <a:pathLst>
                <a:path w="420787" h="420787">
                  <a:moveTo>
                    <a:pt x="0" y="0"/>
                  </a:moveTo>
                  <a:lnTo>
                    <a:pt x="420787" y="0"/>
                  </a:lnTo>
                  <a:lnTo>
                    <a:pt x="420787" y="420787"/>
                  </a:lnTo>
                  <a:lnTo>
                    <a:pt x="0" y="4207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1148554" y="0"/>
              <a:ext cx="420787" cy="420787"/>
            </a:xfrm>
            <a:custGeom>
              <a:avLst/>
              <a:gdLst/>
              <a:ahLst/>
              <a:cxnLst/>
              <a:rect l="l" t="t" r="r" b="b"/>
              <a:pathLst>
                <a:path w="420787" h="420787">
                  <a:moveTo>
                    <a:pt x="0" y="0"/>
                  </a:moveTo>
                  <a:lnTo>
                    <a:pt x="420787" y="0"/>
                  </a:lnTo>
                  <a:lnTo>
                    <a:pt x="420787" y="420787"/>
                  </a:lnTo>
                  <a:lnTo>
                    <a:pt x="0" y="4207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a:off x="1569341" y="210394"/>
              <a:ext cx="420787" cy="420787"/>
            </a:xfrm>
            <a:custGeom>
              <a:avLst/>
              <a:gdLst/>
              <a:ahLst/>
              <a:cxnLst/>
              <a:rect l="l" t="t" r="r" b="b"/>
              <a:pathLst>
                <a:path w="420787" h="420787">
                  <a:moveTo>
                    <a:pt x="0" y="0"/>
                  </a:moveTo>
                  <a:lnTo>
                    <a:pt x="420787" y="0"/>
                  </a:lnTo>
                  <a:lnTo>
                    <a:pt x="420787" y="420787"/>
                  </a:lnTo>
                  <a:lnTo>
                    <a:pt x="0" y="4207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a:off x="840524" y="321978"/>
              <a:ext cx="420787" cy="420787"/>
            </a:xfrm>
            <a:custGeom>
              <a:avLst/>
              <a:gdLst/>
              <a:ahLst/>
              <a:cxnLst/>
              <a:rect l="l" t="t" r="r" b="b"/>
              <a:pathLst>
                <a:path w="420787" h="420787">
                  <a:moveTo>
                    <a:pt x="0" y="0"/>
                  </a:moveTo>
                  <a:lnTo>
                    <a:pt x="420787" y="0"/>
                  </a:lnTo>
                  <a:lnTo>
                    <a:pt x="420787" y="420787"/>
                  </a:lnTo>
                  <a:lnTo>
                    <a:pt x="0" y="4207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sp>
        <p:nvSpPr>
          <p:cNvPr id="9" name="Freeform 9"/>
          <p:cNvSpPr/>
          <p:nvPr/>
        </p:nvSpPr>
        <p:spPr>
          <a:xfrm flipH="1">
            <a:off x="-28575" y="9697255"/>
            <a:ext cx="2322576" cy="1533906"/>
          </a:xfrm>
          <a:custGeom>
            <a:avLst/>
            <a:gdLst/>
            <a:ahLst/>
            <a:cxnLst/>
            <a:rect l="l" t="t" r="r" b="b"/>
            <a:pathLst>
              <a:path w="2322576" h="1533906">
                <a:moveTo>
                  <a:pt x="2322576" y="0"/>
                </a:moveTo>
                <a:lnTo>
                  <a:pt x="0" y="0"/>
                </a:lnTo>
                <a:lnTo>
                  <a:pt x="0" y="1533906"/>
                </a:lnTo>
                <a:lnTo>
                  <a:pt x="2322576" y="1533906"/>
                </a:lnTo>
                <a:lnTo>
                  <a:pt x="2322576"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10" name="Group 10"/>
          <p:cNvGrpSpPr>
            <a:grpSpLocks noChangeAspect="1"/>
          </p:cNvGrpSpPr>
          <p:nvPr/>
        </p:nvGrpSpPr>
        <p:grpSpPr>
          <a:xfrm>
            <a:off x="0" y="1636247"/>
            <a:ext cx="174122" cy="2095505"/>
            <a:chOff x="0" y="0"/>
            <a:chExt cx="116078" cy="1397000"/>
          </a:xfrm>
        </p:grpSpPr>
        <p:sp>
          <p:nvSpPr>
            <p:cNvPr id="11" name="Freeform 11"/>
            <p:cNvSpPr/>
            <p:nvPr/>
          </p:nvSpPr>
          <p:spPr>
            <a:xfrm>
              <a:off x="0" y="0"/>
              <a:ext cx="116078" cy="1397000"/>
            </a:xfrm>
            <a:custGeom>
              <a:avLst/>
              <a:gdLst/>
              <a:ahLst/>
              <a:cxnLst/>
              <a:rect l="l" t="t" r="r" b="b"/>
              <a:pathLst>
                <a:path w="116078" h="1397000">
                  <a:moveTo>
                    <a:pt x="63500" y="0"/>
                  </a:moveTo>
                  <a:cubicBezTo>
                    <a:pt x="28448" y="0"/>
                    <a:pt x="0" y="28448"/>
                    <a:pt x="0" y="63500"/>
                  </a:cubicBezTo>
                  <a:lnTo>
                    <a:pt x="0" y="444500"/>
                  </a:lnTo>
                  <a:cubicBezTo>
                    <a:pt x="0" y="479552"/>
                    <a:pt x="28448" y="508000"/>
                    <a:pt x="63500" y="508000"/>
                  </a:cubicBezTo>
                  <a:cubicBezTo>
                    <a:pt x="85344" y="508000"/>
                    <a:pt x="104648" y="496951"/>
                    <a:pt x="116078" y="480060"/>
                  </a:cubicBezTo>
                  <a:lnTo>
                    <a:pt x="116078" y="27940"/>
                  </a:lnTo>
                  <a:lnTo>
                    <a:pt x="116078" y="27940"/>
                  </a:lnTo>
                  <a:cubicBezTo>
                    <a:pt x="104648" y="11049"/>
                    <a:pt x="85344" y="0"/>
                    <a:pt x="63500" y="0"/>
                  </a:cubicBezTo>
                  <a:close/>
                  <a:moveTo>
                    <a:pt x="63500" y="889000"/>
                  </a:moveTo>
                  <a:cubicBezTo>
                    <a:pt x="28448" y="889000"/>
                    <a:pt x="0" y="917448"/>
                    <a:pt x="0" y="952500"/>
                  </a:cubicBezTo>
                  <a:lnTo>
                    <a:pt x="0" y="1333500"/>
                  </a:lnTo>
                  <a:cubicBezTo>
                    <a:pt x="0" y="1368552"/>
                    <a:pt x="28448" y="1397000"/>
                    <a:pt x="63500" y="1397000"/>
                  </a:cubicBezTo>
                  <a:cubicBezTo>
                    <a:pt x="85344" y="1397000"/>
                    <a:pt x="104648" y="1385951"/>
                    <a:pt x="116078" y="1369060"/>
                  </a:cubicBezTo>
                  <a:lnTo>
                    <a:pt x="116078" y="916940"/>
                  </a:lnTo>
                  <a:lnTo>
                    <a:pt x="116078" y="916940"/>
                  </a:lnTo>
                  <a:cubicBezTo>
                    <a:pt x="104648" y="900049"/>
                    <a:pt x="85344" y="889000"/>
                    <a:pt x="63500" y="889000"/>
                  </a:cubicBezTo>
                  <a:close/>
                </a:path>
              </a:pathLst>
            </a:custGeom>
            <a:solidFill>
              <a:srgbClr val="951ABE"/>
            </a:solidFill>
          </p:spPr>
          <p:txBody>
            <a:bodyPr/>
            <a:lstStyle/>
            <a:p>
              <a:endParaRPr lang="en-US"/>
            </a:p>
          </p:txBody>
        </p:sp>
      </p:grpSp>
      <p:sp>
        <p:nvSpPr>
          <p:cNvPr id="12" name="Freeform 12"/>
          <p:cNvSpPr/>
          <p:nvPr/>
        </p:nvSpPr>
        <p:spPr>
          <a:xfrm flipH="1">
            <a:off x="9955205" y="-143307"/>
            <a:ext cx="8468779" cy="10607515"/>
          </a:xfrm>
          <a:custGeom>
            <a:avLst/>
            <a:gdLst/>
            <a:ahLst/>
            <a:cxnLst/>
            <a:rect l="l" t="t" r="r" b="b"/>
            <a:pathLst>
              <a:path w="8468779" h="10607515">
                <a:moveTo>
                  <a:pt x="8468779" y="0"/>
                </a:moveTo>
                <a:lnTo>
                  <a:pt x="0" y="0"/>
                </a:lnTo>
                <a:lnTo>
                  <a:pt x="0" y="10607515"/>
                </a:lnTo>
                <a:lnTo>
                  <a:pt x="8468779" y="10607515"/>
                </a:lnTo>
                <a:lnTo>
                  <a:pt x="8468779" y="0"/>
                </a:lnTo>
                <a:close/>
              </a:path>
            </a:pathLst>
          </a:custGeom>
          <a:blipFill>
            <a:blip r:embed="rId8"/>
            <a:stretch>
              <a:fillRect l="-54203" r="-83245"/>
            </a:stretch>
          </a:blipFill>
        </p:spPr>
        <p:txBody>
          <a:bodyPr/>
          <a:lstStyle/>
          <a:p>
            <a:endParaRPr lang="en-US"/>
          </a:p>
        </p:txBody>
      </p:sp>
      <p:sp>
        <p:nvSpPr>
          <p:cNvPr id="13" name="TextBox 13"/>
          <p:cNvSpPr txBox="1"/>
          <p:nvPr/>
        </p:nvSpPr>
        <p:spPr>
          <a:xfrm>
            <a:off x="871538" y="602197"/>
            <a:ext cx="6214405" cy="2664819"/>
          </a:xfrm>
          <a:prstGeom prst="rect">
            <a:avLst/>
          </a:prstGeom>
        </p:spPr>
        <p:txBody>
          <a:bodyPr lIns="0" tIns="0" rIns="0" bIns="0" rtlCol="0" anchor="t">
            <a:spAutoFit/>
          </a:bodyPr>
          <a:lstStyle/>
          <a:p>
            <a:pPr algn="ctr">
              <a:lnSpc>
                <a:spcPts val="9730"/>
              </a:lnSpc>
            </a:pPr>
            <a:r>
              <a:rPr lang="en-US" sz="8766">
                <a:solidFill>
                  <a:srgbClr val="FFFFFF"/>
                </a:solidFill>
                <a:latin typeface="Neue Kabel 2"/>
              </a:rPr>
              <a:t>Dealing with Negativity</a:t>
            </a:r>
          </a:p>
        </p:txBody>
      </p:sp>
      <p:sp>
        <p:nvSpPr>
          <p:cNvPr id="14" name="TextBox 14"/>
          <p:cNvSpPr txBox="1"/>
          <p:nvPr/>
        </p:nvSpPr>
        <p:spPr>
          <a:xfrm>
            <a:off x="425110" y="3376477"/>
            <a:ext cx="8958595" cy="5552101"/>
          </a:xfrm>
          <a:prstGeom prst="rect">
            <a:avLst/>
          </a:prstGeom>
        </p:spPr>
        <p:txBody>
          <a:bodyPr lIns="0" tIns="0" rIns="0" bIns="0" rtlCol="0" anchor="t">
            <a:spAutoFit/>
          </a:bodyPr>
          <a:lstStyle/>
          <a:p>
            <a:pPr marL="712469" lvl="1" indent="-356235" algn="l">
              <a:lnSpc>
                <a:spcPts val="5609"/>
              </a:lnSpc>
              <a:buFont typeface="Arial"/>
              <a:buChar char="•"/>
            </a:pPr>
            <a:r>
              <a:rPr lang="en-US" sz="3299">
                <a:solidFill>
                  <a:srgbClr val="FFFFFF"/>
                </a:solidFill>
                <a:latin typeface="Frutiger"/>
              </a:rPr>
              <a:t>Stay patient to create space</a:t>
            </a:r>
          </a:p>
          <a:p>
            <a:pPr marL="712469" lvl="1" indent="-356235" algn="l">
              <a:lnSpc>
                <a:spcPts val="5609"/>
              </a:lnSpc>
              <a:buFont typeface="Arial"/>
              <a:buChar char="•"/>
            </a:pPr>
            <a:r>
              <a:rPr lang="en-US" sz="3299">
                <a:solidFill>
                  <a:srgbClr val="FFFFFF"/>
                </a:solidFill>
                <a:latin typeface="Frutiger"/>
              </a:rPr>
              <a:t>Don't take it personally</a:t>
            </a:r>
          </a:p>
          <a:p>
            <a:pPr marL="712469" lvl="1" indent="-356235" algn="l">
              <a:lnSpc>
                <a:spcPts val="5609"/>
              </a:lnSpc>
              <a:buFont typeface="Arial"/>
              <a:buChar char="•"/>
            </a:pPr>
            <a:r>
              <a:rPr lang="en-US" sz="3299">
                <a:solidFill>
                  <a:srgbClr val="FFFFFF"/>
                </a:solidFill>
                <a:latin typeface="Frutiger"/>
              </a:rPr>
              <a:t>Negativity short-circuits your brain and provokes reactions without thought</a:t>
            </a:r>
          </a:p>
          <a:p>
            <a:pPr marL="712469" lvl="1" indent="-356235" algn="l">
              <a:lnSpc>
                <a:spcPts val="5609"/>
              </a:lnSpc>
              <a:buFont typeface="Arial"/>
              <a:buChar char="•"/>
            </a:pPr>
            <a:r>
              <a:rPr lang="en-US" sz="3299">
                <a:solidFill>
                  <a:srgbClr val="FFFFFF"/>
                </a:solidFill>
                <a:latin typeface="Frutiger"/>
              </a:rPr>
              <a:t>Don't give in to impatient urges. Instead, breathe deeply and create space</a:t>
            </a:r>
          </a:p>
          <a:p>
            <a:pPr marL="712469" lvl="1" indent="-356235" algn="l">
              <a:lnSpc>
                <a:spcPts val="5609"/>
              </a:lnSpc>
              <a:buFont typeface="Arial"/>
              <a:buChar char="•"/>
            </a:pPr>
            <a:r>
              <a:rPr lang="en-US" sz="3299">
                <a:solidFill>
                  <a:srgbClr val="FFFFFF"/>
                </a:solidFill>
                <a:latin typeface="Frutiger"/>
              </a:rPr>
              <a:t>Approaching a situation with a clear head will prevent something you will regret</a:t>
            </a:r>
          </a:p>
        </p:txBody>
      </p:sp>
      <p:sp>
        <p:nvSpPr>
          <p:cNvPr id="15" name="Freeform 15"/>
          <p:cNvSpPr/>
          <p:nvPr/>
        </p:nvSpPr>
        <p:spPr>
          <a:xfrm>
            <a:off x="14323656" y="8577072"/>
            <a:ext cx="3553704" cy="1288697"/>
          </a:xfrm>
          <a:custGeom>
            <a:avLst/>
            <a:gdLst/>
            <a:ahLst/>
            <a:cxnLst/>
            <a:rect l="l" t="t" r="r" b="b"/>
            <a:pathLst>
              <a:path w="3553704" h="1288697">
                <a:moveTo>
                  <a:pt x="0" y="0"/>
                </a:moveTo>
                <a:lnTo>
                  <a:pt x="3553705" y="0"/>
                </a:lnTo>
                <a:lnTo>
                  <a:pt x="3553705" y="1288697"/>
                </a:lnTo>
                <a:lnTo>
                  <a:pt x="0" y="1288697"/>
                </a:lnTo>
                <a:lnTo>
                  <a:pt x="0" y="0"/>
                </a:lnTo>
                <a:close/>
              </a:path>
            </a:pathLst>
          </a:custGeom>
          <a:blipFill>
            <a:blip r:embed="rId9"/>
            <a:stretch>
              <a:fillRect t="-10890" b="-11668"/>
            </a:stretch>
          </a:blipFill>
        </p:spPr>
        <p:txBody>
          <a:bodyPr/>
          <a:lstStyle/>
          <a:p>
            <a:endParaRPr lang="en-US"/>
          </a:p>
        </p:txBody>
      </p:sp>
      <p:sp>
        <p:nvSpPr>
          <p:cNvPr id="16" name="TextBox 16"/>
          <p:cNvSpPr txBox="1"/>
          <p:nvPr/>
        </p:nvSpPr>
        <p:spPr>
          <a:xfrm>
            <a:off x="7714882" y="2703049"/>
            <a:ext cx="1395111" cy="488930"/>
          </a:xfrm>
          <a:prstGeom prst="rect">
            <a:avLst/>
          </a:prstGeom>
        </p:spPr>
        <p:txBody>
          <a:bodyPr lIns="0" tIns="0" rIns="0" bIns="0" rtlCol="0" anchor="t">
            <a:spAutoFit/>
          </a:bodyPr>
          <a:lstStyle/>
          <a:p>
            <a:pPr algn="ctr">
              <a:lnSpc>
                <a:spcPts val="4087"/>
              </a:lnSpc>
            </a:pPr>
            <a:r>
              <a:rPr lang="en-US" sz="2919">
                <a:solidFill>
                  <a:srgbClr val="FFFFFF"/>
                </a:solidFill>
                <a:latin typeface="Frutiger"/>
              </a:rPr>
              <a:t>Page 16</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rot="-9730362">
            <a:off x="15370979" y="231152"/>
            <a:ext cx="3776641" cy="2431000"/>
          </a:xfrm>
          <a:custGeom>
            <a:avLst/>
            <a:gdLst/>
            <a:ahLst/>
            <a:cxnLst/>
            <a:rect l="l" t="t" r="r" b="b"/>
            <a:pathLst>
              <a:path w="3776641" h="2431000">
                <a:moveTo>
                  <a:pt x="0" y="0"/>
                </a:moveTo>
                <a:lnTo>
                  <a:pt x="3776642" y="0"/>
                </a:lnTo>
                <a:lnTo>
                  <a:pt x="3776642" y="2431000"/>
                </a:lnTo>
                <a:lnTo>
                  <a:pt x="0" y="2431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9964610" y="-468630"/>
            <a:ext cx="1732788" cy="937260"/>
          </a:xfrm>
          <a:custGeom>
            <a:avLst/>
            <a:gdLst/>
            <a:ahLst/>
            <a:cxnLst/>
            <a:rect l="l" t="t" r="r" b="b"/>
            <a:pathLst>
              <a:path w="1732788" h="937260">
                <a:moveTo>
                  <a:pt x="0" y="0"/>
                </a:moveTo>
                <a:lnTo>
                  <a:pt x="1732788" y="0"/>
                </a:lnTo>
                <a:lnTo>
                  <a:pt x="1732788" y="937260"/>
                </a:lnTo>
                <a:lnTo>
                  <a:pt x="0" y="93726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rot="2481719">
            <a:off x="10377152" y="9671876"/>
            <a:ext cx="2009380" cy="2007108"/>
          </a:xfrm>
          <a:custGeom>
            <a:avLst/>
            <a:gdLst/>
            <a:ahLst/>
            <a:cxnLst/>
            <a:rect l="l" t="t" r="r" b="b"/>
            <a:pathLst>
              <a:path w="2009380" h="2007108">
                <a:moveTo>
                  <a:pt x="0" y="0"/>
                </a:moveTo>
                <a:lnTo>
                  <a:pt x="2009380" y="0"/>
                </a:lnTo>
                <a:lnTo>
                  <a:pt x="2009380" y="2007108"/>
                </a:lnTo>
                <a:lnTo>
                  <a:pt x="0" y="200710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5" name="Group 5"/>
          <p:cNvGrpSpPr>
            <a:grpSpLocks noChangeAspect="1"/>
          </p:cNvGrpSpPr>
          <p:nvPr/>
        </p:nvGrpSpPr>
        <p:grpSpPr>
          <a:xfrm>
            <a:off x="18113878" y="6220054"/>
            <a:ext cx="174122" cy="2095505"/>
            <a:chOff x="0" y="0"/>
            <a:chExt cx="116078" cy="1397000"/>
          </a:xfrm>
        </p:grpSpPr>
        <p:sp>
          <p:nvSpPr>
            <p:cNvPr id="6" name="Freeform 6"/>
            <p:cNvSpPr/>
            <p:nvPr/>
          </p:nvSpPr>
          <p:spPr>
            <a:xfrm>
              <a:off x="0" y="0"/>
              <a:ext cx="116078" cy="1397000"/>
            </a:xfrm>
            <a:custGeom>
              <a:avLst/>
              <a:gdLst/>
              <a:ahLst/>
              <a:cxnLst/>
              <a:rect l="l" t="t" r="r" b="b"/>
              <a:pathLst>
                <a:path w="116078" h="1397000">
                  <a:moveTo>
                    <a:pt x="63500" y="0"/>
                  </a:moveTo>
                  <a:cubicBezTo>
                    <a:pt x="28448" y="0"/>
                    <a:pt x="0" y="28448"/>
                    <a:pt x="0" y="63500"/>
                  </a:cubicBezTo>
                  <a:lnTo>
                    <a:pt x="0" y="444500"/>
                  </a:lnTo>
                  <a:cubicBezTo>
                    <a:pt x="0" y="479552"/>
                    <a:pt x="28448" y="508000"/>
                    <a:pt x="63500" y="508000"/>
                  </a:cubicBezTo>
                  <a:cubicBezTo>
                    <a:pt x="85344" y="508000"/>
                    <a:pt x="104648" y="496951"/>
                    <a:pt x="116078" y="480060"/>
                  </a:cubicBezTo>
                  <a:lnTo>
                    <a:pt x="116078" y="27940"/>
                  </a:lnTo>
                  <a:lnTo>
                    <a:pt x="116078" y="27940"/>
                  </a:lnTo>
                  <a:cubicBezTo>
                    <a:pt x="104648" y="11049"/>
                    <a:pt x="85344" y="0"/>
                    <a:pt x="63500" y="0"/>
                  </a:cubicBezTo>
                  <a:close/>
                  <a:moveTo>
                    <a:pt x="63500" y="889000"/>
                  </a:moveTo>
                  <a:cubicBezTo>
                    <a:pt x="28448" y="889000"/>
                    <a:pt x="0" y="917448"/>
                    <a:pt x="0" y="952500"/>
                  </a:cubicBezTo>
                  <a:lnTo>
                    <a:pt x="0" y="1333500"/>
                  </a:lnTo>
                  <a:cubicBezTo>
                    <a:pt x="0" y="1368552"/>
                    <a:pt x="28448" y="1397000"/>
                    <a:pt x="63500" y="1397000"/>
                  </a:cubicBezTo>
                  <a:cubicBezTo>
                    <a:pt x="85344" y="1397000"/>
                    <a:pt x="104648" y="1385951"/>
                    <a:pt x="116078" y="1369060"/>
                  </a:cubicBezTo>
                  <a:lnTo>
                    <a:pt x="116078" y="916940"/>
                  </a:lnTo>
                  <a:lnTo>
                    <a:pt x="116078" y="916940"/>
                  </a:lnTo>
                  <a:cubicBezTo>
                    <a:pt x="104648" y="900049"/>
                    <a:pt x="85344" y="889000"/>
                    <a:pt x="63500" y="889000"/>
                  </a:cubicBezTo>
                  <a:close/>
                </a:path>
              </a:pathLst>
            </a:custGeom>
            <a:solidFill>
              <a:srgbClr val="00F48E"/>
            </a:solidFill>
          </p:spPr>
          <p:txBody>
            <a:bodyPr/>
            <a:lstStyle/>
            <a:p>
              <a:endParaRPr lang="en-US"/>
            </a:p>
          </p:txBody>
        </p:sp>
      </p:grpSp>
      <p:sp>
        <p:nvSpPr>
          <p:cNvPr id="7" name="TextBox 7"/>
          <p:cNvSpPr txBox="1"/>
          <p:nvPr/>
        </p:nvSpPr>
        <p:spPr>
          <a:xfrm>
            <a:off x="9668362" y="904875"/>
            <a:ext cx="5972809" cy="2664819"/>
          </a:xfrm>
          <a:prstGeom prst="rect">
            <a:avLst/>
          </a:prstGeom>
        </p:spPr>
        <p:txBody>
          <a:bodyPr lIns="0" tIns="0" rIns="0" bIns="0" rtlCol="0" anchor="t">
            <a:spAutoFit/>
          </a:bodyPr>
          <a:lstStyle/>
          <a:p>
            <a:pPr algn="ctr">
              <a:lnSpc>
                <a:spcPts val="9730"/>
              </a:lnSpc>
            </a:pPr>
            <a:r>
              <a:rPr lang="en-US" sz="8766">
                <a:solidFill>
                  <a:srgbClr val="FFFFFF"/>
                </a:solidFill>
                <a:latin typeface="Neue Kabel 2"/>
              </a:rPr>
              <a:t>How to </a:t>
            </a:r>
          </a:p>
          <a:p>
            <a:pPr algn="ctr">
              <a:lnSpc>
                <a:spcPts val="9730"/>
              </a:lnSpc>
            </a:pPr>
            <a:r>
              <a:rPr lang="en-US" sz="8766">
                <a:solidFill>
                  <a:srgbClr val="FFFFFF"/>
                </a:solidFill>
                <a:latin typeface="Neue Kabel 2"/>
              </a:rPr>
              <a:t>De-escalate</a:t>
            </a:r>
          </a:p>
        </p:txBody>
      </p:sp>
      <p:sp>
        <p:nvSpPr>
          <p:cNvPr id="8" name="TextBox 8"/>
          <p:cNvSpPr txBox="1"/>
          <p:nvPr/>
        </p:nvSpPr>
        <p:spPr>
          <a:xfrm>
            <a:off x="9223045" y="3546523"/>
            <a:ext cx="8036255" cy="4152169"/>
          </a:xfrm>
          <a:prstGeom prst="rect">
            <a:avLst/>
          </a:prstGeom>
        </p:spPr>
        <p:txBody>
          <a:bodyPr lIns="0" tIns="0" rIns="0" bIns="0" rtlCol="0" anchor="t">
            <a:spAutoFit/>
          </a:bodyPr>
          <a:lstStyle/>
          <a:p>
            <a:pPr marL="712469" lvl="1" indent="-356235" algn="just">
              <a:lnSpc>
                <a:spcPts val="5609"/>
              </a:lnSpc>
              <a:buFont typeface="Arial"/>
              <a:buChar char="•"/>
            </a:pPr>
            <a:r>
              <a:rPr lang="en-US" sz="3299">
                <a:solidFill>
                  <a:srgbClr val="FFFFFF"/>
                </a:solidFill>
                <a:latin typeface="Frutiger"/>
              </a:rPr>
              <a:t>Understand their concerns. </a:t>
            </a:r>
          </a:p>
          <a:p>
            <a:pPr marL="712469" lvl="1" indent="-356235" algn="just">
              <a:lnSpc>
                <a:spcPts val="5609"/>
              </a:lnSpc>
              <a:buFont typeface="Arial"/>
              <a:buChar char="•"/>
            </a:pPr>
            <a:r>
              <a:rPr lang="en-US" sz="3299">
                <a:solidFill>
                  <a:srgbClr val="FFFFFF"/>
                </a:solidFill>
                <a:latin typeface="Frutiger"/>
              </a:rPr>
              <a:t>Acknowledge their difficulties.</a:t>
            </a:r>
          </a:p>
          <a:p>
            <a:pPr marL="712469" lvl="1" indent="-356235" algn="just">
              <a:lnSpc>
                <a:spcPts val="5609"/>
              </a:lnSpc>
              <a:buFont typeface="Arial"/>
              <a:buChar char="•"/>
            </a:pPr>
            <a:r>
              <a:rPr lang="en-US" sz="3299">
                <a:solidFill>
                  <a:srgbClr val="FFFFFF"/>
                </a:solidFill>
                <a:latin typeface="Frutiger"/>
              </a:rPr>
              <a:t>Be reliable and knowledgeable.</a:t>
            </a:r>
          </a:p>
          <a:p>
            <a:pPr marL="712469" lvl="1" indent="-356235" algn="just">
              <a:lnSpc>
                <a:spcPts val="5609"/>
              </a:lnSpc>
              <a:buFont typeface="Arial"/>
              <a:buChar char="•"/>
            </a:pPr>
            <a:r>
              <a:rPr lang="en-US" sz="3299">
                <a:solidFill>
                  <a:srgbClr val="FFFFFF"/>
                </a:solidFill>
                <a:latin typeface="Frutiger"/>
              </a:rPr>
              <a:t>Always offer assistance, if you can't help them, find someone who can.</a:t>
            </a:r>
          </a:p>
          <a:p>
            <a:pPr marL="712469" lvl="1" indent="-356235" algn="just">
              <a:lnSpc>
                <a:spcPts val="5609"/>
              </a:lnSpc>
              <a:buFont typeface="Arial"/>
              <a:buChar char="•"/>
            </a:pPr>
            <a:r>
              <a:rPr lang="en-US" sz="3299">
                <a:solidFill>
                  <a:srgbClr val="FFFFFF"/>
                </a:solidFill>
                <a:latin typeface="Frutiger"/>
              </a:rPr>
              <a:t>Avoid becoming part of the problem.</a:t>
            </a:r>
          </a:p>
        </p:txBody>
      </p:sp>
      <p:sp>
        <p:nvSpPr>
          <p:cNvPr id="9" name="Freeform 9"/>
          <p:cNvSpPr/>
          <p:nvPr/>
        </p:nvSpPr>
        <p:spPr>
          <a:xfrm>
            <a:off x="-102984" y="-160257"/>
            <a:ext cx="9246984" cy="10607515"/>
          </a:xfrm>
          <a:custGeom>
            <a:avLst/>
            <a:gdLst/>
            <a:ahLst/>
            <a:cxnLst/>
            <a:rect l="l" t="t" r="r" b="b"/>
            <a:pathLst>
              <a:path w="9246984" h="10607515">
                <a:moveTo>
                  <a:pt x="0" y="0"/>
                </a:moveTo>
                <a:lnTo>
                  <a:pt x="9246984" y="0"/>
                </a:lnTo>
                <a:lnTo>
                  <a:pt x="9246984" y="10607514"/>
                </a:lnTo>
                <a:lnTo>
                  <a:pt x="0" y="10607514"/>
                </a:lnTo>
                <a:lnTo>
                  <a:pt x="0" y="0"/>
                </a:lnTo>
                <a:close/>
              </a:path>
            </a:pathLst>
          </a:custGeom>
          <a:blipFill>
            <a:blip r:embed="rId8"/>
            <a:stretch>
              <a:fillRect l="-35927" t="-15558" r="-62664"/>
            </a:stretch>
          </a:blipFill>
        </p:spPr>
        <p:txBody>
          <a:bodyPr/>
          <a:lstStyle/>
          <a:p>
            <a:endParaRPr lang="en-US"/>
          </a:p>
        </p:txBody>
      </p:sp>
      <p:sp>
        <p:nvSpPr>
          <p:cNvPr id="10" name="Freeform 10"/>
          <p:cNvSpPr/>
          <p:nvPr/>
        </p:nvSpPr>
        <p:spPr>
          <a:xfrm>
            <a:off x="14323656" y="8577072"/>
            <a:ext cx="3553704" cy="1288697"/>
          </a:xfrm>
          <a:custGeom>
            <a:avLst/>
            <a:gdLst/>
            <a:ahLst/>
            <a:cxnLst/>
            <a:rect l="l" t="t" r="r" b="b"/>
            <a:pathLst>
              <a:path w="3553704" h="1288697">
                <a:moveTo>
                  <a:pt x="0" y="0"/>
                </a:moveTo>
                <a:lnTo>
                  <a:pt x="3553705" y="0"/>
                </a:lnTo>
                <a:lnTo>
                  <a:pt x="3553705" y="1288697"/>
                </a:lnTo>
                <a:lnTo>
                  <a:pt x="0" y="1288697"/>
                </a:lnTo>
                <a:lnTo>
                  <a:pt x="0" y="0"/>
                </a:lnTo>
                <a:close/>
              </a:path>
            </a:pathLst>
          </a:custGeom>
          <a:blipFill>
            <a:blip r:embed="rId9"/>
            <a:stretch>
              <a:fillRect t="-10890" b="-11668"/>
            </a:stretch>
          </a:blipFill>
        </p:spPr>
        <p:txBody>
          <a:bodyPr/>
          <a:lstStyle/>
          <a:p>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A9D64E"/>
        </a:solidFill>
        <a:effectLst/>
      </p:bgPr>
    </p:bg>
    <p:spTree>
      <p:nvGrpSpPr>
        <p:cNvPr id="1" name=""/>
        <p:cNvGrpSpPr/>
        <p:nvPr/>
      </p:nvGrpSpPr>
      <p:grpSpPr>
        <a:xfrm>
          <a:off x="0" y="0"/>
          <a:ext cx="0" cy="0"/>
          <a:chOff x="0" y="0"/>
          <a:chExt cx="0" cy="0"/>
        </a:xfrm>
      </p:grpSpPr>
      <p:grpSp>
        <p:nvGrpSpPr>
          <p:cNvPr id="2" name="Group 2"/>
          <p:cNvGrpSpPr/>
          <p:nvPr/>
        </p:nvGrpSpPr>
        <p:grpSpPr>
          <a:xfrm>
            <a:off x="-972804" y="2808190"/>
            <a:ext cx="20233607" cy="5589240"/>
            <a:chOff x="0" y="0"/>
            <a:chExt cx="5329016" cy="1472063"/>
          </a:xfrm>
        </p:grpSpPr>
        <p:sp>
          <p:nvSpPr>
            <p:cNvPr id="3" name="Freeform 3"/>
            <p:cNvSpPr/>
            <p:nvPr/>
          </p:nvSpPr>
          <p:spPr>
            <a:xfrm>
              <a:off x="0" y="0"/>
              <a:ext cx="5329016" cy="1472063"/>
            </a:xfrm>
            <a:custGeom>
              <a:avLst/>
              <a:gdLst/>
              <a:ahLst/>
              <a:cxnLst/>
              <a:rect l="l" t="t" r="r" b="b"/>
              <a:pathLst>
                <a:path w="5329016" h="1472063">
                  <a:moveTo>
                    <a:pt x="19514" y="0"/>
                  </a:moveTo>
                  <a:lnTo>
                    <a:pt x="5309502" y="0"/>
                  </a:lnTo>
                  <a:cubicBezTo>
                    <a:pt x="5314677" y="0"/>
                    <a:pt x="5319641" y="2056"/>
                    <a:pt x="5323300" y="5716"/>
                  </a:cubicBezTo>
                  <a:cubicBezTo>
                    <a:pt x="5326960" y="9375"/>
                    <a:pt x="5329016" y="14339"/>
                    <a:pt x="5329016" y="19514"/>
                  </a:cubicBezTo>
                  <a:lnTo>
                    <a:pt x="5329016" y="1452549"/>
                  </a:lnTo>
                  <a:cubicBezTo>
                    <a:pt x="5329016" y="1463327"/>
                    <a:pt x="5320279" y="1472063"/>
                    <a:pt x="5309502" y="1472063"/>
                  </a:cubicBezTo>
                  <a:lnTo>
                    <a:pt x="19514" y="1472063"/>
                  </a:lnTo>
                  <a:cubicBezTo>
                    <a:pt x="14339" y="1472063"/>
                    <a:pt x="9375" y="1470007"/>
                    <a:pt x="5716" y="1466348"/>
                  </a:cubicBezTo>
                  <a:cubicBezTo>
                    <a:pt x="2056" y="1462688"/>
                    <a:pt x="0" y="1457725"/>
                    <a:pt x="0" y="1452549"/>
                  </a:cubicBezTo>
                  <a:lnTo>
                    <a:pt x="0" y="19514"/>
                  </a:lnTo>
                  <a:cubicBezTo>
                    <a:pt x="0" y="8737"/>
                    <a:pt x="8737" y="0"/>
                    <a:pt x="19514" y="0"/>
                  </a:cubicBezTo>
                  <a:close/>
                </a:path>
              </a:pathLst>
            </a:custGeom>
            <a:solidFill>
              <a:srgbClr val="000000"/>
            </a:solidFill>
          </p:spPr>
          <p:txBody>
            <a:bodyPr/>
            <a:lstStyle/>
            <a:p>
              <a:endParaRPr lang="en-US"/>
            </a:p>
          </p:txBody>
        </p:sp>
        <p:sp>
          <p:nvSpPr>
            <p:cNvPr id="4" name="TextBox 4"/>
            <p:cNvSpPr txBox="1"/>
            <p:nvPr/>
          </p:nvSpPr>
          <p:spPr>
            <a:xfrm>
              <a:off x="0" y="-19050"/>
              <a:ext cx="5329016" cy="1491113"/>
            </a:xfrm>
            <a:prstGeom prst="rect">
              <a:avLst/>
            </a:prstGeom>
          </p:spPr>
          <p:txBody>
            <a:bodyPr lIns="76200" tIns="76200" rIns="76200" bIns="76200" rtlCol="0" anchor="ctr"/>
            <a:lstStyle/>
            <a:p>
              <a:pPr algn="ctr">
                <a:lnSpc>
                  <a:spcPts val="1980"/>
                </a:lnSpc>
              </a:pPr>
              <a:endParaRPr/>
            </a:p>
          </p:txBody>
        </p:sp>
      </p:grpSp>
      <p:grpSp>
        <p:nvGrpSpPr>
          <p:cNvPr id="5" name="Group 5"/>
          <p:cNvGrpSpPr/>
          <p:nvPr/>
        </p:nvGrpSpPr>
        <p:grpSpPr>
          <a:xfrm>
            <a:off x="2536979" y="3536793"/>
            <a:ext cx="13214042" cy="4132035"/>
            <a:chOff x="0" y="0"/>
            <a:chExt cx="17618723" cy="5509379"/>
          </a:xfrm>
        </p:grpSpPr>
        <p:sp>
          <p:nvSpPr>
            <p:cNvPr id="6" name="Freeform 6"/>
            <p:cNvSpPr/>
            <p:nvPr/>
          </p:nvSpPr>
          <p:spPr>
            <a:xfrm>
              <a:off x="708441" y="295997"/>
              <a:ext cx="3121341" cy="2188840"/>
            </a:xfrm>
            <a:custGeom>
              <a:avLst/>
              <a:gdLst/>
              <a:ahLst/>
              <a:cxnLst/>
              <a:rect l="l" t="t" r="r" b="b"/>
              <a:pathLst>
                <a:path w="3121341" h="2188840">
                  <a:moveTo>
                    <a:pt x="0" y="0"/>
                  </a:moveTo>
                  <a:lnTo>
                    <a:pt x="3121341" y="0"/>
                  </a:lnTo>
                  <a:lnTo>
                    <a:pt x="3121341" y="2188840"/>
                  </a:lnTo>
                  <a:lnTo>
                    <a:pt x="0" y="218884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TextBox 7"/>
            <p:cNvSpPr txBox="1"/>
            <p:nvPr/>
          </p:nvSpPr>
          <p:spPr>
            <a:xfrm>
              <a:off x="0" y="3227549"/>
              <a:ext cx="4538223" cy="2278501"/>
            </a:xfrm>
            <a:prstGeom prst="rect">
              <a:avLst/>
            </a:prstGeom>
          </p:spPr>
          <p:txBody>
            <a:bodyPr lIns="0" tIns="0" rIns="0" bIns="0" rtlCol="0" anchor="t">
              <a:spAutoFit/>
            </a:bodyPr>
            <a:lstStyle/>
            <a:p>
              <a:pPr algn="ctr">
                <a:lnSpc>
                  <a:spcPts val="7002"/>
                </a:lnSpc>
              </a:pPr>
              <a:r>
                <a:rPr lang="en-US" sz="5001">
                  <a:solidFill>
                    <a:srgbClr val="FFFFFF"/>
                  </a:solidFill>
                  <a:latin typeface="Frutiger"/>
                </a:rPr>
                <a:t>Split into groups of 5</a:t>
              </a:r>
            </a:p>
          </p:txBody>
        </p:sp>
        <p:sp>
          <p:nvSpPr>
            <p:cNvPr id="8" name="Freeform 8"/>
            <p:cNvSpPr/>
            <p:nvPr/>
          </p:nvSpPr>
          <p:spPr>
            <a:xfrm>
              <a:off x="7883289" y="0"/>
              <a:ext cx="2946579" cy="2780834"/>
            </a:xfrm>
            <a:custGeom>
              <a:avLst/>
              <a:gdLst/>
              <a:ahLst/>
              <a:cxnLst/>
              <a:rect l="l" t="t" r="r" b="b"/>
              <a:pathLst>
                <a:path w="2946579" h="2780834">
                  <a:moveTo>
                    <a:pt x="0" y="0"/>
                  </a:moveTo>
                  <a:lnTo>
                    <a:pt x="2946579" y="0"/>
                  </a:lnTo>
                  <a:lnTo>
                    <a:pt x="2946579" y="2780834"/>
                  </a:lnTo>
                  <a:lnTo>
                    <a:pt x="0" y="278083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TextBox 9"/>
            <p:cNvSpPr txBox="1"/>
            <p:nvPr/>
          </p:nvSpPr>
          <p:spPr>
            <a:xfrm>
              <a:off x="7071103" y="3237074"/>
              <a:ext cx="4570950" cy="2272305"/>
            </a:xfrm>
            <a:prstGeom prst="rect">
              <a:avLst/>
            </a:prstGeom>
          </p:spPr>
          <p:txBody>
            <a:bodyPr lIns="0" tIns="0" rIns="0" bIns="0" rtlCol="0" anchor="t">
              <a:spAutoFit/>
            </a:bodyPr>
            <a:lstStyle/>
            <a:p>
              <a:pPr algn="ctr">
                <a:lnSpc>
                  <a:spcPts val="6994"/>
                </a:lnSpc>
              </a:pPr>
              <a:r>
                <a:rPr lang="en-US" sz="4996">
                  <a:solidFill>
                    <a:srgbClr val="FFFFFF"/>
                  </a:solidFill>
                  <a:latin typeface="Frutiger"/>
                </a:rPr>
                <a:t>Pick a team leader</a:t>
              </a:r>
            </a:p>
          </p:txBody>
        </p:sp>
        <p:sp>
          <p:nvSpPr>
            <p:cNvPr id="10" name="Freeform 10"/>
            <p:cNvSpPr/>
            <p:nvPr/>
          </p:nvSpPr>
          <p:spPr>
            <a:xfrm>
              <a:off x="14782517" y="146622"/>
              <a:ext cx="2522403" cy="2453037"/>
            </a:xfrm>
            <a:custGeom>
              <a:avLst/>
              <a:gdLst/>
              <a:ahLst/>
              <a:cxnLst/>
              <a:rect l="l" t="t" r="r" b="b"/>
              <a:pathLst>
                <a:path w="2522403" h="2453037">
                  <a:moveTo>
                    <a:pt x="0" y="0"/>
                  </a:moveTo>
                  <a:lnTo>
                    <a:pt x="2522403" y="0"/>
                  </a:lnTo>
                  <a:lnTo>
                    <a:pt x="2522403" y="2453037"/>
                  </a:lnTo>
                  <a:lnTo>
                    <a:pt x="0" y="245303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1" name="TextBox 11"/>
            <p:cNvSpPr txBox="1"/>
            <p:nvPr/>
          </p:nvSpPr>
          <p:spPr>
            <a:xfrm>
              <a:off x="14468713" y="3286473"/>
              <a:ext cx="3150010" cy="2076285"/>
            </a:xfrm>
            <a:prstGeom prst="rect">
              <a:avLst/>
            </a:prstGeom>
          </p:spPr>
          <p:txBody>
            <a:bodyPr lIns="0" tIns="0" rIns="0" bIns="0" rtlCol="0" anchor="t">
              <a:spAutoFit/>
            </a:bodyPr>
            <a:lstStyle/>
            <a:p>
              <a:pPr algn="ctr">
                <a:lnSpc>
                  <a:spcPts val="6295"/>
                </a:lnSpc>
              </a:pPr>
              <a:r>
                <a:rPr lang="en-US" sz="4996">
                  <a:solidFill>
                    <a:srgbClr val="FFFFFF"/>
                  </a:solidFill>
                  <a:latin typeface="Frutiger"/>
                </a:rPr>
                <a:t>15 minutes </a:t>
              </a:r>
            </a:p>
          </p:txBody>
        </p:sp>
      </p:grpSp>
      <p:sp>
        <p:nvSpPr>
          <p:cNvPr id="12" name="TextBox 12"/>
          <p:cNvSpPr txBox="1"/>
          <p:nvPr/>
        </p:nvSpPr>
        <p:spPr>
          <a:xfrm>
            <a:off x="5558280" y="73938"/>
            <a:ext cx="7171440" cy="2338265"/>
          </a:xfrm>
          <a:prstGeom prst="rect">
            <a:avLst/>
          </a:prstGeom>
        </p:spPr>
        <p:txBody>
          <a:bodyPr lIns="0" tIns="0" rIns="0" bIns="0" rtlCol="0" anchor="t">
            <a:spAutoFit/>
          </a:bodyPr>
          <a:lstStyle/>
          <a:p>
            <a:pPr algn="l">
              <a:lnSpc>
                <a:spcPts val="16800"/>
              </a:lnSpc>
            </a:pPr>
            <a:r>
              <a:rPr lang="en-US" sz="12000">
                <a:solidFill>
                  <a:srgbClr val="000000"/>
                </a:solidFill>
                <a:latin typeface="Neue Kabel 2"/>
              </a:rPr>
              <a:t>Icebreaker</a:t>
            </a:r>
          </a:p>
        </p:txBody>
      </p:sp>
      <p:sp>
        <p:nvSpPr>
          <p:cNvPr id="13" name="Freeform 13"/>
          <p:cNvSpPr/>
          <p:nvPr/>
        </p:nvSpPr>
        <p:spPr>
          <a:xfrm>
            <a:off x="14347917" y="8613952"/>
            <a:ext cx="3505183" cy="1288697"/>
          </a:xfrm>
          <a:custGeom>
            <a:avLst/>
            <a:gdLst/>
            <a:ahLst/>
            <a:cxnLst/>
            <a:rect l="l" t="t" r="r" b="b"/>
            <a:pathLst>
              <a:path w="3505183" h="1288697">
                <a:moveTo>
                  <a:pt x="0" y="0"/>
                </a:moveTo>
                <a:lnTo>
                  <a:pt x="3505183" y="0"/>
                </a:lnTo>
                <a:lnTo>
                  <a:pt x="3505183" y="1288696"/>
                </a:lnTo>
                <a:lnTo>
                  <a:pt x="0" y="1288696"/>
                </a:lnTo>
                <a:lnTo>
                  <a:pt x="0" y="0"/>
                </a:lnTo>
                <a:close/>
              </a:path>
            </a:pathLst>
          </a:custGeom>
          <a:blipFill>
            <a:blip r:embed="rId8"/>
            <a:stretch>
              <a:fillRect l="-1509" t="-12974" r="-1569" b="-11634"/>
            </a:stretch>
          </a:blipFill>
        </p:spPr>
        <p:txBody>
          <a:bodyPr/>
          <a:lstStyle/>
          <a:p>
            <a:endParaRPr lang="en-US"/>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a:off x="5584112" y="2445963"/>
            <a:ext cx="7112475" cy="356830"/>
          </a:xfrm>
          <a:custGeom>
            <a:avLst/>
            <a:gdLst/>
            <a:ahLst/>
            <a:cxnLst/>
            <a:rect l="l" t="t" r="r" b="b"/>
            <a:pathLst>
              <a:path w="7112475" h="356830">
                <a:moveTo>
                  <a:pt x="0" y="0"/>
                </a:moveTo>
                <a:lnTo>
                  <a:pt x="7112475" y="0"/>
                </a:lnTo>
                <a:lnTo>
                  <a:pt x="7112475" y="356830"/>
                </a:lnTo>
                <a:lnTo>
                  <a:pt x="0" y="35683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393682" y="3275291"/>
            <a:ext cx="19075363" cy="7555540"/>
          </a:xfrm>
          <a:custGeom>
            <a:avLst/>
            <a:gdLst/>
            <a:ahLst/>
            <a:cxnLst/>
            <a:rect l="l" t="t" r="r" b="b"/>
            <a:pathLst>
              <a:path w="19075363" h="7555540">
                <a:moveTo>
                  <a:pt x="0" y="0"/>
                </a:moveTo>
                <a:lnTo>
                  <a:pt x="19075364" y="0"/>
                </a:lnTo>
                <a:lnTo>
                  <a:pt x="19075364" y="7555540"/>
                </a:lnTo>
                <a:lnTo>
                  <a:pt x="0" y="7555540"/>
                </a:lnTo>
                <a:lnTo>
                  <a:pt x="0" y="0"/>
                </a:lnTo>
                <a:close/>
              </a:path>
            </a:pathLst>
          </a:custGeom>
          <a:blipFill>
            <a:blip r:embed="rId4"/>
            <a:stretch>
              <a:fillRect t="-35386"/>
            </a:stretch>
          </a:blipFill>
        </p:spPr>
        <p:txBody>
          <a:bodyPr/>
          <a:lstStyle/>
          <a:p>
            <a:endParaRPr lang="en-US"/>
          </a:p>
        </p:txBody>
      </p:sp>
      <p:sp>
        <p:nvSpPr>
          <p:cNvPr id="4" name="TextBox 4"/>
          <p:cNvSpPr txBox="1"/>
          <p:nvPr/>
        </p:nvSpPr>
        <p:spPr>
          <a:xfrm>
            <a:off x="7344283" y="2940072"/>
            <a:ext cx="3599435" cy="603763"/>
          </a:xfrm>
          <a:prstGeom prst="rect">
            <a:avLst/>
          </a:prstGeom>
        </p:spPr>
        <p:txBody>
          <a:bodyPr lIns="0" tIns="0" rIns="0" bIns="0" rtlCol="0" anchor="t">
            <a:spAutoFit/>
          </a:bodyPr>
          <a:lstStyle/>
          <a:p>
            <a:pPr algn="l">
              <a:lnSpc>
                <a:spcPts val="5040"/>
              </a:lnSpc>
            </a:pPr>
            <a:r>
              <a:rPr lang="en-US" sz="3600">
                <a:solidFill>
                  <a:srgbClr val="FFFFFF"/>
                </a:solidFill>
                <a:latin typeface="Frutiger"/>
              </a:rPr>
              <a:t>Live Your Dream</a:t>
            </a:r>
          </a:p>
        </p:txBody>
      </p:sp>
      <p:sp>
        <p:nvSpPr>
          <p:cNvPr id="5" name="TextBox 5"/>
          <p:cNvSpPr txBox="1"/>
          <p:nvPr/>
        </p:nvSpPr>
        <p:spPr>
          <a:xfrm>
            <a:off x="5885481" y="619930"/>
            <a:ext cx="6517037" cy="1626008"/>
          </a:xfrm>
          <a:prstGeom prst="rect">
            <a:avLst/>
          </a:prstGeom>
        </p:spPr>
        <p:txBody>
          <a:bodyPr lIns="0" tIns="0" rIns="0" bIns="0" rtlCol="0" anchor="t">
            <a:spAutoFit/>
          </a:bodyPr>
          <a:lstStyle/>
          <a:p>
            <a:pPr algn="ctr">
              <a:lnSpc>
                <a:spcPts val="10839"/>
              </a:lnSpc>
            </a:pPr>
            <a:r>
              <a:rPr lang="en-US" sz="9765">
                <a:solidFill>
                  <a:srgbClr val="FFFFFF"/>
                </a:solidFill>
                <a:latin typeface="Neue Kabel 2"/>
              </a:rPr>
              <a:t>Career Path</a:t>
            </a:r>
          </a:p>
        </p:txBody>
      </p:sp>
      <p:grpSp>
        <p:nvGrpSpPr>
          <p:cNvPr id="6" name="Group 6"/>
          <p:cNvGrpSpPr/>
          <p:nvPr/>
        </p:nvGrpSpPr>
        <p:grpSpPr>
          <a:xfrm>
            <a:off x="13376858" y="8009968"/>
            <a:ext cx="6293557" cy="3923569"/>
            <a:chOff x="0" y="0"/>
            <a:chExt cx="1373366" cy="856193"/>
          </a:xfrm>
        </p:grpSpPr>
        <p:sp>
          <p:nvSpPr>
            <p:cNvPr id="7" name="Freeform 7"/>
            <p:cNvSpPr/>
            <p:nvPr/>
          </p:nvSpPr>
          <p:spPr>
            <a:xfrm>
              <a:off x="0" y="0"/>
              <a:ext cx="1373366" cy="856193"/>
            </a:xfrm>
            <a:custGeom>
              <a:avLst/>
              <a:gdLst/>
              <a:ahLst/>
              <a:cxnLst/>
              <a:rect l="l" t="t" r="r" b="b"/>
              <a:pathLst>
                <a:path w="1373366" h="856193">
                  <a:moveTo>
                    <a:pt x="686683" y="0"/>
                  </a:moveTo>
                  <a:cubicBezTo>
                    <a:pt x="307439" y="0"/>
                    <a:pt x="0" y="191665"/>
                    <a:pt x="0" y="428096"/>
                  </a:cubicBezTo>
                  <a:cubicBezTo>
                    <a:pt x="0" y="664527"/>
                    <a:pt x="307439" y="856193"/>
                    <a:pt x="686683" y="856193"/>
                  </a:cubicBezTo>
                  <a:cubicBezTo>
                    <a:pt x="1065928" y="856193"/>
                    <a:pt x="1373366" y="664527"/>
                    <a:pt x="1373366" y="428096"/>
                  </a:cubicBezTo>
                  <a:cubicBezTo>
                    <a:pt x="1373366" y="191665"/>
                    <a:pt x="1065928" y="0"/>
                    <a:pt x="686683" y="0"/>
                  </a:cubicBezTo>
                  <a:close/>
                </a:path>
              </a:pathLst>
            </a:custGeom>
            <a:solidFill>
              <a:srgbClr val="0075B2"/>
            </a:solidFill>
          </p:spPr>
          <p:txBody>
            <a:bodyPr/>
            <a:lstStyle/>
            <a:p>
              <a:endParaRPr lang="en-US"/>
            </a:p>
          </p:txBody>
        </p:sp>
        <p:sp>
          <p:nvSpPr>
            <p:cNvPr id="8" name="TextBox 8"/>
            <p:cNvSpPr txBox="1"/>
            <p:nvPr/>
          </p:nvSpPr>
          <p:spPr>
            <a:xfrm>
              <a:off x="128753" y="61218"/>
              <a:ext cx="1115860" cy="714706"/>
            </a:xfrm>
            <a:prstGeom prst="rect">
              <a:avLst/>
            </a:prstGeom>
          </p:spPr>
          <p:txBody>
            <a:bodyPr lIns="76200" tIns="76200" rIns="76200" bIns="76200" rtlCol="0" anchor="ctr"/>
            <a:lstStyle/>
            <a:p>
              <a:pPr algn="ctr">
                <a:lnSpc>
                  <a:spcPts val="1980"/>
                </a:lnSpc>
              </a:pPr>
              <a:endParaRPr/>
            </a:p>
          </p:txBody>
        </p:sp>
      </p:grpSp>
      <p:sp>
        <p:nvSpPr>
          <p:cNvPr id="9" name="Freeform 9"/>
          <p:cNvSpPr/>
          <p:nvPr/>
        </p:nvSpPr>
        <p:spPr>
          <a:xfrm>
            <a:off x="14323656" y="8577072"/>
            <a:ext cx="3553704" cy="1288697"/>
          </a:xfrm>
          <a:custGeom>
            <a:avLst/>
            <a:gdLst/>
            <a:ahLst/>
            <a:cxnLst/>
            <a:rect l="l" t="t" r="r" b="b"/>
            <a:pathLst>
              <a:path w="3553704" h="1288697">
                <a:moveTo>
                  <a:pt x="0" y="0"/>
                </a:moveTo>
                <a:lnTo>
                  <a:pt x="3553705" y="0"/>
                </a:lnTo>
                <a:lnTo>
                  <a:pt x="3553705" y="1288697"/>
                </a:lnTo>
                <a:lnTo>
                  <a:pt x="0" y="1288697"/>
                </a:lnTo>
                <a:lnTo>
                  <a:pt x="0" y="0"/>
                </a:lnTo>
                <a:close/>
              </a:path>
            </a:pathLst>
          </a:custGeom>
          <a:blipFill>
            <a:blip r:embed="rId5"/>
            <a:stretch>
              <a:fillRect t="-10890" b="-11668"/>
            </a:stretch>
          </a:blipFill>
        </p:spPr>
        <p:txBody>
          <a:bodyPr/>
          <a:lstStyle/>
          <a:p>
            <a:endParaRPr lang="en-US"/>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a:off x="8501507" y="-198749"/>
            <a:ext cx="9972039" cy="10684498"/>
          </a:xfrm>
          <a:custGeom>
            <a:avLst/>
            <a:gdLst/>
            <a:ahLst/>
            <a:cxnLst/>
            <a:rect l="l" t="t" r="r" b="b"/>
            <a:pathLst>
              <a:path w="9972039" h="10684498">
                <a:moveTo>
                  <a:pt x="0" y="0"/>
                </a:moveTo>
                <a:lnTo>
                  <a:pt x="9972039" y="0"/>
                </a:lnTo>
                <a:lnTo>
                  <a:pt x="9972039" y="10684498"/>
                </a:lnTo>
                <a:lnTo>
                  <a:pt x="0" y="10684498"/>
                </a:lnTo>
                <a:lnTo>
                  <a:pt x="0" y="0"/>
                </a:lnTo>
                <a:close/>
              </a:path>
            </a:pathLst>
          </a:custGeom>
          <a:blipFill>
            <a:blip r:embed="rId2"/>
            <a:stretch>
              <a:fillRect l="-39479" r="-21337"/>
            </a:stretch>
          </a:blipFill>
        </p:spPr>
        <p:txBody>
          <a:bodyPr/>
          <a:lstStyle/>
          <a:p>
            <a:endParaRPr lang="en-US"/>
          </a:p>
        </p:txBody>
      </p:sp>
      <p:sp>
        <p:nvSpPr>
          <p:cNvPr id="3" name="Freeform 3"/>
          <p:cNvSpPr/>
          <p:nvPr/>
        </p:nvSpPr>
        <p:spPr>
          <a:xfrm>
            <a:off x="12524251" y="0"/>
            <a:ext cx="5763749" cy="3507224"/>
          </a:xfrm>
          <a:custGeom>
            <a:avLst/>
            <a:gdLst/>
            <a:ahLst/>
            <a:cxnLst/>
            <a:rect l="l" t="t" r="r" b="b"/>
            <a:pathLst>
              <a:path w="5763749" h="3507224">
                <a:moveTo>
                  <a:pt x="0" y="0"/>
                </a:moveTo>
                <a:lnTo>
                  <a:pt x="5763749" y="0"/>
                </a:lnTo>
                <a:lnTo>
                  <a:pt x="5763749" y="3507224"/>
                </a:lnTo>
                <a:lnTo>
                  <a:pt x="0" y="350722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TextBox 4"/>
          <p:cNvSpPr txBox="1"/>
          <p:nvPr/>
        </p:nvSpPr>
        <p:spPr>
          <a:xfrm>
            <a:off x="735060" y="2692794"/>
            <a:ext cx="5783200" cy="1352307"/>
          </a:xfrm>
          <a:prstGeom prst="rect">
            <a:avLst/>
          </a:prstGeom>
        </p:spPr>
        <p:txBody>
          <a:bodyPr lIns="0" tIns="0" rIns="0" bIns="0" rtlCol="0" anchor="t">
            <a:spAutoFit/>
          </a:bodyPr>
          <a:lstStyle/>
          <a:p>
            <a:pPr algn="just">
              <a:lnSpc>
                <a:spcPts val="5609"/>
              </a:lnSpc>
            </a:pPr>
            <a:r>
              <a:rPr lang="en-US" sz="3299">
                <a:solidFill>
                  <a:srgbClr val="FFFFFF"/>
                </a:solidFill>
                <a:latin typeface="Frutiger"/>
              </a:rPr>
              <a:t>offer steady employment but limited room for growth.</a:t>
            </a:r>
          </a:p>
        </p:txBody>
      </p:sp>
      <p:sp>
        <p:nvSpPr>
          <p:cNvPr id="5" name="TextBox 5"/>
          <p:cNvSpPr txBox="1"/>
          <p:nvPr/>
        </p:nvSpPr>
        <p:spPr>
          <a:xfrm>
            <a:off x="735060" y="1402123"/>
            <a:ext cx="2247237" cy="1452596"/>
          </a:xfrm>
          <a:prstGeom prst="rect">
            <a:avLst/>
          </a:prstGeom>
        </p:spPr>
        <p:txBody>
          <a:bodyPr lIns="0" tIns="0" rIns="0" bIns="0" rtlCol="0" anchor="t">
            <a:spAutoFit/>
          </a:bodyPr>
          <a:lstStyle/>
          <a:p>
            <a:pPr algn="ctr">
              <a:lnSpc>
                <a:spcPts val="9723"/>
              </a:lnSpc>
              <a:spcBef>
                <a:spcPct val="0"/>
              </a:spcBef>
            </a:pPr>
            <a:r>
              <a:rPr lang="en-US" sz="8759">
                <a:solidFill>
                  <a:srgbClr val="FFFFFF"/>
                </a:solidFill>
                <a:latin typeface="Neue Kabel 2"/>
              </a:rPr>
              <a:t>Jobs</a:t>
            </a:r>
          </a:p>
        </p:txBody>
      </p:sp>
      <p:sp>
        <p:nvSpPr>
          <p:cNvPr id="6" name="TextBox 6"/>
          <p:cNvSpPr txBox="1"/>
          <p:nvPr/>
        </p:nvSpPr>
        <p:spPr>
          <a:xfrm>
            <a:off x="735060" y="6026703"/>
            <a:ext cx="7108526" cy="2052272"/>
          </a:xfrm>
          <a:prstGeom prst="rect">
            <a:avLst/>
          </a:prstGeom>
        </p:spPr>
        <p:txBody>
          <a:bodyPr lIns="0" tIns="0" rIns="0" bIns="0" rtlCol="0" anchor="t">
            <a:spAutoFit/>
          </a:bodyPr>
          <a:lstStyle/>
          <a:p>
            <a:pPr algn="just">
              <a:lnSpc>
                <a:spcPts val="5609"/>
              </a:lnSpc>
            </a:pPr>
            <a:r>
              <a:rPr lang="en-US" sz="3299">
                <a:solidFill>
                  <a:srgbClr val="FFFFFF"/>
                </a:solidFill>
                <a:latin typeface="Frutiger"/>
              </a:rPr>
              <a:t>offer the chance to acquire skills and opportunities for career moves and salary increases.</a:t>
            </a:r>
          </a:p>
        </p:txBody>
      </p:sp>
      <p:sp>
        <p:nvSpPr>
          <p:cNvPr id="7" name="TextBox 7"/>
          <p:cNvSpPr txBox="1"/>
          <p:nvPr/>
        </p:nvSpPr>
        <p:spPr>
          <a:xfrm>
            <a:off x="735060" y="4736033"/>
            <a:ext cx="3902679" cy="1452596"/>
          </a:xfrm>
          <a:prstGeom prst="rect">
            <a:avLst/>
          </a:prstGeom>
        </p:spPr>
        <p:txBody>
          <a:bodyPr lIns="0" tIns="0" rIns="0" bIns="0" rtlCol="0" anchor="t">
            <a:spAutoFit/>
          </a:bodyPr>
          <a:lstStyle/>
          <a:p>
            <a:pPr algn="ctr">
              <a:lnSpc>
                <a:spcPts val="9723"/>
              </a:lnSpc>
              <a:spcBef>
                <a:spcPct val="0"/>
              </a:spcBef>
            </a:pPr>
            <a:r>
              <a:rPr lang="en-US" sz="8759">
                <a:solidFill>
                  <a:srgbClr val="FFFFFF"/>
                </a:solidFill>
                <a:latin typeface="Neue Kabel 2"/>
              </a:rPr>
              <a:t>Careers </a:t>
            </a:r>
          </a:p>
        </p:txBody>
      </p:sp>
      <p:grpSp>
        <p:nvGrpSpPr>
          <p:cNvPr id="8" name="Group 8"/>
          <p:cNvGrpSpPr>
            <a:grpSpLocks noChangeAspect="1"/>
          </p:cNvGrpSpPr>
          <p:nvPr/>
        </p:nvGrpSpPr>
        <p:grpSpPr>
          <a:xfrm>
            <a:off x="0" y="1354405"/>
            <a:ext cx="174122" cy="2095505"/>
            <a:chOff x="0" y="0"/>
            <a:chExt cx="116078" cy="1397000"/>
          </a:xfrm>
        </p:grpSpPr>
        <p:sp>
          <p:nvSpPr>
            <p:cNvPr id="9" name="Freeform 9"/>
            <p:cNvSpPr/>
            <p:nvPr/>
          </p:nvSpPr>
          <p:spPr>
            <a:xfrm>
              <a:off x="0" y="0"/>
              <a:ext cx="116078" cy="1397000"/>
            </a:xfrm>
            <a:custGeom>
              <a:avLst/>
              <a:gdLst/>
              <a:ahLst/>
              <a:cxnLst/>
              <a:rect l="l" t="t" r="r" b="b"/>
              <a:pathLst>
                <a:path w="116078" h="1397000">
                  <a:moveTo>
                    <a:pt x="63500" y="0"/>
                  </a:moveTo>
                  <a:cubicBezTo>
                    <a:pt x="28448" y="0"/>
                    <a:pt x="0" y="28448"/>
                    <a:pt x="0" y="63500"/>
                  </a:cubicBezTo>
                  <a:lnTo>
                    <a:pt x="0" y="444500"/>
                  </a:lnTo>
                  <a:cubicBezTo>
                    <a:pt x="0" y="479552"/>
                    <a:pt x="28448" y="508000"/>
                    <a:pt x="63500" y="508000"/>
                  </a:cubicBezTo>
                  <a:cubicBezTo>
                    <a:pt x="85344" y="508000"/>
                    <a:pt x="104648" y="496951"/>
                    <a:pt x="116078" y="480060"/>
                  </a:cubicBezTo>
                  <a:lnTo>
                    <a:pt x="116078" y="27940"/>
                  </a:lnTo>
                  <a:lnTo>
                    <a:pt x="116078" y="27940"/>
                  </a:lnTo>
                  <a:cubicBezTo>
                    <a:pt x="104648" y="11049"/>
                    <a:pt x="85344" y="0"/>
                    <a:pt x="63500" y="0"/>
                  </a:cubicBezTo>
                  <a:close/>
                  <a:moveTo>
                    <a:pt x="63500" y="889000"/>
                  </a:moveTo>
                  <a:cubicBezTo>
                    <a:pt x="28448" y="889000"/>
                    <a:pt x="0" y="917448"/>
                    <a:pt x="0" y="952500"/>
                  </a:cubicBezTo>
                  <a:lnTo>
                    <a:pt x="0" y="1333500"/>
                  </a:lnTo>
                  <a:cubicBezTo>
                    <a:pt x="0" y="1368552"/>
                    <a:pt x="28448" y="1397000"/>
                    <a:pt x="63500" y="1397000"/>
                  </a:cubicBezTo>
                  <a:cubicBezTo>
                    <a:pt x="85344" y="1397000"/>
                    <a:pt x="104648" y="1385951"/>
                    <a:pt x="116078" y="1369060"/>
                  </a:cubicBezTo>
                  <a:lnTo>
                    <a:pt x="116078" y="916940"/>
                  </a:lnTo>
                  <a:lnTo>
                    <a:pt x="116078" y="916940"/>
                  </a:lnTo>
                  <a:cubicBezTo>
                    <a:pt x="104648" y="900049"/>
                    <a:pt x="85344" y="889000"/>
                    <a:pt x="63500" y="889000"/>
                  </a:cubicBezTo>
                  <a:close/>
                </a:path>
              </a:pathLst>
            </a:custGeom>
            <a:solidFill>
              <a:srgbClr val="951ABE"/>
            </a:solidFill>
          </p:spPr>
          <p:txBody>
            <a:bodyPr/>
            <a:lstStyle/>
            <a:p>
              <a:endParaRPr lang="en-US"/>
            </a:p>
          </p:txBody>
        </p:sp>
      </p:grpSp>
      <p:sp>
        <p:nvSpPr>
          <p:cNvPr id="10" name="Freeform 10"/>
          <p:cNvSpPr/>
          <p:nvPr/>
        </p:nvSpPr>
        <p:spPr>
          <a:xfrm>
            <a:off x="14323656" y="8555869"/>
            <a:ext cx="3517629" cy="1364287"/>
          </a:xfrm>
          <a:custGeom>
            <a:avLst/>
            <a:gdLst/>
            <a:ahLst/>
            <a:cxnLst/>
            <a:rect l="l" t="t" r="r" b="b"/>
            <a:pathLst>
              <a:path w="3517629" h="1364287">
                <a:moveTo>
                  <a:pt x="0" y="0"/>
                </a:moveTo>
                <a:lnTo>
                  <a:pt x="3517629" y="0"/>
                </a:lnTo>
                <a:lnTo>
                  <a:pt x="3517629" y="1364287"/>
                </a:lnTo>
                <a:lnTo>
                  <a:pt x="0" y="1364287"/>
                </a:lnTo>
                <a:lnTo>
                  <a:pt x="0" y="0"/>
                </a:lnTo>
                <a:close/>
              </a:path>
            </a:pathLst>
          </a:custGeom>
          <a:blipFill>
            <a:blip r:embed="rId5"/>
            <a:stretch>
              <a:fillRect t="-8513" b="-6080"/>
            </a:stretch>
          </a:blipFill>
        </p:spPr>
        <p:txBody>
          <a:bodyPr/>
          <a:lstStyle/>
          <a:p>
            <a:endParaRPr lang="en-US"/>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2" name="Group 2"/>
          <p:cNvGrpSpPr/>
          <p:nvPr/>
        </p:nvGrpSpPr>
        <p:grpSpPr>
          <a:xfrm>
            <a:off x="12272105" y="1863476"/>
            <a:ext cx="5571553" cy="6639516"/>
            <a:chOff x="0" y="0"/>
            <a:chExt cx="1467405" cy="1748679"/>
          </a:xfrm>
        </p:grpSpPr>
        <p:sp>
          <p:nvSpPr>
            <p:cNvPr id="3" name="Freeform 3"/>
            <p:cNvSpPr/>
            <p:nvPr/>
          </p:nvSpPr>
          <p:spPr>
            <a:xfrm>
              <a:off x="0" y="0"/>
              <a:ext cx="1467405" cy="1748679"/>
            </a:xfrm>
            <a:custGeom>
              <a:avLst/>
              <a:gdLst/>
              <a:ahLst/>
              <a:cxnLst/>
              <a:rect l="l" t="t" r="r" b="b"/>
              <a:pathLst>
                <a:path w="1467405" h="1748679">
                  <a:moveTo>
                    <a:pt x="0" y="0"/>
                  </a:moveTo>
                  <a:lnTo>
                    <a:pt x="1467405" y="0"/>
                  </a:lnTo>
                  <a:lnTo>
                    <a:pt x="1467405" y="1748679"/>
                  </a:lnTo>
                  <a:lnTo>
                    <a:pt x="0" y="1748679"/>
                  </a:lnTo>
                  <a:close/>
                </a:path>
              </a:pathLst>
            </a:custGeom>
            <a:solidFill>
              <a:srgbClr val="29AF8C"/>
            </a:solidFill>
          </p:spPr>
          <p:txBody>
            <a:bodyPr/>
            <a:lstStyle/>
            <a:p>
              <a:endParaRPr lang="en-US"/>
            </a:p>
          </p:txBody>
        </p:sp>
        <p:sp>
          <p:nvSpPr>
            <p:cNvPr id="4" name="TextBox 4"/>
            <p:cNvSpPr txBox="1"/>
            <p:nvPr/>
          </p:nvSpPr>
          <p:spPr>
            <a:xfrm>
              <a:off x="0" y="-19050"/>
              <a:ext cx="1467405" cy="1767729"/>
            </a:xfrm>
            <a:prstGeom prst="rect">
              <a:avLst/>
            </a:prstGeom>
          </p:spPr>
          <p:txBody>
            <a:bodyPr lIns="76200" tIns="76200" rIns="76200" bIns="76200" rtlCol="0" anchor="ctr"/>
            <a:lstStyle/>
            <a:p>
              <a:pPr algn="ctr">
                <a:lnSpc>
                  <a:spcPts val="1979"/>
                </a:lnSpc>
              </a:pPr>
              <a:endParaRPr/>
            </a:p>
          </p:txBody>
        </p:sp>
      </p:grpSp>
      <p:grpSp>
        <p:nvGrpSpPr>
          <p:cNvPr id="5" name="Group 5"/>
          <p:cNvGrpSpPr/>
          <p:nvPr/>
        </p:nvGrpSpPr>
        <p:grpSpPr>
          <a:xfrm>
            <a:off x="6406801" y="1863476"/>
            <a:ext cx="5571553" cy="6639516"/>
            <a:chOff x="0" y="0"/>
            <a:chExt cx="1467405" cy="1748679"/>
          </a:xfrm>
        </p:grpSpPr>
        <p:sp>
          <p:nvSpPr>
            <p:cNvPr id="6" name="Freeform 6"/>
            <p:cNvSpPr/>
            <p:nvPr/>
          </p:nvSpPr>
          <p:spPr>
            <a:xfrm>
              <a:off x="0" y="0"/>
              <a:ext cx="1467405" cy="1748679"/>
            </a:xfrm>
            <a:custGeom>
              <a:avLst/>
              <a:gdLst/>
              <a:ahLst/>
              <a:cxnLst/>
              <a:rect l="l" t="t" r="r" b="b"/>
              <a:pathLst>
                <a:path w="1467405" h="1748679">
                  <a:moveTo>
                    <a:pt x="0" y="0"/>
                  </a:moveTo>
                  <a:lnTo>
                    <a:pt x="1467405" y="0"/>
                  </a:lnTo>
                  <a:lnTo>
                    <a:pt x="1467405" y="1748679"/>
                  </a:lnTo>
                  <a:lnTo>
                    <a:pt x="0" y="1748679"/>
                  </a:lnTo>
                  <a:close/>
                </a:path>
              </a:pathLst>
            </a:custGeom>
            <a:solidFill>
              <a:srgbClr val="29AF8C"/>
            </a:solidFill>
          </p:spPr>
          <p:txBody>
            <a:bodyPr/>
            <a:lstStyle/>
            <a:p>
              <a:endParaRPr lang="en-US"/>
            </a:p>
          </p:txBody>
        </p:sp>
        <p:sp>
          <p:nvSpPr>
            <p:cNvPr id="7" name="TextBox 7"/>
            <p:cNvSpPr txBox="1"/>
            <p:nvPr/>
          </p:nvSpPr>
          <p:spPr>
            <a:xfrm>
              <a:off x="0" y="-19050"/>
              <a:ext cx="1467405" cy="1767729"/>
            </a:xfrm>
            <a:prstGeom prst="rect">
              <a:avLst/>
            </a:prstGeom>
          </p:spPr>
          <p:txBody>
            <a:bodyPr lIns="76200" tIns="76200" rIns="76200" bIns="76200" rtlCol="0" anchor="ctr"/>
            <a:lstStyle/>
            <a:p>
              <a:pPr algn="ctr">
                <a:lnSpc>
                  <a:spcPts val="1979"/>
                </a:lnSpc>
              </a:pPr>
              <a:endParaRPr/>
            </a:p>
          </p:txBody>
        </p:sp>
      </p:grpSp>
      <p:grpSp>
        <p:nvGrpSpPr>
          <p:cNvPr id="8" name="Group 8"/>
          <p:cNvGrpSpPr/>
          <p:nvPr/>
        </p:nvGrpSpPr>
        <p:grpSpPr>
          <a:xfrm>
            <a:off x="541496" y="1852046"/>
            <a:ext cx="5571553" cy="6650946"/>
            <a:chOff x="0" y="0"/>
            <a:chExt cx="1467405" cy="1751689"/>
          </a:xfrm>
        </p:grpSpPr>
        <p:sp>
          <p:nvSpPr>
            <p:cNvPr id="9" name="Freeform 9"/>
            <p:cNvSpPr/>
            <p:nvPr/>
          </p:nvSpPr>
          <p:spPr>
            <a:xfrm>
              <a:off x="0" y="0"/>
              <a:ext cx="1467405" cy="1751689"/>
            </a:xfrm>
            <a:custGeom>
              <a:avLst/>
              <a:gdLst/>
              <a:ahLst/>
              <a:cxnLst/>
              <a:rect l="l" t="t" r="r" b="b"/>
              <a:pathLst>
                <a:path w="1467405" h="1751689">
                  <a:moveTo>
                    <a:pt x="0" y="0"/>
                  </a:moveTo>
                  <a:lnTo>
                    <a:pt x="1467405" y="0"/>
                  </a:lnTo>
                  <a:lnTo>
                    <a:pt x="1467405" y="1751689"/>
                  </a:lnTo>
                  <a:lnTo>
                    <a:pt x="0" y="1751689"/>
                  </a:lnTo>
                  <a:close/>
                </a:path>
              </a:pathLst>
            </a:custGeom>
            <a:solidFill>
              <a:srgbClr val="29AF8C"/>
            </a:solidFill>
          </p:spPr>
          <p:txBody>
            <a:bodyPr/>
            <a:lstStyle/>
            <a:p>
              <a:endParaRPr lang="en-US"/>
            </a:p>
          </p:txBody>
        </p:sp>
        <p:sp>
          <p:nvSpPr>
            <p:cNvPr id="10" name="TextBox 10"/>
            <p:cNvSpPr txBox="1"/>
            <p:nvPr/>
          </p:nvSpPr>
          <p:spPr>
            <a:xfrm>
              <a:off x="0" y="-19050"/>
              <a:ext cx="1467405" cy="1770739"/>
            </a:xfrm>
            <a:prstGeom prst="rect">
              <a:avLst/>
            </a:prstGeom>
          </p:spPr>
          <p:txBody>
            <a:bodyPr lIns="76200" tIns="76200" rIns="76200" bIns="76200" rtlCol="0" anchor="ctr"/>
            <a:lstStyle/>
            <a:p>
              <a:pPr algn="ctr">
                <a:lnSpc>
                  <a:spcPts val="1980"/>
                </a:lnSpc>
              </a:pPr>
              <a:endParaRPr/>
            </a:p>
          </p:txBody>
        </p:sp>
      </p:grpSp>
      <p:sp>
        <p:nvSpPr>
          <p:cNvPr id="11" name="TextBox 11"/>
          <p:cNvSpPr txBox="1"/>
          <p:nvPr/>
        </p:nvSpPr>
        <p:spPr>
          <a:xfrm>
            <a:off x="5053602" y="410880"/>
            <a:ext cx="8180797" cy="1452596"/>
          </a:xfrm>
          <a:prstGeom prst="rect">
            <a:avLst/>
          </a:prstGeom>
        </p:spPr>
        <p:txBody>
          <a:bodyPr lIns="0" tIns="0" rIns="0" bIns="0" rtlCol="0" anchor="t">
            <a:spAutoFit/>
          </a:bodyPr>
          <a:lstStyle/>
          <a:p>
            <a:pPr algn="ctr">
              <a:lnSpc>
                <a:spcPts val="9723"/>
              </a:lnSpc>
              <a:spcBef>
                <a:spcPct val="0"/>
              </a:spcBef>
            </a:pPr>
            <a:r>
              <a:rPr lang="en-US" sz="8759">
                <a:solidFill>
                  <a:srgbClr val="FFFFFF"/>
                </a:solidFill>
                <a:latin typeface="Neue Kabel 2"/>
              </a:rPr>
              <a:t>Career Pathways</a:t>
            </a:r>
          </a:p>
        </p:txBody>
      </p:sp>
      <p:sp>
        <p:nvSpPr>
          <p:cNvPr id="12" name="Freeform 12"/>
          <p:cNvSpPr/>
          <p:nvPr/>
        </p:nvSpPr>
        <p:spPr>
          <a:xfrm>
            <a:off x="944118" y="2948704"/>
            <a:ext cx="4766310" cy="3504438"/>
          </a:xfrm>
          <a:custGeom>
            <a:avLst/>
            <a:gdLst/>
            <a:ahLst/>
            <a:cxnLst/>
            <a:rect l="l" t="t" r="r" b="b"/>
            <a:pathLst>
              <a:path w="4766310" h="3504438">
                <a:moveTo>
                  <a:pt x="0" y="0"/>
                </a:moveTo>
                <a:lnTo>
                  <a:pt x="4766310" y="0"/>
                </a:lnTo>
                <a:lnTo>
                  <a:pt x="4766310" y="3504438"/>
                </a:lnTo>
                <a:lnTo>
                  <a:pt x="0" y="3504438"/>
                </a:lnTo>
                <a:lnTo>
                  <a:pt x="0" y="0"/>
                </a:lnTo>
                <a:close/>
              </a:path>
            </a:pathLst>
          </a:custGeom>
          <a:blipFill>
            <a:blip r:embed="rId2"/>
            <a:stretch>
              <a:fillRect l="-26811" r="-6761" b="-21036"/>
            </a:stretch>
          </a:blipFill>
        </p:spPr>
        <p:txBody>
          <a:bodyPr/>
          <a:lstStyle/>
          <a:p>
            <a:endParaRPr lang="en-US"/>
          </a:p>
        </p:txBody>
      </p:sp>
      <p:sp>
        <p:nvSpPr>
          <p:cNvPr id="13" name="Freeform 13"/>
          <p:cNvSpPr/>
          <p:nvPr/>
        </p:nvSpPr>
        <p:spPr>
          <a:xfrm>
            <a:off x="6809422" y="2948704"/>
            <a:ext cx="4766310" cy="3504438"/>
          </a:xfrm>
          <a:custGeom>
            <a:avLst/>
            <a:gdLst/>
            <a:ahLst/>
            <a:cxnLst/>
            <a:rect l="l" t="t" r="r" b="b"/>
            <a:pathLst>
              <a:path w="4766310" h="3504438">
                <a:moveTo>
                  <a:pt x="0" y="0"/>
                </a:moveTo>
                <a:lnTo>
                  <a:pt x="4766310" y="0"/>
                </a:lnTo>
                <a:lnTo>
                  <a:pt x="4766310" y="3504438"/>
                </a:lnTo>
                <a:lnTo>
                  <a:pt x="0" y="3504438"/>
                </a:lnTo>
                <a:lnTo>
                  <a:pt x="0" y="0"/>
                </a:lnTo>
                <a:close/>
              </a:path>
            </a:pathLst>
          </a:custGeom>
          <a:blipFill>
            <a:blip r:embed="rId3"/>
            <a:stretch>
              <a:fillRect l="-5178" r="-5178"/>
            </a:stretch>
          </a:blipFill>
        </p:spPr>
        <p:txBody>
          <a:bodyPr/>
          <a:lstStyle/>
          <a:p>
            <a:endParaRPr lang="en-US"/>
          </a:p>
        </p:txBody>
      </p:sp>
      <p:sp>
        <p:nvSpPr>
          <p:cNvPr id="14" name="Freeform 14"/>
          <p:cNvSpPr/>
          <p:nvPr/>
        </p:nvSpPr>
        <p:spPr>
          <a:xfrm>
            <a:off x="12674727" y="2954419"/>
            <a:ext cx="4766310" cy="3493008"/>
          </a:xfrm>
          <a:custGeom>
            <a:avLst/>
            <a:gdLst/>
            <a:ahLst/>
            <a:cxnLst/>
            <a:rect l="l" t="t" r="r" b="b"/>
            <a:pathLst>
              <a:path w="4766310" h="3493008">
                <a:moveTo>
                  <a:pt x="0" y="0"/>
                </a:moveTo>
                <a:lnTo>
                  <a:pt x="4766310" y="0"/>
                </a:lnTo>
                <a:lnTo>
                  <a:pt x="4766310" y="3493008"/>
                </a:lnTo>
                <a:lnTo>
                  <a:pt x="0" y="3493008"/>
                </a:lnTo>
                <a:lnTo>
                  <a:pt x="0" y="0"/>
                </a:lnTo>
                <a:close/>
              </a:path>
            </a:pathLst>
          </a:custGeom>
          <a:blipFill>
            <a:blip r:embed="rId4"/>
            <a:stretch>
              <a:fillRect l="-39428" t="-10162" r="-350" b="-16913"/>
            </a:stretch>
          </a:blipFill>
        </p:spPr>
        <p:txBody>
          <a:bodyPr/>
          <a:lstStyle/>
          <a:p>
            <a:endParaRPr lang="en-US"/>
          </a:p>
        </p:txBody>
      </p:sp>
      <p:sp>
        <p:nvSpPr>
          <p:cNvPr id="15" name="TextBox 15"/>
          <p:cNvSpPr txBox="1"/>
          <p:nvPr/>
        </p:nvSpPr>
        <p:spPr>
          <a:xfrm>
            <a:off x="737249" y="6741049"/>
            <a:ext cx="5180047" cy="1156800"/>
          </a:xfrm>
          <a:prstGeom prst="rect">
            <a:avLst/>
          </a:prstGeom>
        </p:spPr>
        <p:txBody>
          <a:bodyPr lIns="0" tIns="0" rIns="0" bIns="0" rtlCol="0" anchor="t">
            <a:spAutoFit/>
          </a:bodyPr>
          <a:lstStyle/>
          <a:p>
            <a:pPr algn="ctr">
              <a:lnSpc>
                <a:spcPts val="3060"/>
              </a:lnSpc>
            </a:pPr>
            <a:r>
              <a:rPr lang="en-US" sz="2550">
                <a:solidFill>
                  <a:srgbClr val="FFFFFF"/>
                </a:solidFill>
                <a:latin typeface="Frutiger"/>
              </a:rPr>
              <a:t>Designed for recent graduates which typically does not require prior experience.</a:t>
            </a:r>
          </a:p>
        </p:txBody>
      </p:sp>
      <p:sp>
        <p:nvSpPr>
          <p:cNvPr id="16" name="TextBox 16"/>
          <p:cNvSpPr txBox="1"/>
          <p:nvPr/>
        </p:nvSpPr>
        <p:spPr>
          <a:xfrm>
            <a:off x="6441784" y="6741049"/>
            <a:ext cx="5501588" cy="1542401"/>
          </a:xfrm>
          <a:prstGeom prst="rect">
            <a:avLst/>
          </a:prstGeom>
        </p:spPr>
        <p:txBody>
          <a:bodyPr lIns="0" tIns="0" rIns="0" bIns="0" rtlCol="0" anchor="t">
            <a:spAutoFit/>
          </a:bodyPr>
          <a:lstStyle/>
          <a:p>
            <a:pPr algn="ctr">
              <a:lnSpc>
                <a:spcPts val="3060"/>
              </a:lnSpc>
            </a:pPr>
            <a:r>
              <a:rPr lang="en-US" sz="2550">
                <a:solidFill>
                  <a:srgbClr val="FFFFFF"/>
                </a:solidFill>
                <a:latin typeface="Frutiger"/>
              </a:rPr>
              <a:t>Requires advanced training and skills gained through attending trade school. Significant experience and training is required.</a:t>
            </a:r>
          </a:p>
        </p:txBody>
      </p:sp>
      <p:sp>
        <p:nvSpPr>
          <p:cNvPr id="17" name="TextBox 17"/>
          <p:cNvSpPr txBox="1"/>
          <p:nvPr/>
        </p:nvSpPr>
        <p:spPr>
          <a:xfrm>
            <a:off x="12526458" y="6741049"/>
            <a:ext cx="5062847" cy="1543050"/>
          </a:xfrm>
          <a:prstGeom prst="rect">
            <a:avLst/>
          </a:prstGeom>
        </p:spPr>
        <p:txBody>
          <a:bodyPr lIns="0" tIns="0" rIns="0" bIns="0" rtlCol="0" anchor="t">
            <a:spAutoFit/>
          </a:bodyPr>
          <a:lstStyle/>
          <a:p>
            <a:pPr algn="ctr">
              <a:lnSpc>
                <a:spcPts val="3060"/>
              </a:lnSpc>
            </a:pPr>
            <a:r>
              <a:rPr lang="en-US" sz="2550">
                <a:solidFill>
                  <a:srgbClr val="FFFFFF"/>
                </a:solidFill>
                <a:latin typeface="Frutiger"/>
              </a:rPr>
              <a:t>An occupation (like medicine, law, or teaching) that requires specialized knowledge and specified amount of college.</a:t>
            </a:r>
          </a:p>
        </p:txBody>
      </p:sp>
      <p:sp>
        <p:nvSpPr>
          <p:cNvPr id="18" name="TextBox 18"/>
          <p:cNvSpPr txBox="1"/>
          <p:nvPr/>
        </p:nvSpPr>
        <p:spPr>
          <a:xfrm>
            <a:off x="1973070" y="2140268"/>
            <a:ext cx="2708407" cy="690421"/>
          </a:xfrm>
          <a:prstGeom prst="rect">
            <a:avLst/>
          </a:prstGeom>
        </p:spPr>
        <p:txBody>
          <a:bodyPr lIns="0" tIns="0" rIns="0" bIns="0" rtlCol="0" anchor="t">
            <a:spAutoFit/>
          </a:bodyPr>
          <a:lstStyle/>
          <a:p>
            <a:pPr algn="ctr">
              <a:lnSpc>
                <a:spcPts val="4619"/>
              </a:lnSpc>
              <a:spcBef>
                <a:spcPct val="0"/>
              </a:spcBef>
            </a:pPr>
            <a:r>
              <a:rPr lang="en-US" sz="4161">
                <a:solidFill>
                  <a:srgbClr val="FFFFFF"/>
                </a:solidFill>
                <a:latin typeface="Neue Kabel 1"/>
              </a:rPr>
              <a:t>Entry-Level</a:t>
            </a:r>
          </a:p>
        </p:txBody>
      </p:sp>
      <p:sp>
        <p:nvSpPr>
          <p:cNvPr id="19" name="TextBox 19"/>
          <p:cNvSpPr txBox="1"/>
          <p:nvPr/>
        </p:nvSpPr>
        <p:spPr>
          <a:xfrm>
            <a:off x="8509957" y="2140268"/>
            <a:ext cx="1365242" cy="690421"/>
          </a:xfrm>
          <a:prstGeom prst="rect">
            <a:avLst/>
          </a:prstGeom>
        </p:spPr>
        <p:txBody>
          <a:bodyPr lIns="0" tIns="0" rIns="0" bIns="0" rtlCol="0" anchor="t">
            <a:spAutoFit/>
          </a:bodyPr>
          <a:lstStyle/>
          <a:p>
            <a:pPr algn="ctr">
              <a:lnSpc>
                <a:spcPts val="4619"/>
              </a:lnSpc>
              <a:spcBef>
                <a:spcPct val="0"/>
              </a:spcBef>
            </a:pPr>
            <a:r>
              <a:rPr lang="en-US" sz="4161">
                <a:solidFill>
                  <a:srgbClr val="FFFFFF"/>
                </a:solidFill>
                <a:latin typeface="Neue Kabel 1"/>
              </a:rPr>
              <a:t>Trade</a:t>
            </a:r>
          </a:p>
        </p:txBody>
      </p:sp>
      <p:sp>
        <p:nvSpPr>
          <p:cNvPr id="20" name="TextBox 20"/>
          <p:cNvSpPr txBox="1"/>
          <p:nvPr/>
        </p:nvSpPr>
        <p:spPr>
          <a:xfrm>
            <a:off x="13858659" y="2140268"/>
            <a:ext cx="2398446" cy="690421"/>
          </a:xfrm>
          <a:prstGeom prst="rect">
            <a:avLst/>
          </a:prstGeom>
        </p:spPr>
        <p:txBody>
          <a:bodyPr lIns="0" tIns="0" rIns="0" bIns="0" rtlCol="0" anchor="t">
            <a:spAutoFit/>
          </a:bodyPr>
          <a:lstStyle/>
          <a:p>
            <a:pPr algn="ctr">
              <a:lnSpc>
                <a:spcPts val="4619"/>
              </a:lnSpc>
              <a:spcBef>
                <a:spcPct val="0"/>
              </a:spcBef>
            </a:pPr>
            <a:r>
              <a:rPr lang="en-US" sz="4161">
                <a:solidFill>
                  <a:srgbClr val="FFFFFF"/>
                </a:solidFill>
                <a:latin typeface="Neue Kabel 1"/>
              </a:rPr>
              <a:t>Profession</a:t>
            </a:r>
          </a:p>
        </p:txBody>
      </p:sp>
      <p:sp>
        <p:nvSpPr>
          <p:cNvPr id="21" name="Freeform 21"/>
          <p:cNvSpPr/>
          <p:nvPr/>
        </p:nvSpPr>
        <p:spPr>
          <a:xfrm>
            <a:off x="14323656" y="8577072"/>
            <a:ext cx="3553704" cy="1288697"/>
          </a:xfrm>
          <a:custGeom>
            <a:avLst/>
            <a:gdLst/>
            <a:ahLst/>
            <a:cxnLst/>
            <a:rect l="l" t="t" r="r" b="b"/>
            <a:pathLst>
              <a:path w="3553704" h="1288697">
                <a:moveTo>
                  <a:pt x="0" y="0"/>
                </a:moveTo>
                <a:lnTo>
                  <a:pt x="3553705" y="0"/>
                </a:lnTo>
                <a:lnTo>
                  <a:pt x="3553705" y="1288697"/>
                </a:lnTo>
                <a:lnTo>
                  <a:pt x="0" y="1288697"/>
                </a:lnTo>
                <a:lnTo>
                  <a:pt x="0" y="0"/>
                </a:lnTo>
                <a:close/>
              </a:path>
            </a:pathLst>
          </a:custGeom>
          <a:blipFill>
            <a:blip r:embed="rId5"/>
            <a:stretch>
              <a:fillRect t="-10890" b="-11668"/>
            </a:stretch>
          </a:blipFill>
        </p:spPr>
        <p:txBody>
          <a:bodyPr/>
          <a:lstStyle/>
          <a:p>
            <a:endParaRPr lang="en-US"/>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9562338" y="726860"/>
            <a:ext cx="7683246" cy="7683246"/>
            <a:chOff x="0" y="0"/>
            <a:chExt cx="6829552" cy="6829552"/>
          </a:xfrm>
        </p:grpSpPr>
        <p:sp>
          <p:nvSpPr>
            <p:cNvPr id="3" name="Freeform 3"/>
            <p:cNvSpPr/>
            <p:nvPr/>
          </p:nvSpPr>
          <p:spPr>
            <a:xfrm>
              <a:off x="0" y="0"/>
              <a:ext cx="6829552" cy="6829552"/>
            </a:xfrm>
            <a:custGeom>
              <a:avLst/>
              <a:gdLst/>
              <a:ahLst/>
              <a:cxnLst/>
              <a:rect l="l" t="t" r="r" b="b"/>
              <a:pathLst>
                <a:path w="6829552" h="6829552">
                  <a:moveTo>
                    <a:pt x="3413125" y="0"/>
                  </a:moveTo>
                  <a:cubicBezTo>
                    <a:pt x="1527937" y="889"/>
                    <a:pt x="0" y="1529334"/>
                    <a:pt x="0" y="3414776"/>
                  </a:cubicBezTo>
                  <a:cubicBezTo>
                    <a:pt x="0" y="5300218"/>
                    <a:pt x="1527937" y="6828663"/>
                    <a:pt x="3413125" y="6829552"/>
                  </a:cubicBezTo>
                  <a:lnTo>
                    <a:pt x="3416427" y="6829552"/>
                  </a:lnTo>
                  <a:cubicBezTo>
                    <a:pt x="5301615" y="6828663"/>
                    <a:pt x="6829552" y="5300218"/>
                    <a:pt x="6829552" y="3414776"/>
                  </a:cubicBezTo>
                  <a:cubicBezTo>
                    <a:pt x="6829552" y="1529334"/>
                    <a:pt x="5301615" y="889"/>
                    <a:pt x="3416427" y="0"/>
                  </a:cubicBezTo>
                  <a:close/>
                </a:path>
              </a:pathLst>
            </a:custGeom>
            <a:blipFill>
              <a:blip r:embed="rId2"/>
              <a:stretch>
                <a:fillRect/>
              </a:stretch>
            </a:blipFill>
          </p:spPr>
          <p:txBody>
            <a:bodyPr/>
            <a:lstStyle/>
            <a:p>
              <a:endParaRPr lang="en-US"/>
            </a:p>
          </p:txBody>
        </p:sp>
      </p:grpSp>
      <p:grpSp>
        <p:nvGrpSpPr>
          <p:cNvPr id="4" name="Group 4"/>
          <p:cNvGrpSpPr>
            <a:grpSpLocks noChangeAspect="1"/>
          </p:cNvGrpSpPr>
          <p:nvPr/>
        </p:nvGrpSpPr>
        <p:grpSpPr>
          <a:xfrm>
            <a:off x="13884521" y="5973744"/>
            <a:ext cx="3591249" cy="2924708"/>
            <a:chOff x="0" y="0"/>
            <a:chExt cx="2394166" cy="1949806"/>
          </a:xfrm>
        </p:grpSpPr>
        <p:sp>
          <p:nvSpPr>
            <p:cNvPr id="5" name="Freeform 5"/>
            <p:cNvSpPr/>
            <p:nvPr/>
          </p:nvSpPr>
          <p:spPr>
            <a:xfrm>
              <a:off x="-127" y="-127"/>
              <a:ext cx="2394331" cy="1949958"/>
            </a:xfrm>
            <a:custGeom>
              <a:avLst/>
              <a:gdLst/>
              <a:ahLst/>
              <a:cxnLst/>
              <a:rect l="l" t="t" r="r" b="b"/>
              <a:pathLst>
                <a:path w="2394331" h="1949958">
                  <a:moveTo>
                    <a:pt x="890270" y="1579118"/>
                  </a:moveTo>
                  <a:cubicBezTo>
                    <a:pt x="1002538" y="1525651"/>
                    <a:pt x="1110742" y="1464437"/>
                    <a:pt x="1213993" y="1396238"/>
                  </a:cubicBezTo>
                  <a:cubicBezTo>
                    <a:pt x="1243203" y="1376934"/>
                    <a:pt x="1282700" y="1384935"/>
                    <a:pt x="1302004" y="1414272"/>
                  </a:cubicBezTo>
                  <a:cubicBezTo>
                    <a:pt x="1321308" y="1443609"/>
                    <a:pt x="1313307" y="1482979"/>
                    <a:pt x="1283970" y="1502283"/>
                  </a:cubicBezTo>
                  <a:cubicBezTo>
                    <a:pt x="1175766" y="1573784"/>
                    <a:pt x="1062482" y="1637792"/>
                    <a:pt x="944880" y="1693926"/>
                  </a:cubicBezTo>
                  <a:cubicBezTo>
                    <a:pt x="913257" y="1709039"/>
                    <a:pt x="875284" y="1695577"/>
                    <a:pt x="860298" y="1663954"/>
                  </a:cubicBezTo>
                  <a:cubicBezTo>
                    <a:pt x="845312" y="1632331"/>
                    <a:pt x="858647" y="1594358"/>
                    <a:pt x="890270" y="1579372"/>
                  </a:cubicBezTo>
                  <a:close/>
                  <a:moveTo>
                    <a:pt x="1600327" y="1085977"/>
                  </a:moveTo>
                  <a:cubicBezTo>
                    <a:pt x="1689227" y="999871"/>
                    <a:pt x="1772285" y="907415"/>
                    <a:pt x="1848866" y="809371"/>
                  </a:cubicBezTo>
                  <a:cubicBezTo>
                    <a:pt x="1870456" y="781685"/>
                    <a:pt x="1910334" y="776732"/>
                    <a:pt x="1938020" y="798322"/>
                  </a:cubicBezTo>
                  <a:cubicBezTo>
                    <a:pt x="1965706" y="819912"/>
                    <a:pt x="1970659" y="859790"/>
                    <a:pt x="1949069" y="887476"/>
                  </a:cubicBezTo>
                  <a:cubicBezTo>
                    <a:pt x="1868932" y="990219"/>
                    <a:pt x="1781937" y="1086993"/>
                    <a:pt x="1688719" y="1177163"/>
                  </a:cubicBezTo>
                  <a:cubicBezTo>
                    <a:pt x="1663573" y="1201547"/>
                    <a:pt x="1623314" y="1200912"/>
                    <a:pt x="1598930" y="1175766"/>
                  </a:cubicBezTo>
                  <a:cubicBezTo>
                    <a:pt x="1574546" y="1150620"/>
                    <a:pt x="1575181" y="1110361"/>
                    <a:pt x="1600327" y="1085977"/>
                  </a:cubicBezTo>
                  <a:close/>
                  <a:moveTo>
                    <a:pt x="2115820" y="392049"/>
                  </a:moveTo>
                  <a:cubicBezTo>
                    <a:pt x="2172208" y="282702"/>
                    <a:pt x="2221484" y="168783"/>
                    <a:pt x="2262886" y="50546"/>
                  </a:cubicBezTo>
                  <a:cubicBezTo>
                    <a:pt x="2274443" y="17399"/>
                    <a:pt x="2310765" y="0"/>
                    <a:pt x="2343785" y="11684"/>
                  </a:cubicBezTo>
                  <a:cubicBezTo>
                    <a:pt x="2376805" y="23368"/>
                    <a:pt x="2394331" y="59563"/>
                    <a:pt x="2382647" y="92583"/>
                  </a:cubicBezTo>
                  <a:cubicBezTo>
                    <a:pt x="2339340" y="216281"/>
                    <a:pt x="2287651" y="335788"/>
                    <a:pt x="2228596" y="450215"/>
                  </a:cubicBezTo>
                  <a:cubicBezTo>
                    <a:pt x="2212467" y="481330"/>
                    <a:pt x="2174240" y="493649"/>
                    <a:pt x="2142998" y="477520"/>
                  </a:cubicBezTo>
                  <a:cubicBezTo>
                    <a:pt x="2111756" y="461391"/>
                    <a:pt x="2099564" y="423164"/>
                    <a:pt x="2115693" y="391922"/>
                  </a:cubicBezTo>
                  <a:close/>
                  <a:moveTo>
                    <a:pt x="59817" y="1819656"/>
                  </a:moveTo>
                  <a:cubicBezTo>
                    <a:pt x="184277" y="1804670"/>
                    <a:pt x="306197" y="1781302"/>
                    <a:pt x="425069" y="1749806"/>
                  </a:cubicBezTo>
                  <a:cubicBezTo>
                    <a:pt x="458978" y="1740789"/>
                    <a:pt x="493776" y="1761109"/>
                    <a:pt x="502666" y="1795018"/>
                  </a:cubicBezTo>
                  <a:cubicBezTo>
                    <a:pt x="511556" y="1828927"/>
                    <a:pt x="491363" y="1863725"/>
                    <a:pt x="457454" y="1872615"/>
                  </a:cubicBezTo>
                  <a:cubicBezTo>
                    <a:pt x="332867" y="1905508"/>
                    <a:pt x="205105" y="1930146"/>
                    <a:pt x="74803" y="1945767"/>
                  </a:cubicBezTo>
                  <a:cubicBezTo>
                    <a:pt x="40005" y="1949958"/>
                    <a:pt x="8382" y="1925066"/>
                    <a:pt x="4191" y="1890268"/>
                  </a:cubicBezTo>
                  <a:cubicBezTo>
                    <a:pt x="0" y="1855470"/>
                    <a:pt x="24892" y="1823847"/>
                    <a:pt x="59690" y="1819656"/>
                  </a:cubicBezTo>
                  <a:close/>
                </a:path>
              </a:pathLst>
            </a:custGeom>
            <a:solidFill>
              <a:srgbClr val="951ABE">
                <a:alpha val="94902"/>
              </a:srgbClr>
            </a:solidFill>
          </p:spPr>
          <p:txBody>
            <a:bodyPr/>
            <a:lstStyle/>
            <a:p>
              <a:endParaRPr lang="en-US"/>
            </a:p>
          </p:txBody>
        </p:sp>
      </p:grpSp>
      <p:sp>
        <p:nvSpPr>
          <p:cNvPr id="6" name="Freeform 6"/>
          <p:cNvSpPr/>
          <p:nvPr/>
        </p:nvSpPr>
        <p:spPr>
          <a:xfrm>
            <a:off x="15373350" y="969176"/>
            <a:ext cx="1186434" cy="1154430"/>
          </a:xfrm>
          <a:custGeom>
            <a:avLst/>
            <a:gdLst/>
            <a:ahLst/>
            <a:cxnLst/>
            <a:rect l="l" t="t" r="r" b="b"/>
            <a:pathLst>
              <a:path w="1186434" h="1154430">
                <a:moveTo>
                  <a:pt x="0" y="0"/>
                </a:moveTo>
                <a:lnTo>
                  <a:pt x="1186434" y="0"/>
                </a:lnTo>
                <a:lnTo>
                  <a:pt x="1186434" y="1154430"/>
                </a:lnTo>
                <a:lnTo>
                  <a:pt x="0" y="115443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TextBox 7"/>
          <p:cNvSpPr txBox="1"/>
          <p:nvPr/>
        </p:nvSpPr>
        <p:spPr>
          <a:xfrm>
            <a:off x="1236045" y="731622"/>
            <a:ext cx="8180797" cy="2681239"/>
          </a:xfrm>
          <a:prstGeom prst="rect">
            <a:avLst/>
          </a:prstGeom>
        </p:spPr>
        <p:txBody>
          <a:bodyPr lIns="0" tIns="0" rIns="0" bIns="0" rtlCol="0" anchor="t">
            <a:spAutoFit/>
          </a:bodyPr>
          <a:lstStyle/>
          <a:p>
            <a:pPr algn="l">
              <a:lnSpc>
                <a:spcPts val="9723"/>
              </a:lnSpc>
              <a:spcBef>
                <a:spcPct val="0"/>
              </a:spcBef>
            </a:pPr>
            <a:r>
              <a:rPr lang="en-US" sz="8759">
                <a:solidFill>
                  <a:srgbClr val="FFFFFF"/>
                </a:solidFill>
                <a:latin typeface="Neue Kabel 2"/>
              </a:rPr>
              <a:t>Job Application Checklist</a:t>
            </a:r>
          </a:p>
        </p:txBody>
      </p:sp>
      <p:sp>
        <p:nvSpPr>
          <p:cNvPr id="8" name="TextBox 8"/>
          <p:cNvSpPr txBox="1"/>
          <p:nvPr/>
        </p:nvSpPr>
        <p:spPr>
          <a:xfrm>
            <a:off x="1236045" y="5689943"/>
            <a:ext cx="7417293" cy="3760336"/>
          </a:xfrm>
          <a:prstGeom prst="rect">
            <a:avLst/>
          </a:prstGeom>
        </p:spPr>
        <p:txBody>
          <a:bodyPr lIns="0" tIns="0" rIns="0" bIns="0" rtlCol="0" anchor="t">
            <a:spAutoFit/>
          </a:bodyPr>
          <a:lstStyle/>
          <a:p>
            <a:pPr algn="l">
              <a:lnSpc>
                <a:spcPts val="3733"/>
              </a:lnSpc>
            </a:pPr>
            <a:r>
              <a:rPr lang="en-US" sz="2849">
                <a:solidFill>
                  <a:srgbClr val="FFFFFF"/>
                </a:solidFill>
                <a:latin typeface="Frutiger"/>
              </a:rPr>
              <a:t>To apply online you will need:</a:t>
            </a:r>
          </a:p>
          <a:p>
            <a:pPr marL="615314" lvl="1" indent="-307657" algn="l">
              <a:lnSpc>
                <a:spcPts val="3733"/>
              </a:lnSpc>
              <a:buFont typeface="Arial"/>
              <a:buChar char="•"/>
            </a:pPr>
            <a:r>
              <a:rPr lang="en-US" sz="2849">
                <a:solidFill>
                  <a:srgbClr val="FFFFFF"/>
                </a:solidFill>
                <a:latin typeface="Frutiger"/>
              </a:rPr>
              <a:t>Access to the internet</a:t>
            </a:r>
          </a:p>
          <a:p>
            <a:pPr marL="615314" lvl="1" indent="-307657" algn="l">
              <a:lnSpc>
                <a:spcPts val="3733"/>
              </a:lnSpc>
              <a:buFont typeface="Arial"/>
              <a:buChar char="•"/>
            </a:pPr>
            <a:r>
              <a:rPr lang="en-US" sz="2849">
                <a:solidFill>
                  <a:srgbClr val="FFFFFF"/>
                </a:solidFill>
                <a:latin typeface="Frutiger"/>
              </a:rPr>
              <a:t>Email address for job searching</a:t>
            </a:r>
          </a:p>
          <a:p>
            <a:pPr marL="615314" lvl="1" indent="-307657" algn="l">
              <a:lnSpc>
                <a:spcPts val="3733"/>
              </a:lnSpc>
              <a:buFont typeface="Arial"/>
              <a:buChar char="•"/>
            </a:pPr>
            <a:r>
              <a:rPr lang="en-US" sz="2849">
                <a:solidFill>
                  <a:srgbClr val="FFFFFF"/>
                </a:solidFill>
                <a:latin typeface="Frutiger"/>
              </a:rPr>
              <a:t>Up-to-date resume</a:t>
            </a:r>
          </a:p>
          <a:p>
            <a:pPr marL="615314" lvl="1" indent="-307657" algn="l">
              <a:lnSpc>
                <a:spcPts val="3733"/>
              </a:lnSpc>
              <a:buFont typeface="Arial"/>
              <a:buChar char="•"/>
            </a:pPr>
            <a:r>
              <a:rPr lang="en-US" sz="2849">
                <a:solidFill>
                  <a:srgbClr val="FFFFFF"/>
                </a:solidFill>
                <a:latin typeface="Frutiger"/>
              </a:rPr>
              <a:t>Employment history</a:t>
            </a:r>
          </a:p>
          <a:p>
            <a:pPr marL="615314" lvl="1" indent="-307657" algn="l">
              <a:lnSpc>
                <a:spcPts val="3733"/>
              </a:lnSpc>
              <a:buFont typeface="Arial"/>
              <a:buChar char="•"/>
            </a:pPr>
            <a:r>
              <a:rPr lang="en-US" sz="2849">
                <a:solidFill>
                  <a:srgbClr val="FFFFFF"/>
                </a:solidFill>
                <a:latin typeface="Frutiger"/>
              </a:rPr>
              <a:t>References</a:t>
            </a:r>
          </a:p>
          <a:p>
            <a:pPr marL="615314" lvl="1" indent="-307657" algn="l">
              <a:lnSpc>
                <a:spcPts val="3733"/>
              </a:lnSpc>
              <a:buFont typeface="Arial"/>
              <a:buChar char="•"/>
            </a:pPr>
            <a:r>
              <a:rPr lang="en-US" sz="2849">
                <a:solidFill>
                  <a:srgbClr val="FFFFFF"/>
                </a:solidFill>
                <a:latin typeface="Frutiger"/>
              </a:rPr>
              <a:t>Determine your work availability</a:t>
            </a:r>
          </a:p>
          <a:p>
            <a:pPr marL="615314" lvl="1" indent="-307657" algn="l">
              <a:lnSpc>
                <a:spcPts val="3733"/>
              </a:lnSpc>
              <a:buFont typeface="Arial"/>
              <a:buChar char="•"/>
            </a:pPr>
            <a:r>
              <a:rPr lang="en-US" sz="2849">
                <a:solidFill>
                  <a:srgbClr val="FFFFFF"/>
                </a:solidFill>
                <a:latin typeface="Frutiger"/>
              </a:rPr>
              <a:t>Read, then re-read before you submit</a:t>
            </a:r>
          </a:p>
        </p:txBody>
      </p:sp>
      <p:sp>
        <p:nvSpPr>
          <p:cNvPr id="9" name="TextBox 9"/>
          <p:cNvSpPr txBox="1"/>
          <p:nvPr/>
        </p:nvSpPr>
        <p:spPr>
          <a:xfrm>
            <a:off x="1236045" y="3658433"/>
            <a:ext cx="6592812" cy="1874548"/>
          </a:xfrm>
          <a:prstGeom prst="rect">
            <a:avLst/>
          </a:prstGeom>
        </p:spPr>
        <p:txBody>
          <a:bodyPr lIns="0" tIns="0" rIns="0" bIns="0" rtlCol="0" anchor="t">
            <a:spAutoFit/>
          </a:bodyPr>
          <a:lstStyle/>
          <a:p>
            <a:pPr algn="just">
              <a:lnSpc>
                <a:spcPts val="3733"/>
              </a:lnSpc>
            </a:pPr>
            <a:r>
              <a:rPr lang="en-US" sz="2849">
                <a:solidFill>
                  <a:srgbClr val="FFFFFF"/>
                </a:solidFill>
                <a:latin typeface="Frutiger"/>
              </a:rPr>
              <a:t>Preparation is key to a successful job search. These following steps will help your frustration and improve your success in the long run.</a:t>
            </a:r>
          </a:p>
        </p:txBody>
      </p:sp>
      <p:grpSp>
        <p:nvGrpSpPr>
          <p:cNvPr id="10" name="Group 10"/>
          <p:cNvGrpSpPr>
            <a:grpSpLocks noChangeAspect="1"/>
          </p:cNvGrpSpPr>
          <p:nvPr/>
        </p:nvGrpSpPr>
        <p:grpSpPr>
          <a:xfrm>
            <a:off x="0" y="1354405"/>
            <a:ext cx="174122" cy="2095505"/>
            <a:chOff x="0" y="0"/>
            <a:chExt cx="116078" cy="1397000"/>
          </a:xfrm>
        </p:grpSpPr>
        <p:sp>
          <p:nvSpPr>
            <p:cNvPr id="11" name="Freeform 11"/>
            <p:cNvSpPr/>
            <p:nvPr/>
          </p:nvSpPr>
          <p:spPr>
            <a:xfrm>
              <a:off x="0" y="0"/>
              <a:ext cx="116078" cy="1397000"/>
            </a:xfrm>
            <a:custGeom>
              <a:avLst/>
              <a:gdLst/>
              <a:ahLst/>
              <a:cxnLst/>
              <a:rect l="l" t="t" r="r" b="b"/>
              <a:pathLst>
                <a:path w="116078" h="1397000">
                  <a:moveTo>
                    <a:pt x="63500" y="0"/>
                  </a:moveTo>
                  <a:cubicBezTo>
                    <a:pt x="28448" y="0"/>
                    <a:pt x="0" y="28448"/>
                    <a:pt x="0" y="63500"/>
                  </a:cubicBezTo>
                  <a:lnTo>
                    <a:pt x="0" y="444500"/>
                  </a:lnTo>
                  <a:cubicBezTo>
                    <a:pt x="0" y="479552"/>
                    <a:pt x="28448" y="508000"/>
                    <a:pt x="63500" y="508000"/>
                  </a:cubicBezTo>
                  <a:cubicBezTo>
                    <a:pt x="85344" y="508000"/>
                    <a:pt x="104648" y="496951"/>
                    <a:pt x="116078" y="480060"/>
                  </a:cubicBezTo>
                  <a:lnTo>
                    <a:pt x="116078" y="27940"/>
                  </a:lnTo>
                  <a:lnTo>
                    <a:pt x="116078" y="27940"/>
                  </a:lnTo>
                  <a:cubicBezTo>
                    <a:pt x="104648" y="11049"/>
                    <a:pt x="85344" y="0"/>
                    <a:pt x="63500" y="0"/>
                  </a:cubicBezTo>
                  <a:close/>
                  <a:moveTo>
                    <a:pt x="63500" y="889000"/>
                  </a:moveTo>
                  <a:cubicBezTo>
                    <a:pt x="28448" y="889000"/>
                    <a:pt x="0" y="917448"/>
                    <a:pt x="0" y="952500"/>
                  </a:cubicBezTo>
                  <a:lnTo>
                    <a:pt x="0" y="1333500"/>
                  </a:lnTo>
                  <a:cubicBezTo>
                    <a:pt x="0" y="1368552"/>
                    <a:pt x="28448" y="1397000"/>
                    <a:pt x="63500" y="1397000"/>
                  </a:cubicBezTo>
                  <a:cubicBezTo>
                    <a:pt x="85344" y="1397000"/>
                    <a:pt x="104648" y="1385951"/>
                    <a:pt x="116078" y="1369060"/>
                  </a:cubicBezTo>
                  <a:lnTo>
                    <a:pt x="116078" y="916940"/>
                  </a:lnTo>
                  <a:lnTo>
                    <a:pt x="116078" y="916940"/>
                  </a:lnTo>
                  <a:cubicBezTo>
                    <a:pt x="104648" y="900049"/>
                    <a:pt x="85344" y="889000"/>
                    <a:pt x="63500" y="889000"/>
                  </a:cubicBezTo>
                  <a:close/>
                </a:path>
              </a:pathLst>
            </a:custGeom>
            <a:solidFill>
              <a:srgbClr val="A4C2DB"/>
            </a:solidFill>
          </p:spPr>
          <p:txBody>
            <a:bodyPr/>
            <a:lstStyle/>
            <a:p>
              <a:endParaRPr lang="en-US"/>
            </a:p>
          </p:txBody>
        </p:sp>
      </p:grpSp>
      <p:sp>
        <p:nvSpPr>
          <p:cNvPr id="12" name="Freeform 12"/>
          <p:cNvSpPr/>
          <p:nvPr/>
        </p:nvSpPr>
        <p:spPr>
          <a:xfrm>
            <a:off x="14323656" y="8577072"/>
            <a:ext cx="3553704" cy="1288697"/>
          </a:xfrm>
          <a:custGeom>
            <a:avLst/>
            <a:gdLst/>
            <a:ahLst/>
            <a:cxnLst/>
            <a:rect l="l" t="t" r="r" b="b"/>
            <a:pathLst>
              <a:path w="3553704" h="1288697">
                <a:moveTo>
                  <a:pt x="0" y="0"/>
                </a:moveTo>
                <a:lnTo>
                  <a:pt x="3553705" y="0"/>
                </a:lnTo>
                <a:lnTo>
                  <a:pt x="3553705" y="1288697"/>
                </a:lnTo>
                <a:lnTo>
                  <a:pt x="0" y="1288697"/>
                </a:lnTo>
                <a:lnTo>
                  <a:pt x="0" y="0"/>
                </a:lnTo>
                <a:close/>
              </a:path>
            </a:pathLst>
          </a:custGeom>
          <a:blipFill>
            <a:blip r:embed="rId5"/>
            <a:stretch>
              <a:fillRect t="-10890" b="-11668"/>
            </a:stretch>
          </a:blipFill>
        </p:spPr>
        <p:txBody>
          <a:bodyPr/>
          <a:lstStyle/>
          <a:p>
            <a:endParaRPr lang="en-US"/>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2" name="Group 2"/>
          <p:cNvGrpSpPr/>
          <p:nvPr/>
        </p:nvGrpSpPr>
        <p:grpSpPr>
          <a:xfrm>
            <a:off x="145731" y="2536035"/>
            <a:ext cx="5880152" cy="5784296"/>
            <a:chOff x="0" y="0"/>
            <a:chExt cx="1548682" cy="1523436"/>
          </a:xfrm>
        </p:grpSpPr>
        <p:sp>
          <p:nvSpPr>
            <p:cNvPr id="3" name="Freeform 3"/>
            <p:cNvSpPr/>
            <p:nvPr/>
          </p:nvSpPr>
          <p:spPr>
            <a:xfrm>
              <a:off x="0" y="0"/>
              <a:ext cx="1548682" cy="1523436"/>
            </a:xfrm>
            <a:custGeom>
              <a:avLst/>
              <a:gdLst/>
              <a:ahLst/>
              <a:cxnLst/>
              <a:rect l="l" t="t" r="r" b="b"/>
              <a:pathLst>
                <a:path w="1548682" h="1523436">
                  <a:moveTo>
                    <a:pt x="0" y="0"/>
                  </a:moveTo>
                  <a:lnTo>
                    <a:pt x="1548682" y="0"/>
                  </a:lnTo>
                  <a:lnTo>
                    <a:pt x="1548682" y="1523436"/>
                  </a:lnTo>
                  <a:lnTo>
                    <a:pt x="0" y="1523436"/>
                  </a:lnTo>
                  <a:close/>
                </a:path>
              </a:pathLst>
            </a:custGeom>
            <a:solidFill>
              <a:srgbClr val="29AF8C"/>
            </a:solidFill>
          </p:spPr>
          <p:txBody>
            <a:bodyPr/>
            <a:lstStyle/>
            <a:p>
              <a:endParaRPr lang="en-US"/>
            </a:p>
          </p:txBody>
        </p:sp>
        <p:sp>
          <p:nvSpPr>
            <p:cNvPr id="4" name="TextBox 4"/>
            <p:cNvSpPr txBox="1"/>
            <p:nvPr/>
          </p:nvSpPr>
          <p:spPr>
            <a:xfrm>
              <a:off x="0" y="-19050"/>
              <a:ext cx="1548682" cy="1542486"/>
            </a:xfrm>
            <a:prstGeom prst="rect">
              <a:avLst/>
            </a:prstGeom>
          </p:spPr>
          <p:txBody>
            <a:bodyPr lIns="76200" tIns="76200" rIns="76200" bIns="76200" rtlCol="0" anchor="ctr"/>
            <a:lstStyle/>
            <a:p>
              <a:pPr algn="ctr">
                <a:lnSpc>
                  <a:spcPts val="1979"/>
                </a:lnSpc>
              </a:pPr>
              <a:endParaRPr/>
            </a:p>
          </p:txBody>
        </p:sp>
      </p:grpSp>
      <p:grpSp>
        <p:nvGrpSpPr>
          <p:cNvPr id="5" name="Group 5"/>
          <p:cNvGrpSpPr/>
          <p:nvPr/>
        </p:nvGrpSpPr>
        <p:grpSpPr>
          <a:xfrm>
            <a:off x="6203924" y="2536035"/>
            <a:ext cx="5880152" cy="5784296"/>
            <a:chOff x="0" y="0"/>
            <a:chExt cx="1548682" cy="1523436"/>
          </a:xfrm>
        </p:grpSpPr>
        <p:sp>
          <p:nvSpPr>
            <p:cNvPr id="6" name="Freeform 6"/>
            <p:cNvSpPr/>
            <p:nvPr/>
          </p:nvSpPr>
          <p:spPr>
            <a:xfrm>
              <a:off x="0" y="0"/>
              <a:ext cx="1548682" cy="1523436"/>
            </a:xfrm>
            <a:custGeom>
              <a:avLst/>
              <a:gdLst/>
              <a:ahLst/>
              <a:cxnLst/>
              <a:rect l="l" t="t" r="r" b="b"/>
              <a:pathLst>
                <a:path w="1548682" h="1523436">
                  <a:moveTo>
                    <a:pt x="0" y="0"/>
                  </a:moveTo>
                  <a:lnTo>
                    <a:pt x="1548682" y="0"/>
                  </a:lnTo>
                  <a:lnTo>
                    <a:pt x="1548682" y="1523436"/>
                  </a:lnTo>
                  <a:lnTo>
                    <a:pt x="0" y="1523436"/>
                  </a:lnTo>
                  <a:close/>
                </a:path>
              </a:pathLst>
            </a:custGeom>
            <a:solidFill>
              <a:srgbClr val="29AF8C"/>
            </a:solidFill>
          </p:spPr>
          <p:txBody>
            <a:bodyPr/>
            <a:lstStyle/>
            <a:p>
              <a:endParaRPr lang="en-US"/>
            </a:p>
          </p:txBody>
        </p:sp>
        <p:sp>
          <p:nvSpPr>
            <p:cNvPr id="7" name="TextBox 7"/>
            <p:cNvSpPr txBox="1"/>
            <p:nvPr/>
          </p:nvSpPr>
          <p:spPr>
            <a:xfrm>
              <a:off x="0" y="-19050"/>
              <a:ext cx="1548682" cy="1542486"/>
            </a:xfrm>
            <a:prstGeom prst="rect">
              <a:avLst/>
            </a:prstGeom>
          </p:spPr>
          <p:txBody>
            <a:bodyPr lIns="76200" tIns="76200" rIns="76200" bIns="76200" rtlCol="0" anchor="ctr"/>
            <a:lstStyle/>
            <a:p>
              <a:pPr algn="ctr">
                <a:lnSpc>
                  <a:spcPts val="1979"/>
                </a:lnSpc>
              </a:pPr>
              <a:endParaRPr/>
            </a:p>
          </p:txBody>
        </p:sp>
      </p:grpSp>
      <p:grpSp>
        <p:nvGrpSpPr>
          <p:cNvPr id="8" name="Group 8"/>
          <p:cNvGrpSpPr/>
          <p:nvPr/>
        </p:nvGrpSpPr>
        <p:grpSpPr>
          <a:xfrm>
            <a:off x="12255526" y="2536035"/>
            <a:ext cx="5880152" cy="5784296"/>
            <a:chOff x="0" y="0"/>
            <a:chExt cx="1548682" cy="1523436"/>
          </a:xfrm>
        </p:grpSpPr>
        <p:sp>
          <p:nvSpPr>
            <p:cNvPr id="9" name="Freeform 9"/>
            <p:cNvSpPr/>
            <p:nvPr/>
          </p:nvSpPr>
          <p:spPr>
            <a:xfrm>
              <a:off x="0" y="0"/>
              <a:ext cx="1548682" cy="1523436"/>
            </a:xfrm>
            <a:custGeom>
              <a:avLst/>
              <a:gdLst/>
              <a:ahLst/>
              <a:cxnLst/>
              <a:rect l="l" t="t" r="r" b="b"/>
              <a:pathLst>
                <a:path w="1548682" h="1523436">
                  <a:moveTo>
                    <a:pt x="0" y="0"/>
                  </a:moveTo>
                  <a:lnTo>
                    <a:pt x="1548682" y="0"/>
                  </a:lnTo>
                  <a:lnTo>
                    <a:pt x="1548682" y="1523436"/>
                  </a:lnTo>
                  <a:lnTo>
                    <a:pt x="0" y="1523436"/>
                  </a:lnTo>
                  <a:close/>
                </a:path>
              </a:pathLst>
            </a:custGeom>
            <a:solidFill>
              <a:srgbClr val="29AF8C"/>
            </a:solidFill>
          </p:spPr>
          <p:txBody>
            <a:bodyPr/>
            <a:lstStyle/>
            <a:p>
              <a:endParaRPr lang="en-US"/>
            </a:p>
          </p:txBody>
        </p:sp>
        <p:sp>
          <p:nvSpPr>
            <p:cNvPr id="10" name="TextBox 10"/>
            <p:cNvSpPr txBox="1"/>
            <p:nvPr/>
          </p:nvSpPr>
          <p:spPr>
            <a:xfrm>
              <a:off x="0" y="-19050"/>
              <a:ext cx="1548682" cy="1542486"/>
            </a:xfrm>
            <a:prstGeom prst="rect">
              <a:avLst/>
            </a:prstGeom>
          </p:spPr>
          <p:txBody>
            <a:bodyPr lIns="76200" tIns="76200" rIns="76200" bIns="76200" rtlCol="0" anchor="ctr"/>
            <a:lstStyle/>
            <a:p>
              <a:pPr algn="ctr">
                <a:lnSpc>
                  <a:spcPts val="1979"/>
                </a:lnSpc>
              </a:pPr>
              <a:endParaRPr/>
            </a:p>
          </p:txBody>
        </p:sp>
      </p:grpSp>
      <p:sp>
        <p:nvSpPr>
          <p:cNvPr id="11" name="Freeform 11"/>
          <p:cNvSpPr/>
          <p:nvPr/>
        </p:nvSpPr>
        <p:spPr>
          <a:xfrm>
            <a:off x="356323" y="2907221"/>
            <a:ext cx="5458968" cy="2841498"/>
          </a:xfrm>
          <a:custGeom>
            <a:avLst/>
            <a:gdLst/>
            <a:ahLst/>
            <a:cxnLst/>
            <a:rect l="l" t="t" r="r" b="b"/>
            <a:pathLst>
              <a:path w="5458968" h="2841498">
                <a:moveTo>
                  <a:pt x="0" y="0"/>
                </a:moveTo>
                <a:lnTo>
                  <a:pt x="5458968" y="0"/>
                </a:lnTo>
                <a:lnTo>
                  <a:pt x="5458968" y="2841497"/>
                </a:lnTo>
                <a:lnTo>
                  <a:pt x="0" y="2841497"/>
                </a:lnTo>
                <a:lnTo>
                  <a:pt x="0" y="0"/>
                </a:lnTo>
                <a:close/>
              </a:path>
            </a:pathLst>
          </a:custGeom>
          <a:blipFill>
            <a:blip r:embed="rId2"/>
            <a:stretch>
              <a:fillRect t="-13998" b="-13998"/>
            </a:stretch>
          </a:blipFill>
        </p:spPr>
        <p:txBody>
          <a:bodyPr/>
          <a:lstStyle/>
          <a:p>
            <a:endParaRPr lang="en-US"/>
          </a:p>
        </p:txBody>
      </p:sp>
      <p:sp>
        <p:nvSpPr>
          <p:cNvPr id="12" name="Freeform 12"/>
          <p:cNvSpPr/>
          <p:nvPr/>
        </p:nvSpPr>
        <p:spPr>
          <a:xfrm>
            <a:off x="6521958" y="2907221"/>
            <a:ext cx="5244084" cy="2841498"/>
          </a:xfrm>
          <a:custGeom>
            <a:avLst/>
            <a:gdLst/>
            <a:ahLst/>
            <a:cxnLst/>
            <a:rect l="l" t="t" r="r" b="b"/>
            <a:pathLst>
              <a:path w="5244084" h="2841498">
                <a:moveTo>
                  <a:pt x="0" y="0"/>
                </a:moveTo>
                <a:lnTo>
                  <a:pt x="5244084" y="0"/>
                </a:lnTo>
                <a:lnTo>
                  <a:pt x="5244084" y="2841498"/>
                </a:lnTo>
                <a:lnTo>
                  <a:pt x="0" y="2841498"/>
                </a:lnTo>
                <a:lnTo>
                  <a:pt x="0" y="0"/>
                </a:lnTo>
                <a:close/>
              </a:path>
            </a:pathLst>
          </a:custGeom>
          <a:blipFill>
            <a:blip r:embed="rId3"/>
            <a:stretch>
              <a:fillRect t="-7656" b="-15302"/>
            </a:stretch>
          </a:blipFill>
        </p:spPr>
        <p:txBody>
          <a:bodyPr/>
          <a:lstStyle/>
          <a:p>
            <a:endParaRPr lang="en-US"/>
          </a:p>
        </p:txBody>
      </p:sp>
      <p:sp>
        <p:nvSpPr>
          <p:cNvPr id="13" name="Freeform 13"/>
          <p:cNvSpPr/>
          <p:nvPr/>
        </p:nvSpPr>
        <p:spPr>
          <a:xfrm>
            <a:off x="12573567" y="2907221"/>
            <a:ext cx="5244070" cy="2841498"/>
          </a:xfrm>
          <a:custGeom>
            <a:avLst/>
            <a:gdLst/>
            <a:ahLst/>
            <a:cxnLst/>
            <a:rect l="l" t="t" r="r" b="b"/>
            <a:pathLst>
              <a:path w="5244070" h="2841498">
                <a:moveTo>
                  <a:pt x="0" y="0"/>
                </a:moveTo>
                <a:lnTo>
                  <a:pt x="5244070" y="0"/>
                </a:lnTo>
                <a:lnTo>
                  <a:pt x="5244070" y="2841497"/>
                </a:lnTo>
                <a:lnTo>
                  <a:pt x="0" y="2841497"/>
                </a:lnTo>
                <a:lnTo>
                  <a:pt x="0" y="0"/>
                </a:lnTo>
                <a:close/>
              </a:path>
            </a:pathLst>
          </a:custGeom>
          <a:blipFill>
            <a:blip r:embed="rId4"/>
            <a:stretch>
              <a:fillRect t="-11479" b="-11479"/>
            </a:stretch>
          </a:blipFill>
        </p:spPr>
        <p:txBody>
          <a:bodyPr/>
          <a:lstStyle/>
          <a:p>
            <a:endParaRPr lang="en-US"/>
          </a:p>
        </p:txBody>
      </p:sp>
      <p:grpSp>
        <p:nvGrpSpPr>
          <p:cNvPr id="14" name="Group 14"/>
          <p:cNvGrpSpPr/>
          <p:nvPr/>
        </p:nvGrpSpPr>
        <p:grpSpPr>
          <a:xfrm>
            <a:off x="15918151" y="256188"/>
            <a:ext cx="1576377" cy="1696173"/>
            <a:chOff x="0" y="0"/>
            <a:chExt cx="2101835" cy="2261563"/>
          </a:xfrm>
        </p:grpSpPr>
        <p:sp>
          <p:nvSpPr>
            <p:cNvPr id="15" name="Freeform 15"/>
            <p:cNvSpPr/>
            <p:nvPr/>
          </p:nvSpPr>
          <p:spPr>
            <a:xfrm>
              <a:off x="0" y="664169"/>
              <a:ext cx="2101835" cy="1597395"/>
            </a:xfrm>
            <a:custGeom>
              <a:avLst/>
              <a:gdLst/>
              <a:ahLst/>
              <a:cxnLst/>
              <a:rect l="l" t="t" r="r" b="b"/>
              <a:pathLst>
                <a:path w="2101835" h="1597395">
                  <a:moveTo>
                    <a:pt x="0" y="0"/>
                  </a:moveTo>
                  <a:lnTo>
                    <a:pt x="2101835" y="0"/>
                  </a:lnTo>
                  <a:lnTo>
                    <a:pt x="2101835" y="1597394"/>
                  </a:lnTo>
                  <a:lnTo>
                    <a:pt x="0" y="159739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6" name="Freeform 16"/>
            <p:cNvSpPr/>
            <p:nvPr/>
          </p:nvSpPr>
          <p:spPr>
            <a:xfrm>
              <a:off x="136787" y="210394"/>
              <a:ext cx="420787" cy="420787"/>
            </a:xfrm>
            <a:custGeom>
              <a:avLst/>
              <a:gdLst/>
              <a:ahLst/>
              <a:cxnLst/>
              <a:rect l="l" t="t" r="r" b="b"/>
              <a:pathLst>
                <a:path w="420787" h="420787">
                  <a:moveTo>
                    <a:pt x="0" y="0"/>
                  </a:moveTo>
                  <a:lnTo>
                    <a:pt x="420787" y="0"/>
                  </a:lnTo>
                  <a:lnTo>
                    <a:pt x="420787" y="420787"/>
                  </a:lnTo>
                  <a:lnTo>
                    <a:pt x="0" y="42078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7" name="Freeform 17"/>
            <p:cNvSpPr/>
            <p:nvPr/>
          </p:nvSpPr>
          <p:spPr>
            <a:xfrm>
              <a:off x="519463" y="0"/>
              <a:ext cx="420787" cy="420787"/>
            </a:xfrm>
            <a:custGeom>
              <a:avLst/>
              <a:gdLst/>
              <a:ahLst/>
              <a:cxnLst/>
              <a:rect l="l" t="t" r="r" b="b"/>
              <a:pathLst>
                <a:path w="420787" h="420787">
                  <a:moveTo>
                    <a:pt x="0" y="0"/>
                  </a:moveTo>
                  <a:lnTo>
                    <a:pt x="420787" y="0"/>
                  </a:lnTo>
                  <a:lnTo>
                    <a:pt x="420787" y="420787"/>
                  </a:lnTo>
                  <a:lnTo>
                    <a:pt x="0" y="42078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8" name="Freeform 18"/>
            <p:cNvSpPr/>
            <p:nvPr/>
          </p:nvSpPr>
          <p:spPr>
            <a:xfrm>
              <a:off x="1148554" y="0"/>
              <a:ext cx="420787" cy="420787"/>
            </a:xfrm>
            <a:custGeom>
              <a:avLst/>
              <a:gdLst/>
              <a:ahLst/>
              <a:cxnLst/>
              <a:rect l="l" t="t" r="r" b="b"/>
              <a:pathLst>
                <a:path w="420787" h="420787">
                  <a:moveTo>
                    <a:pt x="0" y="0"/>
                  </a:moveTo>
                  <a:lnTo>
                    <a:pt x="420787" y="0"/>
                  </a:lnTo>
                  <a:lnTo>
                    <a:pt x="420787" y="420787"/>
                  </a:lnTo>
                  <a:lnTo>
                    <a:pt x="0" y="42078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9" name="Freeform 19"/>
            <p:cNvSpPr/>
            <p:nvPr/>
          </p:nvSpPr>
          <p:spPr>
            <a:xfrm>
              <a:off x="1569341" y="210394"/>
              <a:ext cx="420787" cy="420787"/>
            </a:xfrm>
            <a:custGeom>
              <a:avLst/>
              <a:gdLst/>
              <a:ahLst/>
              <a:cxnLst/>
              <a:rect l="l" t="t" r="r" b="b"/>
              <a:pathLst>
                <a:path w="420787" h="420787">
                  <a:moveTo>
                    <a:pt x="0" y="0"/>
                  </a:moveTo>
                  <a:lnTo>
                    <a:pt x="420787" y="0"/>
                  </a:lnTo>
                  <a:lnTo>
                    <a:pt x="420787" y="420787"/>
                  </a:lnTo>
                  <a:lnTo>
                    <a:pt x="0" y="42078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0" name="Freeform 20"/>
            <p:cNvSpPr/>
            <p:nvPr/>
          </p:nvSpPr>
          <p:spPr>
            <a:xfrm>
              <a:off x="840524" y="321978"/>
              <a:ext cx="420787" cy="420787"/>
            </a:xfrm>
            <a:custGeom>
              <a:avLst/>
              <a:gdLst/>
              <a:ahLst/>
              <a:cxnLst/>
              <a:rect l="l" t="t" r="r" b="b"/>
              <a:pathLst>
                <a:path w="420787" h="420787">
                  <a:moveTo>
                    <a:pt x="0" y="0"/>
                  </a:moveTo>
                  <a:lnTo>
                    <a:pt x="420787" y="0"/>
                  </a:lnTo>
                  <a:lnTo>
                    <a:pt x="420787" y="420787"/>
                  </a:lnTo>
                  <a:lnTo>
                    <a:pt x="0" y="42078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sp>
        <p:nvSpPr>
          <p:cNvPr id="21" name="TextBox 21"/>
          <p:cNvSpPr txBox="1"/>
          <p:nvPr/>
        </p:nvSpPr>
        <p:spPr>
          <a:xfrm>
            <a:off x="6521958" y="5969352"/>
            <a:ext cx="5244084" cy="2161699"/>
          </a:xfrm>
          <a:prstGeom prst="rect">
            <a:avLst/>
          </a:prstGeom>
        </p:spPr>
        <p:txBody>
          <a:bodyPr lIns="0" tIns="0" rIns="0" bIns="0" rtlCol="0" anchor="t">
            <a:spAutoFit/>
          </a:bodyPr>
          <a:lstStyle/>
          <a:p>
            <a:pPr algn="l">
              <a:lnSpc>
                <a:spcPts val="3000"/>
              </a:lnSpc>
            </a:pPr>
            <a:r>
              <a:rPr lang="en-US" sz="2400">
                <a:solidFill>
                  <a:srgbClr val="FFFFFF"/>
                </a:solidFill>
                <a:latin typeface="Frutiger Bold"/>
              </a:rPr>
              <a:t>Research</a:t>
            </a:r>
          </a:p>
          <a:p>
            <a:pPr algn="just">
              <a:lnSpc>
                <a:spcPts val="2812"/>
              </a:lnSpc>
            </a:pPr>
            <a:r>
              <a:rPr lang="en-US" sz="2250">
                <a:solidFill>
                  <a:srgbClr val="FFFFFF"/>
                </a:solidFill>
                <a:latin typeface="Frutiger"/>
              </a:rPr>
              <a:t>Search for jobs that you are interested in through multiple resources to see the requirements needed, and take your Traitify career assessment into consideration.</a:t>
            </a:r>
          </a:p>
        </p:txBody>
      </p:sp>
      <p:sp>
        <p:nvSpPr>
          <p:cNvPr id="22" name="TextBox 22"/>
          <p:cNvSpPr txBox="1"/>
          <p:nvPr/>
        </p:nvSpPr>
        <p:spPr>
          <a:xfrm>
            <a:off x="12573567" y="6012214"/>
            <a:ext cx="5244070" cy="1489710"/>
          </a:xfrm>
          <a:prstGeom prst="rect">
            <a:avLst/>
          </a:prstGeom>
        </p:spPr>
        <p:txBody>
          <a:bodyPr lIns="0" tIns="0" rIns="0" bIns="0" rtlCol="0" anchor="t">
            <a:spAutoFit/>
          </a:bodyPr>
          <a:lstStyle/>
          <a:p>
            <a:pPr algn="l">
              <a:lnSpc>
                <a:spcPts val="3000"/>
              </a:lnSpc>
            </a:pPr>
            <a:r>
              <a:rPr lang="en-US" sz="2400">
                <a:solidFill>
                  <a:srgbClr val="FFFFFF"/>
                </a:solidFill>
                <a:latin typeface="Frutiger Bold"/>
              </a:rPr>
              <a:t>Review</a:t>
            </a:r>
          </a:p>
          <a:p>
            <a:pPr algn="l">
              <a:lnSpc>
                <a:spcPts val="3000"/>
              </a:lnSpc>
            </a:pPr>
            <a:r>
              <a:rPr lang="en-US" sz="2400">
                <a:solidFill>
                  <a:srgbClr val="FFFFFF"/>
                </a:solidFill>
                <a:latin typeface="Frutiger"/>
              </a:rPr>
              <a:t>Create a career blueprint of the info you gathered and create action steps to achieve it</a:t>
            </a:r>
          </a:p>
        </p:txBody>
      </p:sp>
      <p:sp>
        <p:nvSpPr>
          <p:cNvPr id="23" name="TextBox 23"/>
          <p:cNvSpPr txBox="1"/>
          <p:nvPr/>
        </p:nvSpPr>
        <p:spPr>
          <a:xfrm>
            <a:off x="793472" y="721800"/>
            <a:ext cx="14580525" cy="1354386"/>
          </a:xfrm>
          <a:prstGeom prst="rect">
            <a:avLst/>
          </a:prstGeom>
        </p:spPr>
        <p:txBody>
          <a:bodyPr lIns="0" tIns="0" rIns="0" bIns="0" rtlCol="0" anchor="t">
            <a:spAutoFit/>
          </a:bodyPr>
          <a:lstStyle/>
          <a:p>
            <a:pPr algn="l">
              <a:lnSpc>
                <a:spcPts val="9074"/>
              </a:lnSpc>
              <a:spcBef>
                <a:spcPct val="0"/>
              </a:spcBef>
            </a:pPr>
            <a:r>
              <a:rPr lang="en-US" sz="8175">
                <a:solidFill>
                  <a:srgbClr val="FFFFFF"/>
                </a:solidFill>
                <a:latin typeface="Neue Kabel 2"/>
              </a:rPr>
              <a:t>Preparation Essentials: The 3 R's</a:t>
            </a:r>
          </a:p>
        </p:txBody>
      </p:sp>
      <p:sp>
        <p:nvSpPr>
          <p:cNvPr id="24" name="TextBox 24"/>
          <p:cNvSpPr txBox="1"/>
          <p:nvPr/>
        </p:nvSpPr>
        <p:spPr>
          <a:xfrm>
            <a:off x="337921" y="6012214"/>
            <a:ext cx="5495773" cy="1489710"/>
          </a:xfrm>
          <a:prstGeom prst="rect">
            <a:avLst/>
          </a:prstGeom>
        </p:spPr>
        <p:txBody>
          <a:bodyPr lIns="0" tIns="0" rIns="0" bIns="0" rtlCol="0" anchor="t">
            <a:spAutoFit/>
          </a:bodyPr>
          <a:lstStyle/>
          <a:p>
            <a:pPr algn="l">
              <a:lnSpc>
                <a:spcPts val="3000"/>
              </a:lnSpc>
            </a:pPr>
            <a:r>
              <a:rPr lang="en-US" sz="2400">
                <a:solidFill>
                  <a:srgbClr val="FFFFFF"/>
                </a:solidFill>
                <a:latin typeface="Frutiger Bold"/>
              </a:rPr>
              <a:t>Reflect</a:t>
            </a:r>
          </a:p>
          <a:p>
            <a:pPr algn="just">
              <a:lnSpc>
                <a:spcPts val="3000"/>
              </a:lnSpc>
            </a:pPr>
            <a:r>
              <a:rPr lang="en-US" sz="2400">
                <a:solidFill>
                  <a:srgbClr val="FFFFFF"/>
                </a:solidFill>
                <a:latin typeface="Frutiger"/>
              </a:rPr>
              <a:t>What do you like to do? What do you want to do? Change in Career Field? What’s it going to take?</a:t>
            </a:r>
          </a:p>
        </p:txBody>
      </p:sp>
      <p:grpSp>
        <p:nvGrpSpPr>
          <p:cNvPr id="25" name="Group 25"/>
          <p:cNvGrpSpPr/>
          <p:nvPr/>
        </p:nvGrpSpPr>
        <p:grpSpPr>
          <a:xfrm>
            <a:off x="4784341" y="5139853"/>
            <a:ext cx="1103430" cy="1103430"/>
            <a:chOff x="0" y="0"/>
            <a:chExt cx="1471240" cy="1471240"/>
          </a:xfrm>
        </p:grpSpPr>
        <p:grpSp>
          <p:nvGrpSpPr>
            <p:cNvPr id="26" name="Group 26"/>
            <p:cNvGrpSpPr/>
            <p:nvPr/>
          </p:nvGrpSpPr>
          <p:grpSpPr>
            <a:xfrm>
              <a:off x="0" y="0"/>
              <a:ext cx="1471240" cy="1471240"/>
              <a:chOff x="0" y="0"/>
              <a:chExt cx="812800" cy="812800"/>
            </a:xfrm>
          </p:grpSpPr>
          <p:sp>
            <p:nvSpPr>
              <p:cNvPr id="27" name="Freeform 2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sp>
            <p:nvSpPr>
              <p:cNvPr id="28" name="TextBox 28"/>
              <p:cNvSpPr txBox="1"/>
              <p:nvPr/>
            </p:nvSpPr>
            <p:spPr>
              <a:xfrm>
                <a:off x="76200" y="57150"/>
                <a:ext cx="660400" cy="679450"/>
              </a:xfrm>
              <a:prstGeom prst="rect">
                <a:avLst/>
              </a:prstGeom>
            </p:spPr>
            <p:txBody>
              <a:bodyPr lIns="50800" tIns="50800" rIns="50800" bIns="50800" rtlCol="0" anchor="ctr"/>
              <a:lstStyle/>
              <a:p>
                <a:pPr algn="ctr">
                  <a:lnSpc>
                    <a:spcPts val="1980"/>
                  </a:lnSpc>
                </a:pPr>
                <a:endParaRPr/>
              </a:p>
            </p:txBody>
          </p:sp>
        </p:grpSp>
        <p:sp>
          <p:nvSpPr>
            <p:cNvPr id="29" name="TextBox 29"/>
            <p:cNvSpPr txBox="1"/>
            <p:nvPr/>
          </p:nvSpPr>
          <p:spPr>
            <a:xfrm>
              <a:off x="531528" y="94864"/>
              <a:ext cx="331985" cy="1281512"/>
            </a:xfrm>
            <a:prstGeom prst="rect">
              <a:avLst/>
            </a:prstGeom>
          </p:spPr>
          <p:txBody>
            <a:bodyPr lIns="0" tIns="0" rIns="0" bIns="0" rtlCol="0" anchor="t">
              <a:spAutoFit/>
            </a:bodyPr>
            <a:lstStyle/>
            <a:p>
              <a:pPr algn="ctr">
                <a:lnSpc>
                  <a:spcPts val="7409"/>
                </a:lnSpc>
              </a:pPr>
              <a:r>
                <a:rPr lang="en-US" sz="5292">
                  <a:solidFill>
                    <a:srgbClr val="000000"/>
                  </a:solidFill>
                  <a:latin typeface="Neue Kabel 1"/>
                </a:rPr>
                <a:t>1</a:t>
              </a:r>
            </a:p>
          </p:txBody>
        </p:sp>
      </p:grpSp>
      <p:grpSp>
        <p:nvGrpSpPr>
          <p:cNvPr id="30" name="Group 30"/>
          <p:cNvGrpSpPr/>
          <p:nvPr/>
        </p:nvGrpSpPr>
        <p:grpSpPr>
          <a:xfrm>
            <a:off x="10813570" y="5139853"/>
            <a:ext cx="1103430" cy="1103430"/>
            <a:chOff x="0" y="0"/>
            <a:chExt cx="1471240" cy="1471240"/>
          </a:xfrm>
        </p:grpSpPr>
        <p:grpSp>
          <p:nvGrpSpPr>
            <p:cNvPr id="31" name="Group 31"/>
            <p:cNvGrpSpPr/>
            <p:nvPr/>
          </p:nvGrpSpPr>
          <p:grpSpPr>
            <a:xfrm>
              <a:off x="0" y="0"/>
              <a:ext cx="1471240" cy="1471240"/>
              <a:chOff x="0" y="0"/>
              <a:chExt cx="812800" cy="812800"/>
            </a:xfrm>
          </p:grpSpPr>
          <p:sp>
            <p:nvSpPr>
              <p:cNvPr id="32" name="Freeform 3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sp>
            <p:nvSpPr>
              <p:cNvPr id="33" name="TextBox 33"/>
              <p:cNvSpPr txBox="1"/>
              <p:nvPr/>
            </p:nvSpPr>
            <p:spPr>
              <a:xfrm>
                <a:off x="76200" y="57150"/>
                <a:ext cx="660400" cy="679450"/>
              </a:xfrm>
              <a:prstGeom prst="rect">
                <a:avLst/>
              </a:prstGeom>
            </p:spPr>
            <p:txBody>
              <a:bodyPr lIns="50800" tIns="50800" rIns="50800" bIns="50800" rtlCol="0" anchor="ctr"/>
              <a:lstStyle/>
              <a:p>
                <a:pPr algn="ctr">
                  <a:lnSpc>
                    <a:spcPts val="1980"/>
                  </a:lnSpc>
                </a:pPr>
                <a:endParaRPr/>
              </a:p>
            </p:txBody>
          </p:sp>
        </p:grpSp>
        <p:sp>
          <p:nvSpPr>
            <p:cNvPr id="34" name="TextBox 34"/>
            <p:cNvSpPr txBox="1"/>
            <p:nvPr/>
          </p:nvSpPr>
          <p:spPr>
            <a:xfrm>
              <a:off x="493428" y="94864"/>
              <a:ext cx="331985" cy="1281512"/>
            </a:xfrm>
            <a:prstGeom prst="rect">
              <a:avLst/>
            </a:prstGeom>
          </p:spPr>
          <p:txBody>
            <a:bodyPr lIns="0" tIns="0" rIns="0" bIns="0" rtlCol="0" anchor="t">
              <a:spAutoFit/>
            </a:bodyPr>
            <a:lstStyle/>
            <a:p>
              <a:pPr algn="ctr">
                <a:lnSpc>
                  <a:spcPts val="7409"/>
                </a:lnSpc>
              </a:pPr>
              <a:r>
                <a:rPr lang="en-US" sz="5292">
                  <a:solidFill>
                    <a:srgbClr val="000000"/>
                  </a:solidFill>
                  <a:latin typeface="Neue Kabel 1"/>
                </a:rPr>
                <a:t>2</a:t>
              </a:r>
            </a:p>
          </p:txBody>
        </p:sp>
      </p:grpSp>
      <p:grpSp>
        <p:nvGrpSpPr>
          <p:cNvPr id="35" name="Group 35"/>
          <p:cNvGrpSpPr/>
          <p:nvPr/>
        </p:nvGrpSpPr>
        <p:grpSpPr>
          <a:xfrm>
            <a:off x="16899950" y="5125566"/>
            <a:ext cx="1103430" cy="1103430"/>
            <a:chOff x="0" y="0"/>
            <a:chExt cx="1471240" cy="1471240"/>
          </a:xfrm>
        </p:grpSpPr>
        <p:grpSp>
          <p:nvGrpSpPr>
            <p:cNvPr id="36" name="Group 36"/>
            <p:cNvGrpSpPr/>
            <p:nvPr/>
          </p:nvGrpSpPr>
          <p:grpSpPr>
            <a:xfrm>
              <a:off x="0" y="0"/>
              <a:ext cx="1471240" cy="1471240"/>
              <a:chOff x="0" y="0"/>
              <a:chExt cx="812800" cy="812800"/>
            </a:xfrm>
          </p:grpSpPr>
          <p:sp>
            <p:nvSpPr>
              <p:cNvPr id="37" name="Freeform 3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sp>
            <p:nvSpPr>
              <p:cNvPr id="38" name="TextBox 38"/>
              <p:cNvSpPr txBox="1"/>
              <p:nvPr/>
            </p:nvSpPr>
            <p:spPr>
              <a:xfrm>
                <a:off x="76200" y="57150"/>
                <a:ext cx="660400" cy="679450"/>
              </a:xfrm>
              <a:prstGeom prst="rect">
                <a:avLst/>
              </a:prstGeom>
            </p:spPr>
            <p:txBody>
              <a:bodyPr lIns="50800" tIns="50800" rIns="50800" bIns="50800" rtlCol="0" anchor="ctr"/>
              <a:lstStyle/>
              <a:p>
                <a:pPr algn="ctr">
                  <a:lnSpc>
                    <a:spcPts val="1980"/>
                  </a:lnSpc>
                </a:pPr>
                <a:endParaRPr/>
              </a:p>
            </p:txBody>
          </p:sp>
        </p:grpSp>
        <p:sp>
          <p:nvSpPr>
            <p:cNvPr id="39" name="TextBox 39"/>
            <p:cNvSpPr txBox="1"/>
            <p:nvPr/>
          </p:nvSpPr>
          <p:spPr>
            <a:xfrm>
              <a:off x="499816" y="94864"/>
              <a:ext cx="331985" cy="1281512"/>
            </a:xfrm>
            <a:prstGeom prst="rect">
              <a:avLst/>
            </a:prstGeom>
          </p:spPr>
          <p:txBody>
            <a:bodyPr lIns="0" tIns="0" rIns="0" bIns="0" rtlCol="0" anchor="t">
              <a:spAutoFit/>
            </a:bodyPr>
            <a:lstStyle/>
            <a:p>
              <a:pPr algn="ctr">
                <a:lnSpc>
                  <a:spcPts val="7409"/>
                </a:lnSpc>
              </a:pPr>
              <a:r>
                <a:rPr lang="en-US" sz="5292">
                  <a:solidFill>
                    <a:srgbClr val="000000"/>
                  </a:solidFill>
                  <a:latin typeface="Neue Kabel 1"/>
                </a:rPr>
                <a:t>3</a:t>
              </a:r>
            </a:p>
          </p:txBody>
        </p:sp>
      </p:grpSp>
      <p:sp>
        <p:nvSpPr>
          <p:cNvPr id="40" name="Freeform 40"/>
          <p:cNvSpPr/>
          <p:nvPr/>
        </p:nvSpPr>
        <p:spPr>
          <a:xfrm>
            <a:off x="14323656" y="8577072"/>
            <a:ext cx="3553704" cy="1288697"/>
          </a:xfrm>
          <a:custGeom>
            <a:avLst/>
            <a:gdLst/>
            <a:ahLst/>
            <a:cxnLst/>
            <a:rect l="l" t="t" r="r" b="b"/>
            <a:pathLst>
              <a:path w="3553704" h="1288697">
                <a:moveTo>
                  <a:pt x="0" y="0"/>
                </a:moveTo>
                <a:lnTo>
                  <a:pt x="3553705" y="0"/>
                </a:lnTo>
                <a:lnTo>
                  <a:pt x="3553705" y="1288697"/>
                </a:lnTo>
                <a:lnTo>
                  <a:pt x="0" y="1288697"/>
                </a:lnTo>
                <a:lnTo>
                  <a:pt x="0" y="0"/>
                </a:lnTo>
                <a:close/>
              </a:path>
            </a:pathLst>
          </a:custGeom>
          <a:blipFill>
            <a:blip r:embed="rId9"/>
            <a:stretch>
              <a:fillRect t="-10890" b="-11668"/>
            </a:stretch>
          </a:blipFill>
        </p:spPr>
        <p:txBody>
          <a:bodyPr/>
          <a:lstStyle/>
          <a:p>
            <a:endParaRPr lang="en-US"/>
          </a:p>
        </p:txBody>
      </p:sp>
      <p:sp>
        <p:nvSpPr>
          <p:cNvPr id="41" name="TextBox 41"/>
          <p:cNvSpPr txBox="1"/>
          <p:nvPr/>
        </p:nvSpPr>
        <p:spPr>
          <a:xfrm>
            <a:off x="16008784" y="1904736"/>
            <a:ext cx="1395111" cy="488930"/>
          </a:xfrm>
          <a:prstGeom prst="rect">
            <a:avLst/>
          </a:prstGeom>
        </p:spPr>
        <p:txBody>
          <a:bodyPr lIns="0" tIns="0" rIns="0" bIns="0" rtlCol="0" anchor="t">
            <a:spAutoFit/>
          </a:bodyPr>
          <a:lstStyle/>
          <a:p>
            <a:pPr algn="ctr">
              <a:lnSpc>
                <a:spcPts val="4087"/>
              </a:lnSpc>
            </a:pPr>
            <a:r>
              <a:rPr lang="en-US" sz="2919">
                <a:solidFill>
                  <a:srgbClr val="FFFFFF"/>
                </a:solidFill>
                <a:latin typeface="Frutiger"/>
              </a:rPr>
              <a:t>Page 22</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1353131" y="8279892"/>
            <a:ext cx="1136899" cy="1136899"/>
            <a:chOff x="0" y="0"/>
            <a:chExt cx="757936" cy="757936"/>
          </a:xfrm>
        </p:grpSpPr>
        <p:sp>
          <p:nvSpPr>
            <p:cNvPr id="3" name="Freeform 3"/>
            <p:cNvSpPr/>
            <p:nvPr/>
          </p:nvSpPr>
          <p:spPr>
            <a:xfrm>
              <a:off x="0" y="0"/>
              <a:ext cx="757936" cy="757936"/>
            </a:xfrm>
            <a:custGeom>
              <a:avLst/>
              <a:gdLst/>
              <a:ahLst/>
              <a:cxnLst/>
              <a:rect l="l" t="t" r="r" b="b"/>
              <a:pathLst>
                <a:path w="757936" h="757936">
                  <a:moveTo>
                    <a:pt x="0" y="378968"/>
                  </a:moveTo>
                  <a:cubicBezTo>
                    <a:pt x="0" y="169672"/>
                    <a:pt x="169672" y="0"/>
                    <a:pt x="378968" y="0"/>
                  </a:cubicBezTo>
                  <a:lnTo>
                    <a:pt x="378968" y="63500"/>
                  </a:lnTo>
                  <a:lnTo>
                    <a:pt x="378968" y="0"/>
                  </a:lnTo>
                  <a:cubicBezTo>
                    <a:pt x="588264" y="0"/>
                    <a:pt x="757936" y="169672"/>
                    <a:pt x="757936" y="378968"/>
                  </a:cubicBezTo>
                  <a:lnTo>
                    <a:pt x="694436" y="378968"/>
                  </a:lnTo>
                  <a:lnTo>
                    <a:pt x="757936" y="378968"/>
                  </a:lnTo>
                  <a:cubicBezTo>
                    <a:pt x="757936" y="588264"/>
                    <a:pt x="588264" y="757936"/>
                    <a:pt x="378968" y="757936"/>
                  </a:cubicBezTo>
                  <a:cubicBezTo>
                    <a:pt x="169672" y="757936"/>
                    <a:pt x="0" y="588264"/>
                    <a:pt x="0" y="378968"/>
                  </a:cubicBezTo>
                  <a:lnTo>
                    <a:pt x="63500" y="378968"/>
                  </a:lnTo>
                  <a:lnTo>
                    <a:pt x="0" y="378968"/>
                  </a:lnTo>
                  <a:moveTo>
                    <a:pt x="127000" y="378968"/>
                  </a:moveTo>
                  <a:cubicBezTo>
                    <a:pt x="127000" y="518160"/>
                    <a:pt x="239776" y="630936"/>
                    <a:pt x="378968" y="630936"/>
                  </a:cubicBezTo>
                  <a:cubicBezTo>
                    <a:pt x="518160" y="630936"/>
                    <a:pt x="630936" y="518160"/>
                    <a:pt x="630936" y="378968"/>
                  </a:cubicBezTo>
                  <a:cubicBezTo>
                    <a:pt x="630936" y="239776"/>
                    <a:pt x="518160" y="127000"/>
                    <a:pt x="378968" y="127000"/>
                  </a:cubicBezTo>
                  <a:cubicBezTo>
                    <a:pt x="239776" y="127000"/>
                    <a:pt x="127000" y="239776"/>
                    <a:pt x="127000" y="378968"/>
                  </a:cubicBezTo>
                  <a:close/>
                </a:path>
              </a:pathLst>
            </a:custGeom>
            <a:solidFill>
              <a:srgbClr val="29AF8C"/>
            </a:solidFill>
          </p:spPr>
          <p:txBody>
            <a:bodyPr/>
            <a:lstStyle/>
            <a:p>
              <a:endParaRPr lang="en-US"/>
            </a:p>
          </p:txBody>
        </p:sp>
      </p:grpSp>
      <p:sp>
        <p:nvSpPr>
          <p:cNvPr id="4" name="Freeform 4"/>
          <p:cNvSpPr/>
          <p:nvPr/>
        </p:nvSpPr>
        <p:spPr>
          <a:xfrm flipH="1">
            <a:off x="4556619" y="8618684"/>
            <a:ext cx="3474891" cy="2236765"/>
          </a:xfrm>
          <a:custGeom>
            <a:avLst/>
            <a:gdLst/>
            <a:ahLst/>
            <a:cxnLst/>
            <a:rect l="l" t="t" r="r" b="b"/>
            <a:pathLst>
              <a:path w="3474891" h="2236765">
                <a:moveTo>
                  <a:pt x="3474891" y="0"/>
                </a:moveTo>
                <a:lnTo>
                  <a:pt x="0" y="0"/>
                </a:lnTo>
                <a:lnTo>
                  <a:pt x="0" y="2236766"/>
                </a:lnTo>
                <a:lnTo>
                  <a:pt x="3474891" y="2236766"/>
                </a:lnTo>
                <a:lnTo>
                  <a:pt x="3474891"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a:off x="0" y="-380752"/>
            <a:ext cx="2605767" cy="1409452"/>
          </a:xfrm>
          <a:custGeom>
            <a:avLst/>
            <a:gdLst/>
            <a:ahLst/>
            <a:cxnLst/>
            <a:rect l="l" t="t" r="r" b="b"/>
            <a:pathLst>
              <a:path w="2605767" h="1409452">
                <a:moveTo>
                  <a:pt x="0" y="0"/>
                </a:moveTo>
                <a:lnTo>
                  <a:pt x="2605767" y="0"/>
                </a:lnTo>
                <a:lnTo>
                  <a:pt x="2605767" y="1409452"/>
                </a:lnTo>
                <a:lnTo>
                  <a:pt x="0" y="140945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5731778" y="-892178"/>
            <a:ext cx="3099816" cy="2432304"/>
          </a:xfrm>
          <a:custGeom>
            <a:avLst/>
            <a:gdLst/>
            <a:ahLst/>
            <a:cxnLst/>
            <a:rect l="l" t="t" r="r" b="b"/>
            <a:pathLst>
              <a:path w="3099816" h="2432304">
                <a:moveTo>
                  <a:pt x="0" y="0"/>
                </a:moveTo>
                <a:lnTo>
                  <a:pt x="3099816" y="0"/>
                </a:lnTo>
                <a:lnTo>
                  <a:pt x="3099816" y="2432304"/>
                </a:lnTo>
                <a:lnTo>
                  <a:pt x="0" y="243230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a:off x="5439828" y="9165103"/>
            <a:ext cx="2987802" cy="1236726"/>
          </a:xfrm>
          <a:custGeom>
            <a:avLst/>
            <a:gdLst/>
            <a:ahLst/>
            <a:cxnLst/>
            <a:rect l="l" t="t" r="r" b="b"/>
            <a:pathLst>
              <a:path w="2987802" h="1236726">
                <a:moveTo>
                  <a:pt x="0" y="0"/>
                </a:moveTo>
                <a:lnTo>
                  <a:pt x="2987802" y="0"/>
                </a:lnTo>
                <a:lnTo>
                  <a:pt x="2987802" y="1236726"/>
                </a:lnTo>
                <a:lnTo>
                  <a:pt x="0" y="123672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grpSp>
        <p:nvGrpSpPr>
          <p:cNvPr id="8" name="Group 8"/>
          <p:cNvGrpSpPr>
            <a:grpSpLocks noChangeAspect="1"/>
          </p:cNvGrpSpPr>
          <p:nvPr/>
        </p:nvGrpSpPr>
        <p:grpSpPr>
          <a:xfrm>
            <a:off x="0" y="4095748"/>
            <a:ext cx="174122" cy="2095505"/>
            <a:chOff x="0" y="0"/>
            <a:chExt cx="116078" cy="1397000"/>
          </a:xfrm>
        </p:grpSpPr>
        <p:sp>
          <p:nvSpPr>
            <p:cNvPr id="9" name="Freeform 9"/>
            <p:cNvSpPr/>
            <p:nvPr/>
          </p:nvSpPr>
          <p:spPr>
            <a:xfrm>
              <a:off x="0" y="0"/>
              <a:ext cx="116078" cy="1397000"/>
            </a:xfrm>
            <a:custGeom>
              <a:avLst/>
              <a:gdLst/>
              <a:ahLst/>
              <a:cxnLst/>
              <a:rect l="l" t="t" r="r" b="b"/>
              <a:pathLst>
                <a:path w="116078" h="1397000">
                  <a:moveTo>
                    <a:pt x="63500" y="0"/>
                  </a:moveTo>
                  <a:cubicBezTo>
                    <a:pt x="28448" y="0"/>
                    <a:pt x="0" y="28448"/>
                    <a:pt x="0" y="63500"/>
                  </a:cubicBezTo>
                  <a:lnTo>
                    <a:pt x="0" y="444500"/>
                  </a:lnTo>
                  <a:cubicBezTo>
                    <a:pt x="0" y="479552"/>
                    <a:pt x="28448" y="508000"/>
                    <a:pt x="63500" y="508000"/>
                  </a:cubicBezTo>
                  <a:cubicBezTo>
                    <a:pt x="85344" y="508000"/>
                    <a:pt x="104648" y="496951"/>
                    <a:pt x="116078" y="480060"/>
                  </a:cubicBezTo>
                  <a:lnTo>
                    <a:pt x="116078" y="27940"/>
                  </a:lnTo>
                  <a:lnTo>
                    <a:pt x="116078" y="27940"/>
                  </a:lnTo>
                  <a:cubicBezTo>
                    <a:pt x="104648" y="11049"/>
                    <a:pt x="85344" y="0"/>
                    <a:pt x="63500" y="0"/>
                  </a:cubicBezTo>
                  <a:close/>
                  <a:moveTo>
                    <a:pt x="63500" y="889000"/>
                  </a:moveTo>
                  <a:cubicBezTo>
                    <a:pt x="28448" y="889000"/>
                    <a:pt x="0" y="917448"/>
                    <a:pt x="0" y="952500"/>
                  </a:cubicBezTo>
                  <a:lnTo>
                    <a:pt x="0" y="1333500"/>
                  </a:lnTo>
                  <a:cubicBezTo>
                    <a:pt x="0" y="1368552"/>
                    <a:pt x="28448" y="1397000"/>
                    <a:pt x="63500" y="1397000"/>
                  </a:cubicBezTo>
                  <a:cubicBezTo>
                    <a:pt x="85344" y="1397000"/>
                    <a:pt x="104648" y="1385951"/>
                    <a:pt x="116078" y="1369060"/>
                  </a:cubicBezTo>
                  <a:lnTo>
                    <a:pt x="116078" y="916940"/>
                  </a:lnTo>
                  <a:lnTo>
                    <a:pt x="116078" y="916940"/>
                  </a:lnTo>
                  <a:cubicBezTo>
                    <a:pt x="104648" y="900049"/>
                    <a:pt x="85344" y="889000"/>
                    <a:pt x="63500" y="889000"/>
                  </a:cubicBezTo>
                  <a:close/>
                </a:path>
              </a:pathLst>
            </a:custGeom>
            <a:solidFill>
              <a:srgbClr val="951ABE"/>
            </a:solidFill>
          </p:spPr>
          <p:txBody>
            <a:bodyPr/>
            <a:lstStyle/>
            <a:p>
              <a:endParaRPr lang="en-US"/>
            </a:p>
          </p:txBody>
        </p:sp>
      </p:grpSp>
      <p:sp>
        <p:nvSpPr>
          <p:cNvPr id="10" name="Freeform 10"/>
          <p:cNvSpPr/>
          <p:nvPr/>
        </p:nvSpPr>
        <p:spPr>
          <a:xfrm>
            <a:off x="10060377" y="-80965"/>
            <a:ext cx="8389553" cy="10448930"/>
          </a:xfrm>
          <a:custGeom>
            <a:avLst/>
            <a:gdLst/>
            <a:ahLst/>
            <a:cxnLst/>
            <a:rect l="l" t="t" r="r" b="b"/>
            <a:pathLst>
              <a:path w="8389553" h="10448930">
                <a:moveTo>
                  <a:pt x="0" y="0"/>
                </a:moveTo>
                <a:lnTo>
                  <a:pt x="8389553" y="0"/>
                </a:lnTo>
                <a:lnTo>
                  <a:pt x="8389553" y="10448930"/>
                </a:lnTo>
                <a:lnTo>
                  <a:pt x="0" y="10448930"/>
                </a:lnTo>
                <a:lnTo>
                  <a:pt x="0" y="0"/>
                </a:lnTo>
                <a:close/>
              </a:path>
            </a:pathLst>
          </a:custGeom>
          <a:blipFill>
            <a:blip r:embed="rId10"/>
            <a:stretch>
              <a:fillRect l="-40054" r="-46882"/>
            </a:stretch>
          </a:blipFill>
        </p:spPr>
        <p:txBody>
          <a:bodyPr/>
          <a:lstStyle/>
          <a:p>
            <a:endParaRPr lang="en-US"/>
          </a:p>
        </p:txBody>
      </p:sp>
      <p:grpSp>
        <p:nvGrpSpPr>
          <p:cNvPr id="11" name="Group 11"/>
          <p:cNvGrpSpPr/>
          <p:nvPr/>
        </p:nvGrpSpPr>
        <p:grpSpPr>
          <a:xfrm>
            <a:off x="13747514" y="7840776"/>
            <a:ext cx="4914936" cy="4475585"/>
            <a:chOff x="0" y="0"/>
            <a:chExt cx="1090860" cy="993347"/>
          </a:xfrm>
        </p:grpSpPr>
        <p:sp>
          <p:nvSpPr>
            <p:cNvPr id="12" name="Freeform 12"/>
            <p:cNvSpPr/>
            <p:nvPr/>
          </p:nvSpPr>
          <p:spPr>
            <a:xfrm>
              <a:off x="0" y="0"/>
              <a:ext cx="1090860" cy="993347"/>
            </a:xfrm>
            <a:custGeom>
              <a:avLst/>
              <a:gdLst/>
              <a:ahLst/>
              <a:cxnLst/>
              <a:rect l="l" t="t" r="r" b="b"/>
              <a:pathLst>
                <a:path w="1090860" h="993347">
                  <a:moveTo>
                    <a:pt x="545430" y="0"/>
                  </a:moveTo>
                  <a:cubicBezTo>
                    <a:pt x="244197" y="0"/>
                    <a:pt x="0" y="222368"/>
                    <a:pt x="0" y="496674"/>
                  </a:cubicBezTo>
                  <a:cubicBezTo>
                    <a:pt x="0" y="770979"/>
                    <a:pt x="244197" y="993347"/>
                    <a:pt x="545430" y="993347"/>
                  </a:cubicBezTo>
                  <a:cubicBezTo>
                    <a:pt x="846663" y="993347"/>
                    <a:pt x="1090860" y="770979"/>
                    <a:pt x="1090860" y="496674"/>
                  </a:cubicBezTo>
                  <a:cubicBezTo>
                    <a:pt x="1090860" y="222368"/>
                    <a:pt x="846663" y="0"/>
                    <a:pt x="545430" y="0"/>
                  </a:cubicBezTo>
                  <a:close/>
                </a:path>
              </a:pathLst>
            </a:custGeom>
            <a:solidFill>
              <a:srgbClr val="0075B2"/>
            </a:solidFill>
          </p:spPr>
          <p:txBody>
            <a:bodyPr/>
            <a:lstStyle/>
            <a:p>
              <a:endParaRPr lang="en-US"/>
            </a:p>
          </p:txBody>
        </p:sp>
        <p:sp>
          <p:nvSpPr>
            <p:cNvPr id="13" name="TextBox 13"/>
            <p:cNvSpPr txBox="1"/>
            <p:nvPr/>
          </p:nvSpPr>
          <p:spPr>
            <a:xfrm>
              <a:off x="102268" y="74076"/>
              <a:ext cx="886324" cy="826145"/>
            </a:xfrm>
            <a:prstGeom prst="rect">
              <a:avLst/>
            </a:prstGeom>
          </p:spPr>
          <p:txBody>
            <a:bodyPr lIns="76200" tIns="76200" rIns="76200" bIns="76200" rtlCol="0" anchor="ctr"/>
            <a:lstStyle/>
            <a:p>
              <a:pPr algn="ctr">
                <a:lnSpc>
                  <a:spcPts val="1980"/>
                </a:lnSpc>
              </a:pPr>
              <a:endParaRPr/>
            </a:p>
          </p:txBody>
        </p:sp>
      </p:grpSp>
      <p:sp>
        <p:nvSpPr>
          <p:cNvPr id="14" name="TextBox 14"/>
          <p:cNvSpPr txBox="1"/>
          <p:nvPr/>
        </p:nvSpPr>
        <p:spPr>
          <a:xfrm>
            <a:off x="486737" y="1916082"/>
            <a:ext cx="9002139" cy="1626075"/>
          </a:xfrm>
          <a:prstGeom prst="rect">
            <a:avLst/>
          </a:prstGeom>
        </p:spPr>
        <p:txBody>
          <a:bodyPr lIns="0" tIns="0" rIns="0" bIns="0" rtlCol="0" anchor="t">
            <a:spAutoFit/>
          </a:bodyPr>
          <a:lstStyle/>
          <a:p>
            <a:pPr algn="ctr">
              <a:lnSpc>
                <a:spcPts val="10845"/>
              </a:lnSpc>
              <a:spcBef>
                <a:spcPct val="0"/>
              </a:spcBef>
            </a:pPr>
            <a:r>
              <a:rPr lang="en-US" sz="9770">
                <a:solidFill>
                  <a:srgbClr val="FFFFFF"/>
                </a:solidFill>
                <a:latin typeface="Neue Kabel 2"/>
              </a:rPr>
              <a:t>Career Blueprint</a:t>
            </a:r>
          </a:p>
        </p:txBody>
      </p:sp>
      <p:sp>
        <p:nvSpPr>
          <p:cNvPr id="15" name="TextBox 15"/>
          <p:cNvSpPr txBox="1"/>
          <p:nvPr/>
        </p:nvSpPr>
        <p:spPr>
          <a:xfrm>
            <a:off x="750658" y="3986240"/>
            <a:ext cx="8474298" cy="2839212"/>
          </a:xfrm>
          <a:prstGeom prst="rect">
            <a:avLst/>
          </a:prstGeom>
        </p:spPr>
        <p:txBody>
          <a:bodyPr lIns="0" tIns="0" rIns="0" bIns="0" rtlCol="0" anchor="t">
            <a:spAutoFit/>
          </a:bodyPr>
          <a:lstStyle/>
          <a:p>
            <a:pPr algn="just">
              <a:lnSpc>
                <a:spcPts val="4553"/>
              </a:lnSpc>
            </a:pPr>
            <a:r>
              <a:rPr lang="en-US" sz="3299">
                <a:solidFill>
                  <a:srgbClr val="FFFFFF"/>
                </a:solidFill>
                <a:latin typeface="Frutiger"/>
              </a:rPr>
              <a:t>A strategy to help you identify your next career move by assessing the directions, action steps, and obstacles that may come your way - all so you can reach your dream career goal.</a:t>
            </a:r>
          </a:p>
        </p:txBody>
      </p:sp>
      <p:sp>
        <p:nvSpPr>
          <p:cNvPr id="16" name="Freeform 16"/>
          <p:cNvSpPr/>
          <p:nvPr/>
        </p:nvSpPr>
        <p:spPr>
          <a:xfrm>
            <a:off x="14323656" y="8577072"/>
            <a:ext cx="3553704" cy="1288697"/>
          </a:xfrm>
          <a:custGeom>
            <a:avLst/>
            <a:gdLst/>
            <a:ahLst/>
            <a:cxnLst/>
            <a:rect l="l" t="t" r="r" b="b"/>
            <a:pathLst>
              <a:path w="3553704" h="1288697">
                <a:moveTo>
                  <a:pt x="0" y="0"/>
                </a:moveTo>
                <a:lnTo>
                  <a:pt x="3553705" y="0"/>
                </a:lnTo>
                <a:lnTo>
                  <a:pt x="3553705" y="1288697"/>
                </a:lnTo>
                <a:lnTo>
                  <a:pt x="0" y="1288697"/>
                </a:lnTo>
                <a:lnTo>
                  <a:pt x="0" y="0"/>
                </a:lnTo>
                <a:close/>
              </a:path>
            </a:pathLst>
          </a:custGeom>
          <a:blipFill>
            <a:blip r:embed="rId11"/>
            <a:stretch>
              <a:fillRect t="-10890" b="-11668"/>
            </a:stretch>
          </a:blipFill>
        </p:spPr>
        <p:txBody>
          <a:bodyPr/>
          <a:lstStyle/>
          <a:p>
            <a:endParaRPr lang="en-US"/>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2" name="Group 2"/>
          <p:cNvGrpSpPr/>
          <p:nvPr/>
        </p:nvGrpSpPr>
        <p:grpSpPr>
          <a:xfrm>
            <a:off x="16225969" y="713299"/>
            <a:ext cx="1576377" cy="1696173"/>
            <a:chOff x="0" y="0"/>
            <a:chExt cx="2101835" cy="2261563"/>
          </a:xfrm>
        </p:grpSpPr>
        <p:sp>
          <p:nvSpPr>
            <p:cNvPr id="3" name="Freeform 3"/>
            <p:cNvSpPr/>
            <p:nvPr/>
          </p:nvSpPr>
          <p:spPr>
            <a:xfrm>
              <a:off x="0" y="664169"/>
              <a:ext cx="2101835" cy="1597395"/>
            </a:xfrm>
            <a:custGeom>
              <a:avLst/>
              <a:gdLst/>
              <a:ahLst/>
              <a:cxnLst/>
              <a:rect l="l" t="t" r="r" b="b"/>
              <a:pathLst>
                <a:path w="2101835" h="1597395">
                  <a:moveTo>
                    <a:pt x="0" y="0"/>
                  </a:moveTo>
                  <a:lnTo>
                    <a:pt x="2101835" y="0"/>
                  </a:lnTo>
                  <a:lnTo>
                    <a:pt x="2101835" y="1597394"/>
                  </a:lnTo>
                  <a:lnTo>
                    <a:pt x="0" y="159739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136787" y="210394"/>
              <a:ext cx="420787" cy="420787"/>
            </a:xfrm>
            <a:custGeom>
              <a:avLst/>
              <a:gdLst/>
              <a:ahLst/>
              <a:cxnLst/>
              <a:rect l="l" t="t" r="r" b="b"/>
              <a:pathLst>
                <a:path w="420787" h="420787">
                  <a:moveTo>
                    <a:pt x="0" y="0"/>
                  </a:moveTo>
                  <a:lnTo>
                    <a:pt x="420787" y="0"/>
                  </a:lnTo>
                  <a:lnTo>
                    <a:pt x="420787" y="420787"/>
                  </a:lnTo>
                  <a:lnTo>
                    <a:pt x="0" y="4207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519463" y="0"/>
              <a:ext cx="420787" cy="420787"/>
            </a:xfrm>
            <a:custGeom>
              <a:avLst/>
              <a:gdLst/>
              <a:ahLst/>
              <a:cxnLst/>
              <a:rect l="l" t="t" r="r" b="b"/>
              <a:pathLst>
                <a:path w="420787" h="420787">
                  <a:moveTo>
                    <a:pt x="0" y="0"/>
                  </a:moveTo>
                  <a:lnTo>
                    <a:pt x="420787" y="0"/>
                  </a:lnTo>
                  <a:lnTo>
                    <a:pt x="420787" y="420787"/>
                  </a:lnTo>
                  <a:lnTo>
                    <a:pt x="0" y="4207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1148554" y="0"/>
              <a:ext cx="420787" cy="420787"/>
            </a:xfrm>
            <a:custGeom>
              <a:avLst/>
              <a:gdLst/>
              <a:ahLst/>
              <a:cxnLst/>
              <a:rect l="l" t="t" r="r" b="b"/>
              <a:pathLst>
                <a:path w="420787" h="420787">
                  <a:moveTo>
                    <a:pt x="0" y="0"/>
                  </a:moveTo>
                  <a:lnTo>
                    <a:pt x="420787" y="0"/>
                  </a:lnTo>
                  <a:lnTo>
                    <a:pt x="420787" y="420787"/>
                  </a:lnTo>
                  <a:lnTo>
                    <a:pt x="0" y="4207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a:off x="1569341" y="210394"/>
              <a:ext cx="420787" cy="420787"/>
            </a:xfrm>
            <a:custGeom>
              <a:avLst/>
              <a:gdLst/>
              <a:ahLst/>
              <a:cxnLst/>
              <a:rect l="l" t="t" r="r" b="b"/>
              <a:pathLst>
                <a:path w="420787" h="420787">
                  <a:moveTo>
                    <a:pt x="0" y="0"/>
                  </a:moveTo>
                  <a:lnTo>
                    <a:pt x="420787" y="0"/>
                  </a:lnTo>
                  <a:lnTo>
                    <a:pt x="420787" y="420787"/>
                  </a:lnTo>
                  <a:lnTo>
                    <a:pt x="0" y="4207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a:off x="840524" y="321978"/>
              <a:ext cx="420787" cy="420787"/>
            </a:xfrm>
            <a:custGeom>
              <a:avLst/>
              <a:gdLst/>
              <a:ahLst/>
              <a:cxnLst/>
              <a:rect l="l" t="t" r="r" b="b"/>
              <a:pathLst>
                <a:path w="420787" h="420787">
                  <a:moveTo>
                    <a:pt x="0" y="0"/>
                  </a:moveTo>
                  <a:lnTo>
                    <a:pt x="420787" y="0"/>
                  </a:lnTo>
                  <a:lnTo>
                    <a:pt x="420787" y="420787"/>
                  </a:lnTo>
                  <a:lnTo>
                    <a:pt x="0" y="4207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sp>
        <p:nvSpPr>
          <p:cNvPr id="9" name="Freeform 9"/>
          <p:cNvSpPr/>
          <p:nvPr/>
        </p:nvSpPr>
        <p:spPr>
          <a:xfrm flipH="1">
            <a:off x="-566512" y="-178204"/>
            <a:ext cx="8918562" cy="10572641"/>
          </a:xfrm>
          <a:custGeom>
            <a:avLst/>
            <a:gdLst/>
            <a:ahLst/>
            <a:cxnLst/>
            <a:rect l="l" t="t" r="r" b="b"/>
            <a:pathLst>
              <a:path w="8918562" h="10572641">
                <a:moveTo>
                  <a:pt x="8918562" y="0"/>
                </a:moveTo>
                <a:lnTo>
                  <a:pt x="0" y="0"/>
                </a:lnTo>
                <a:lnTo>
                  <a:pt x="0" y="10572642"/>
                </a:lnTo>
                <a:lnTo>
                  <a:pt x="8918562" y="10572642"/>
                </a:lnTo>
                <a:lnTo>
                  <a:pt x="8918562" y="0"/>
                </a:lnTo>
                <a:close/>
              </a:path>
            </a:pathLst>
          </a:custGeom>
          <a:blipFill>
            <a:blip r:embed="rId6"/>
            <a:stretch>
              <a:fillRect l="-84031" t="-12895" r="-16468"/>
            </a:stretch>
          </a:blipFill>
        </p:spPr>
        <p:txBody>
          <a:bodyPr/>
          <a:lstStyle/>
          <a:p>
            <a:endParaRPr lang="en-US"/>
          </a:p>
        </p:txBody>
      </p:sp>
      <p:sp>
        <p:nvSpPr>
          <p:cNvPr id="10" name="TextBox 10"/>
          <p:cNvSpPr txBox="1"/>
          <p:nvPr/>
        </p:nvSpPr>
        <p:spPr>
          <a:xfrm>
            <a:off x="8806614" y="2701881"/>
            <a:ext cx="8235659" cy="5913272"/>
          </a:xfrm>
          <a:prstGeom prst="rect">
            <a:avLst/>
          </a:prstGeom>
        </p:spPr>
        <p:txBody>
          <a:bodyPr lIns="0" tIns="0" rIns="0" bIns="0" rtlCol="0" anchor="t">
            <a:spAutoFit/>
          </a:bodyPr>
          <a:lstStyle/>
          <a:p>
            <a:pPr algn="l">
              <a:lnSpc>
                <a:spcPts val="5871"/>
              </a:lnSpc>
            </a:pPr>
            <a:r>
              <a:rPr lang="en-US" sz="4194">
                <a:solidFill>
                  <a:srgbClr val="FFFFFF"/>
                </a:solidFill>
                <a:latin typeface="Frutiger"/>
              </a:rPr>
              <a:t>Learn more about yourself by paying attention to your interests:</a:t>
            </a:r>
          </a:p>
          <a:p>
            <a:pPr marL="905485" lvl="1" indent="-452742" algn="l">
              <a:lnSpc>
                <a:spcPts val="5871"/>
              </a:lnSpc>
              <a:buFont typeface="Arial"/>
              <a:buChar char="•"/>
            </a:pPr>
            <a:r>
              <a:rPr lang="en-US" sz="4194">
                <a:solidFill>
                  <a:srgbClr val="FFFFFF"/>
                </a:solidFill>
                <a:latin typeface="Frutiger"/>
              </a:rPr>
              <a:t>Write down all your interests</a:t>
            </a:r>
          </a:p>
          <a:p>
            <a:pPr marL="905485" lvl="1" indent="-452742" algn="l">
              <a:lnSpc>
                <a:spcPts val="5871"/>
              </a:lnSpc>
              <a:buFont typeface="Arial"/>
              <a:buChar char="•"/>
            </a:pPr>
            <a:r>
              <a:rPr lang="en-US" sz="4194">
                <a:solidFill>
                  <a:srgbClr val="FFFFFF"/>
                </a:solidFill>
                <a:latin typeface="Frutiger"/>
              </a:rPr>
              <a:t>Look for patterns in the things that you enjoy</a:t>
            </a:r>
          </a:p>
          <a:p>
            <a:pPr marL="905485" lvl="1" indent="-452742" algn="l">
              <a:lnSpc>
                <a:spcPts val="5871"/>
              </a:lnSpc>
              <a:buFont typeface="Arial"/>
              <a:buChar char="•"/>
            </a:pPr>
            <a:r>
              <a:rPr lang="en-US" sz="4193">
                <a:solidFill>
                  <a:srgbClr val="FFFFFF"/>
                </a:solidFill>
                <a:latin typeface="Frutiger"/>
              </a:rPr>
              <a:t>Start creating your long-term goals</a:t>
            </a:r>
          </a:p>
        </p:txBody>
      </p:sp>
      <p:sp>
        <p:nvSpPr>
          <p:cNvPr id="11" name="TextBox 11"/>
          <p:cNvSpPr txBox="1"/>
          <p:nvPr/>
        </p:nvSpPr>
        <p:spPr>
          <a:xfrm>
            <a:off x="8806614" y="880543"/>
            <a:ext cx="6993366" cy="1626075"/>
          </a:xfrm>
          <a:prstGeom prst="rect">
            <a:avLst/>
          </a:prstGeom>
        </p:spPr>
        <p:txBody>
          <a:bodyPr lIns="0" tIns="0" rIns="0" bIns="0" rtlCol="0" anchor="t">
            <a:spAutoFit/>
          </a:bodyPr>
          <a:lstStyle/>
          <a:p>
            <a:pPr algn="ctr">
              <a:lnSpc>
                <a:spcPts val="10845"/>
              </a:lnSpc>
              <a:spcBef>
                <a:spcPct val="0"/>
              </a:spcBef>
            </a:pPr>
            <a:r>
              <a:rPr lang="en-US" sz="9770">
                <a:solidFill>
                  <a:srgbClr val="FFFFFF"/>
                </a:solidFill>
                <a:latin typeface="Neue Kabel 2"/>
              </a:rPr>
              <a:t>Interest Map</a:t>
            </a:r>
          </a:p>
        </p:txBody>
      </p:sp>
      <p:sp>
        <p:nvSpPr>
          <p:cNvPr id="12" name="Freeform 12"/>
          <p:cNvSpPr/>
          <p:nvPr/>
        </p:nvSpPr>
        <p:spPr>
          <a:xfrm>
            <a:off x="12181535" y="-178204"/>
            <a:ext cx="1732788" cy="937260"/>
          </a:xfrm>
          <a:custGeom>
            <a:avLst/>
            <a:gdLst/>
            <a:ahLst/>
            <a:cxnLst/>
            <a:rect l="l" t="t" r="r" b="b"/>
            <a:pathLst>
              <a:path w="1732788" h="937260">
                <a:moveTo>
                  <a:pt x="0" y="0"/>
                </a:moveTo>
                <a:lnTo>
                  <a:pt x="1732788" y="0"/>
                </a:lnTo>
                <a:lnTo>
                  <a:pt x="1732788" y="937260"/>
                </a:lnTo>
                <a:lnTo>
                  <a:pt x="0" y="93726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nvGrpSpPr>
          <p:cNvPr id="13" name="Group 13"/>
          <p:cNvGrpSpPr>
            <a:grpSpLocks noChangeAspect="1"/>
          </p:cNvGrpSpPr>
          <p:nvPr/>
        </p:nvGrpSpPr>
        <p:grpSpPr>
          <a:xfrm>
            <a:off x="18113878" y="4060364"/>
            <a:ext cx="174122" cy="2095505"/>
            <a:chOff x="0" y="0"/>
            <a:chExt cx="116078" cy="1397000"/>
          </a:xfrm>
        </p:grpSpPr>
        <p:sp>
          <p:nvSpPr>
            <p:cNvPr id="14" name="Freeform 14"/>
            <p:cNvSpPr/>
            <p:nvPr/>
          </p:nvSpPr>
          <p:spPr>
            <a:xfrm>
              <a:off x="0" y="0"/>
              <a:ext cx="116078" cy="1397000"/>
            </a:xfrm>
            <a:custGeom>
              <a:avLst/>
              <a:gdLst/>
              <a:ahLst/>
              <a:cxnLst/>
              <a:rect l="l" t="t" r="r" b="b"/>
              <a:pathLst>
                <a:path w="116078" h="1397000">
                  <a:moveTo>
                    <a:pt x="63500" y="0"/>
                  </a:moveTo>
                  <a:cubicBezTo>
                    <a:pt x="28448" y="0"/>
                    <a:pt x="0" y="28448"/>
                    <a:pt x="0" y="63500"/>
                  </a:cubicBezTo>
                  <a:lnTo>
                    <a:pt x="0" y="444500"/>
                  </a:lnTo>
                  <a:cubicBezTo>
                    <a:pt x="0" y="479552"/>
                    <a:pt x="28448" y="508000"/>
                    <a:pt x="63500" y="508000"/>
                  </a:cubicBezTo>
                  <a:cubicBezTo>
                    <a:pt x="85344" y="508000"/>
                    <a:pt x="104648" y="496951"/>
                    <a:pt x="116078" y="480060"/>
                  </a:cubicBezTo>
                  <a:lnTo>
                    <a:pt x="116078" y="27940"/>
                  </a:lnTo>
                  <a:lnTo>
                    <a:pt x="116078" y="27940"/>
                  </a:lnTo>
                  <a:cubicBezTo>
                    <a:pt x="104648" y="11049"/>
                    <a:pt x="85344" y="0"/>
                    <a:pt x="63500" y="0"/>
                  </a:cubicBezTo>
                  <a:close/>
                  <a:moveTo>
                    <a:pt x="63500" y="889000"/>
                  </a:moveTo>
                  <a:cubicBezTo>
                    <a:pt x="28448" y="889000"/>
                    <a:pt x="0" y="917448"/>
                    <a:pt x="0" y="952500"/>
                  </a:cubicBezTo>
                  <a:lnTo>
                    <a:pt x="0" y="1333500"/>
                  </a:lnTo>
                  <a:cubicBezTo>
                    <a:pt x="0" y="1368552"/>
                    <a:pt x="28448" y="1397000"/>
                    <a:pt x="63500" y="1397000"/>
                  </a:cubicBezTo>
                  <a:cubicBezTo>
                    <a:pt x="85344" y="1397000"/>
                    <a:pt x="104648" y="1385951"/>
                    <a:pt x="116078" y="1369060"/>
                  </a:cubicBezTo>
                  <a:lnTo>
                    <a:pt x="116078" y="916940"/>
                  </a:lnTo>
                  <a:lnTo>
                    <a:pt x="116078" y="916940"/>
                  </a:lnTo>
                  <a:cubicBezTo>
                    <a:pt x="104648" y="900049"/>
                    <a:pt x="85344" y="889000"/>
                    <a:pt x="63500" y="889000"/>
                  </a:cubicBezTo>
                  <a:close/>
                </a:path>
              </a:pathLst>
            </a:custGeom>
            <a:solidFill>
              <a:srgbClr val="951ABE"/>
            </a:solidFill>
          </p:spPr>
          <p:txBody>
            <a:bodyPr/>
            <a:lstStyle/>
            <a:p>
              <a:endParaRPr lang="en-US"/>
            </a:p>
          </p:txBody>
        </p:sp>
      </p:grpSp>
      <p:sp>
        <p:nvSpPr>
          <p:cNvPr id="15" name="Freeform 15"/>
          <p:cNvSpPr/>
          <p:nvPr/>
        </p:nvSpPr>
        <p:spPr>
          <a:xfrm rot="7847629">
            <a:off x="11498021" y="10010089"/>
            <a:ext cx="3099816" cy="2432304"/>
          </a:xfrm>
          <a:custGeom>
            <a:avLst/>
            <a:gdLst/>
            <a:ahLst/>
            <a:cxnLst/>
            <a:rect l="l" t="t" r="r" b="b"/>
            <a:pathLst>
              <a:path w="3099816" h="2432304">
                <a:moveTo>
                  <a:pt x="0" y="0"/>
                </a:moveTo>
                <a:lnTo>
                  <a:pt x="3099816" y="0"/>
                </a:lnTo>
                <a:lnTo>
                  <a:pt x="3099816" y="2432304"/>
                </a:lnTo>
                <a:lnTo>
                  <a:pt x="0" y="243230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grpSp>
        <p:nvGrpSpPr>
          <p:cNvPr id="16" name="Group 16"/>
          <p:cNvGrpSpPr>
            <a:grpSpLocks noChangeAspect="1"/>
          </p:cNvGrpSpPr>
          <p:nvPr/>
        </p:nvGrpSpPr>
        <p:grpSpPr>
          <a:xfrm>
            <a:off x="9546753" y="9718550"/>
            <a:ext cx="1136899" cy="1136899"/>
            <a:chOff x="0" y="0"/>
            <a:chExt cx="757936" cy="757936"/>
          </a:xfrm>
        </p:grpSpPr>
        <p:sp>
          <p:nvSpPr>
            <p:cNvPr id="17" name="Freeform 17"/>
            <p:cNvSpPr/>
            <p:nvPr/>
          </p:nvSpPr>
          <p:spPr>
            <a:xfrm>
              <a:off x="0" y="0"/>
              <a:ext cx="757936" cy="757936"/>
            </a:xfrm>
            <a:custGeom>
              <a:avLst/>
              <a:gdLst/>
              <a:ahLst/>
              <a:cxnLst/>
              <a:rect l="l" t="t" r="r" b="b"/>
              <a:pathLst>
                <a:path w="757936" h="757936">
                  <a:moveTo>
                    <a:pt x="0" y="378968"/>
                  </a:moveTo>
                  <a:cubicBezTo>
                    <a:pt x="0" y="169672"/>
                    <a:pt x="169672" y="0"/>
                    <a:pt x="378968" y="0"/>
                  </a:cubicBezTo>
                  <a:lnTo>
                    <a:pt x="378968" y="63500"/>
                  </a:lnTo>
                  <a:lnTo>
                    <a:pt x="378968" y="0"/>
                  </a:lnTo>
                  <a:cubicBezTo>
                    <a:pt x="588264" y="0"/>
                    <a:pt x="757936" y="169672"/>
                    <a:pt x="757936" y="378968"/>
                  </a:cubicBezTo>
                  <a:lnTo>
                    <a:pt x="694436" y="378968"/>
                  </a:lnTo>
                  <a:lnTo>
                    <a:pt x="757936" y="378968"/>
                  </a:lnTo>
                  <a:cubicBezTo>
                    <a:pt x="757936" y="588264"/>
                    <a:pt x="588264" y="757936"/>
                    <a:pt x="378968" y="757936"/>
                  </a:cubicBezTo>
                  <a:cubicBezTo>
                    <a:pt x="169672" y="757936"/>
                    <a:pt x="0" y="588264"/>
                    <a:pt x="0" y="378968"/>
                  </a:cubicBezTo>
                  <a:lnTo>
                    <a:pt x="63500" y="378968"/>
                  </a:lnTo>
                  <a:lnTo>
                    <a:pt x="0" y="378968"/>
                  </a:lnTo>
                  <a:moveTo>
                    <a:pt x="127000" y="378968"/>
                  </a:moveTo>
                  <a:cubicBezTo>
                    <a:pt x="127000" y="518160"/>
                    <a:pt x="239776" y="630936"/>
                    <a:pt x="378968" y="630936"/>
                  </a:cubicBezTo>
                  <a:cubicBezTo>
                    <a:pt x="518160" y="630936"/>
                    <a:pt x="630936" y="518160"/>
                    <a:pt x="630936" y="378968"/>
                  </a:cubicBezTo>
                  <a:cubicBezTo>
                    <a:pt x="630936" y="239776"/>
                    <a:pt x="518160" y="127000"/>
                    <a:pt x="378968" y="127000"/>
                  </a:cubicBezTo>
                  <a:cubicBezTo>
                    <a:pt x="239776" y="127000"/>
                    <a:pt x="127000" y="239776"/>
                    <a:pt x="127000" y="378968"/>
                  </a:cubicBezTo>
                  <a:close/>
                </a:path>
              </a:pathLst>
            </a:custGeom>
            <a:solidFill>
              <a:srgbClr val="29AF8C"/>
            </a:solidFill>
          </p:spPr>
          <p:txBody>
            <a:bodyPr/>
            <a:lstStyle/>
            <a:p>
              <a:endParaRPr lang="en-US"/>
            </a:p>
          </p:txBody>
        </p:sp>
      </p:grpSp>
      <p:sp>
        <p:nvSpPr>
          <p:cNvPr id="18" name="Freeform 18"/>
          <p:cNvSpPr/>
          <p:nvPr/>
        </p:nvSpPr>
        <p:spPr>
          <a:xfrm>
            <a:off x="14323656" y="8577072"/>
            <a:ext cx="3553704" cy="1288697"/>
          </a:xfrm>
          <a:custGeom>
            <a:avLst/>
            <a:gdLst/>
            <a:ahLst/>
            <a:cxnLst/>
            <a:rect l="l" t="t" r="r" b="b"/>
            <a:pathLst>
              <a:path w="3553704" h="1288697">
                <a:moveTo>
                  <a:pt x="0" y="0"/>
                </a:moveTo>
                <a:lnTo>
                  <a:pt x="3553705" y="0"/>
                </a:lnTo>
                <a:lnTo>
                  <a:pt x="3553705" y="1288697"/>
                </a:lnTo>
                <a:lnTo>
                  <a:pt x="0" y="1288697"/>
                </a:lnTo>
                <a:lnTo>
                  <a:pt x="0" y="0"/>
                </a:lnTo>
                <a:close/>
              </a:path>
            </a:pathLst>
          </a:custGeom>
          <a:blipFill>
            <a:blip r:embed="rId11"/>
            <a:stretch>
              <a:fillRect t="-10890" b="-11668"/>
            </a:stretch>
          </a:blipFill>
        </p:spPr>
        <p:txBody>
          <a:bodyPr/>
          <a:lstStyle/>
          <a:p>
            <a:endParaRPr lang="en-US"/>
          </a:p>
        </p:txBody>
      </p:sp>
      <p:sp>
        <p:nvSpPr>
          <p:cNvPr id="19" name="TextBox 19"/>
          <p:cNvSpPr txBox="1"/>
          <p:nvPr/>
        </p:nvSpPr>
        <p:spPr>
          <a:xfrm>
            <a:off x="16316602" y="2399947"/>
            <a:ext cx="1395111" cy="488930"/>
          </a:xfrm>
          <a:prstGeom prst="rect">
            <a:avLst/>
          </a:prstGeom>
        </p:spPr>
        <p:txBody>
          <a:bodyPr lIns="0" tIns="0" rIns="0" bIns="0" rtlCol="0" anchor="t">
            <a:spAutoFit/>
          </a:bodyPr>
          <a:lstStyle/>
          <a:p>
            <a:pPr algn="ctr">
              <a:lnSpc>
                <a:spcPts val="4087"/>
              </a:lnSpc>
            </a:pPr>
            <a:r>
              <a:rPr lang="en-US" sz="2919">
                <a:solidFill>
                  <a:srgbClr val="FFFFFF"/>
                </a:solidFill>
                <a:latin typeface="Frutiger"/>
              </a:rPr>
              <a:t>Page 22</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7984376" cy="10287000"/>
            <a:chOff x="0" y="0"/>
            <a:chExt cx="10645834" cy="13716000"/>
          </a:xfrm>
        </p:grpSpPr>
        <p:pic>
          <p:nvPicPr>
            <p:cNvPr id="3" name="Picture 3"/>
            <p:cNvPicPr>
              <a:picLocks noChangeAspect="1"/>
            </p:cNvPicPr>
            <p:nvPr/>
          </p:nvPicPr>
          <p:blipFill>
            <a:blip r:embed="rId2"/>
            <a:srcRect l="6782" r="41408"/>
            <a:stretch>
              <a:fillRect/>
            </a:stretch>
          </p:blipFill>
          <p:spPr>
            <a:xfrm>
              <a:off x="0" y="0"/>
              <a:ext cx="10645834" cy="13716000"/>
            </a:xfrm>
            <a:prstGeom prst="rect">
              <a:avLst/>
            </a:prstGeom>
          </p:spPr>
        </p:pic>
      </p:grpSp>
      <p:grpSp>
        <p:nvGrpSpPr>
          <p:cNvPr id="4" name="Group 4"/>
          <p:cNvGrpSpPr/>
          <p:nvPr/>
        </p:nvGrpSpPr>
        <p:grpSpPr>
          <a:xfrm>
            <a:off x="15940098" y="213253"/>
            <a:ext cx="1576377" cy="1696173"/>
            <a:chOff x="0" y="0"/>
            <a:chExt cx="2101835" cy="2261563"/>
          </a:xfrm>
        </p:grpSpPr>
        <p:sp>
          <p:nvSpPr>
            <p:cNvPr id="5" name="Freeform 5"/>
            <p:cNvSpPr/>
            <p:nvPr/>
          </p:nvSpPr>
          <p:spPr>
            <a:xfrm>
              <a:off x="0" y="664169"/>
              <a:ext cx="2101835" cy="1597395"/>
            </a:xfrm>
            <a:custGeom>
              <a:avLst/>
              <a:gdLst/>
              <a:ahLst/>
              <a:cxnLst/>
              <a:rect l="l" t="t" r="r" b="b"/>
              <a:pathLst>
                <a:path w="2101835" h="1597395">
                  <a:moveTo>
                    <a:pt x="0" y="0"/>
                  </a:moveTo>
                  <a:lnTo>
                    <a:pt x="2101835" y="0"/>
                  </a:lnTo>
                  <a:lnTo>
                    <a:pt x="2101835" y="1597394"/>
                  </a:lnTo>
                  <a:lnTo>
                    <a:pt x="0" y="159739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136787" y="210394"/>
              <a:ext cx="420787" cy="420787"/>
            </a:xfrm>
            <a:custGeom>
              <a:avLst/>
              <a:gdLst/>
              <a:ahLst/>
              <a:cxnLst/>
              <a:rect l="l" t="t" r="r" b="b"/>
              <a:pathLst>
                <a:path w="420787" h="420787">
                  <a:moveTo>
                    <a:pt x="0" y="0"/>
                  </a:moveTo>
                  <a:lnTo>
                    <a:pt x="420787" y="0"/>
                  </a:lnTo>
                  <a:lnTo>
                    <a:pt x="420787" y="420787"/>
                  </a:lnTo>
                  <a:lnTo>
                    <a:pt x="0" y="42078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7"/>
            <p:cNvSpPr/>
            <p:nvPr/>
          </p:nvSpPr>
          <p:spPr>
            <a:xfrm>
              <a:off x="519463" y="0"/>
              <a:ext cx="420787" cy="420787"/>
            </a:xfrm>
            <a:custGeom>
              <a:avLst/>
              <a:gdLst/>
              <a:ahLst/>
              <a:cxnLst/>
              <a:rect l="l" t="t" r="r" b="b"/>
              <a:pathLst>
                <a:path w="420787" h="420787">
                  <a:moveTo>
                    <a:pt x="0" y="0"/>
                  </a:moveTo>
                  <a:lnTo>
                    <a:pt x="420787" y="0"/>
                  </a:lnTo>
                  <a:lnTo>
                    <a:pt x="420787" y="420787"/>
                  </a:lnTo>
                  <a:lnTo>
                    <a:pt x="0" y="42078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Freeform 8"/>
            <p:cNvSpPr/>
            <p:nvPr/>
          </p:nvSpPr>
          <p:spPr>
            <a:xfrm>
              <a:off x="1148554" y="0"/>
              <a:ext cx="420787" cy="420787"/>
            </a:xfrm>
            <a:custGeom>
              <a:avLst/>
              <a:gdLst/>
              <a:ahLst/>
              <a:cxnLst/>
              <a:rect l="l" t="t" r="r" b="b"/>
              <a:pathLst>
                <a:path w="420787" h="420787">
                  <a:moveTo>
                    <a:pt x="0" y="0"/>
                  </a:moveTo>
                  <a:lnTo>
                    <a:pt x="420787" y="0"/>
                  </a:lnTo>
                  <a:lnTo>
                    <a:pt x="420787" y="420787"/>
                  </a:lnTo>
                  <a:lnTo>
                    <a:pt x="0" y="42078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Freeform 9"/>
            <p:cNvSpPr/>
            <p:nvPr/>
          </p:nvSpPr>
          <p:spPr>
            <a:xfrm>
              <a:off x="1569341" y="210394"/>
              <a:ext cx="420787" cy="420787"/>
            </a:xfrm>
            <a:custGeom>
              <a:avLst/>
              <a:gdLst/>
              <a:ahLst/>
              <a:cxnLst/>
              <a:rect l="l" t="t" r="r" b="b"/>
              <a:pathLst>
                <a:path w="420787" h="420787">
                  <a:moveTo>
                    <a:pt x="0" y="0"/>
                  </a:moveTo>
                  <a:lnTo>
                    <a:pt x="420787" y="0"/>
                  </a:lnTo>
                  <a:lnTo>
                    <a:pt x="420787" y="420787"/>
                  </a:lnTo>
                  <a:lnTo>
                    <a:pt x="0" y="42078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Freeform 10"/>
            <p:cNvSpPr/>
            <p:nvPr/>
          </p:nvSpPr>
          <p:spPr>
            <a:xfrm>
              <a:off x="840524" y="321978"/>
              <a:ext cx="420787" cy="420787"/>
            </a:xfrm>
            <a:custGeom>
              <a:avLst/>
              <a:gdLst/>
              <a:ahLst/>
              <a:cxnLst/>
              <a:rect l="l" t="t" r="r" b="b"/>
              <a:pathLst>
                <a:path w="420787" h="420787">
                  <a:moveTo>
                    <a:pt x="0" y="0"/>
                  </a:moveTo>
                  <a:lnTo>
                    <a:pt x="420787" y="0"/>
                  </a:lnTo>
                  <a:lnTo>
                    <a:pt x="420787" y="420787"/>
                  </a:lnTo>
                  <a:lnTo>
                    <a:pt x="0" y="42078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grpSp>
        <p:nvGrpSpPr>
          <p:cNvPr id="11" name="Group 11"/>
          <p:cNvGrpSpPr/>
          <p:nvPr/>
        </p:nvGrpSpPr>
        <p:grpSpPr>
          <a:xfrm>
            <a:off x="8544996" y="2420054"/>
            <a:ext cx="8971479" cy="966995"/>
            <a:chOff x="0" y="0"/>
            <a:chExt cx="2362859" cy="254682"/>
          </a:xfrm>
        </p:grpSpPr>
        <p:sp>
          <p:nvSpPr>
            <p:cNvPr id="12" name="Freeform 12"/>
            <p:cNvSpPr/>
            <p:nvPr/>
          </p:nvSpPr>
          <p:spPr>
            <a:xfrm>
              <a:off x="0" y="0"/>
              <a:ext cx="2362859" cy="254682"/>
            </a:xfrm>
            <a:custGeom>
              <a:avLst/>
              <a:gdLst/>
              <a:ahLst/>
              <a:cxnLst/>
              <a:rect l="l" t="t" r="r" b="b"/>
              <a:pathLst>
                <a:path w="2362859" h="254682">
                  <a:moveTo>
                    <a:pt x="0" y="0"/>
                  </a:moveTo>
                  <a:lnTo>
                    <a:pt x="2362859" y="0"/>
                  </a:lnTo>
                  <a:lnTo>
                    <a:pt x="2362859" y="254682"/>
                  </a:lnTo>
                  <a:lnTo>
                    <a:pt x="0" y="254682"/>
                  </a:lnTo>
                  <a:close/>
                </a:path>
              </a:pathLst>
            </a:custGeom>
            <a:solidFill>
              <a:srgbClr val="FFFFFF"/>
            </a:solidFill>
          </p:spPr>
          <p:txBody>
            <a:bodyPr/>
            <a:lstStyle/>
            <a:p>
              <a:endParaRPr lang="en-US"/>
            </a:p>
          </p:txBody>
        </p:sp>
        <p:sp>
          <p:nvSpPr>
            <p:cNvPr id="13" name="TextBox 13"/>
            <p:cNvSpPr txBox="1"/>
            <p:nvPr/>
          </p:nvSpPr>
          <p:spPr>
            <a:xfrm>
              <a:off x="0" y="-19050"/>
              <a:ext cx="2362859" cy="273732"/>
            </a:xfrm>
            <a:prstGeom prst="rect">
              <a:avLst/>
            </a:prstGeom>
          </p:spPr>
          <p:txBody>
            <a:bodyPr lIns="76200" tIns="76200" rIns="76200" bIns="76200" rtlCol="0" anchor="ctr"/>
            <a:lstStyle/>
            <a:p>
              <a:pPr algn="ctr">
                <a:lnSpc>
                  <a:spcPts val="1980"/>
                </a:lnSpc>
              </a:pPr>
              <a:endParaRPr/>
            </a:p>
          </p:txBody>
        </p:sp>
      </p:grpSp>
      <p:sp>
        <p:nvSpPr>
          <p:cNvPr id="14" name="Freeform 14"/>
          <p:cNvSpPr/>
          <p:nvPr/>
        </p:nvSpPr>
        <p:spPr>
          <a:xfrm>
            <a:off x="14323656" y="8577072"/>
            <a:ext cx="3553704" cy="1288697"/>
          </a:xfrm>
          <a:custGeom>
            <a:avLst/>
            <a:gdLst/>
            <a:ahLst/>
            <a:cxnLst/>
            <a:rect l="l" t="t" r="r" b="b"/>
            <a:pathLst>
              <a:path w="3553704" h="1288697">
                <a:moveTo>
                  <a:pt x="0" y="0"/>
                </a:moveTo>
                <a:lnTo>
                  <a:pt x="3553705" y="0"/>
                </a:lnTo>
                <a:lnTo>
                  <a:pt x="3553705" y="1288697"/>
                </a:lnTo>
                <a:lnTo>
                  <a:pt x="0" y="1288697"/>
                </a:lnTo>
                <a:lnTo>
                  <a:pt x="0" y="0"/>
                </a:lnTo>
                <a:close/>
              </a:path>
            </a:pathLst>
          </a:custGeom>
          <a:blipFill>
            <a:blip r:embed="rId7"/>
            <a:stretch>
              <a:fillRect t="-10890" b="-11668"/>
            </a:stretch>
          </a:blipFill>
        </p:spPr>
        <p:txBody>
          <a:bodyPr/>
          <a:lstStyle/>
          <a:p>
            <a:endParaRPr lang="en-US"/>
          </a:p>
        </p:txBody>
      </p:sp>
      <p:grpSp>
        <p:nvGrpSpPr>
          <p:cNvPr id="15" name="Group 15"/>
          <p:cNvGrpSpPr/>
          <p:nvPr/>
        </p:nvGrpSpPr>
        <p:grpSpPr>
          <a:xfrm>
            <a:off x="0" y="7399046"/>
            <a:ext cx="7984376" cy="2356053"/>
            <a:chOff x="0" y="0"/>
            <a:chExt cx="2102881" cy="620524"/>
          </a:xfrm>
        </p:grpSpPr>
        <p:sp>
          <p:nvSpPr>
            <p:cNvPr id="16" name="Freeform 16"/>
            <p:cNvSpPr/>
            <p:nvPr/>
          </p:nvSpPr>
          <p:spPr>
            <a:xfrm>
              <a:off x="0" y="0"/>
              <a:ext cx="2102881" cy="620524"/>
            </a:xfrm>
            <a:custGeom>
              <a:avLst/>
              <a:gdLst/>
              <a:ahLst/>
              <a:cxnLst/>
              <a:rect l="l" t="t" r="r" b="b"/>
              <a:pathLst>
                <a:path w="2102881" h="620524">
                  <a:moveTo>
                    <a:pt x="0" y="0"/>
                  </a:moveTo>
                  <a:lnTo>
                    <a:pt x="2102881" y="0"/>
                  </a:lnTo>
                  <a:lnTo>
                    <a:pt x="2102881" y="620524"/>
                  </a:lnTo>
                  <a:lnTo>
                    <a:pt x="0" y="620524"/>
                  </a:lnTo>
                  <a:close/>
                </a:path>
              </a:pathLst>
            </a:custGeom>
            <a:solidFill>
              <a:srgbClr val="FEFEFE">
                <a:alpha val="74902"/>
              </a:srgbClr>
            </a:solidFill>
          </p:spPr>
          <p:txBody>
            <a:bodyPr/>
            <a:lstStyle/>
            <a:p>
              <a:endParaRPr lang="en-US"/>
            </a:p>
          </p:txBody>
        </p:sp>
        <p:sp>
          <p:nvSpPr>
            <p:cNvPr id="17" name="TextBox 17"/>
            <p:cNvSpPr txBox="1"/>
            <p:nvPr/>
          </p:nvSpPr>
          <p:spPr>
            <a:xfrm>
              <a:off x="0" y="-19050"/>
              <a:ext cx="2102881" cy="639574"/>
            </a:xfrm>
            <a:prstGeom prst="rect">
              <a:avLst/>
            </a:prstGeom>
          </p:spPr>
          <p:txBody>
            <a:bodyPr lIns="76200" tIns="76200" rIns="76200" bIns="76200" rtlCol="0" anchor="ctr"/>
            <a:lstStyle/>
            <a:p>
              <a:pPr algn="ctr">
                <a:lnSpc>
                  <a:spcPts val="1980"/>
                </a:lnSpc>
              </a:pPr>
              <a:endParaRPr/>
            </a:p>
          </p:txBody>
        </p:sp>
      </p:grpSp>
      <p:sp>
        <p:nvSpPr>
          <p:cNvPr id="18" name="TextBox 18"/>
          <p:cNvSpPr txBox="1"/>
          <p:nvPr/>
        </p:nvSpPr>
        <p:spPr>
          <a:xfrm>
            <a:off x="8544996" y="465752"/>
            <a:ext cx="6944861" cy="1626075"/>
          </a:xfrm>
          <a:prstGeom prst="rect">
            <a:avLst/>
          </a:prstGeom>
        </p:spPr>
        <p:txBody>
          <a:bodyPr lIns="0" tIns="0" rIns="0" bIns="0" rtlCol="0" anchor="t">
            <a:spAutoFit/>
          </a:bodyPr>
          <a:lstStyle/>
          <a:p>
            <a:pPr algn="ctr">
              <a:lnSpc>
                <a:spcPts val="10845"/>
              </a:lnSpc>
              <a:spcBef>
                <a:spcPct val="0"/>
              </a:spcBef>
            </a:pPr>
            <a:r>
              <a:rPr lang="en-US" sz="9770">
                <a:solidFill>
                  <a:srgbClr val="FFFFFF"/>
                </a:solidFill>
                <a:latin typeface="Neue Kabel 2"/>
              </a:rPr>
              <a:t>Vision Board</a:t>
            </a:r>
          </a:p>
        </p:txBody>
      </p:sp>
      <p:sp>
        <p:nvSpPr>
          <p:cNvPr id="19" name="TextBox 19"/>
          <p:cNvSpPr txBox="1"/>
          <p:nvPr/>
        </p:nvSpPr>
        <p:spPr>
          <a:xfrm>
            <a:off x="8581171" y="3706137"/>
            <a:ext cx="8935304" cy="4581525"/>
          </a:xfrm>
          <a:prstGeom prst="rect">
            <a:avLst/>
          </a:prstGeom>
        </p:spPr>
        <p:txBody>
          <a:bodyPr lIns="0" tIns="0" rIns="0" bIns="0" rtlCol="0" anchor="t">
            <a:spAutoFit/>
          </a:bodyPr>
          <a:lstStyle/>
          <a:p>
            <a:pPr marL="647701" lvl="1" indent="-323850" algn="l">
              <a:lnSpc>
                <a:spcPts val="3600"/>
              </a:lnSpc>
              <a:buFont typeface="Arial"/>
              <a:buChar char="•"/>
            </a:pPr>
            <a:r>
              <a:rPr lang="en-US" sz="3000">
                <a:solidFill>
                  <a:srgbClr val="FFFFFF"/>
                </a:solidFill>
                <a:latin typeface="Frutiger"/>
              </a:rPr>
              <a:t>You can use a poster board and gather old magazines, search online and print out, or you can draw/paint things that represent your hopes and dreams.</a:t>
            </a:r>
          </a:p>
          <a:p>
            <a:pPr algn="l">
              <a:lnSpc>
                <a:spcPts val="3600"/>
              </a:lnSpc>
            </a:pPr>
            <a:endParaRPr lang="en-US" sz="3000">
              <a:solidFill>
                <a:srgbClr val="FFFFFF"/>
              </a:solidFill>
              <a:latin typeface="Frutiger"/>
            </a:endParaRPr>
          </a:p>
          <a:p>
            <a:pPr marL="647701" lvl="1" indent="-323850" algn="l">
              <a:lnSpc>
                <a:spcPts val="3600"/>
              </a:lnSpc>
              <a:buFont typeface="Arial"/>
              <a:buChar char="•"/>
            </a:pPr>
            <a:r>
              <a:rPr lang="en-US" sz="3000">
                <a:solidFill>
                  <a:srgbClr val="FFFFFF"/>
                </a:solidFill>
                <a:latin typeface="Frutiger"/>
              </a:rPr>
              <a:t>You can create a digital board and save the image as your home screen wallpaper on your phone and/or computer.</a:t>
            </a:r>
          </a:p>
          <a:p>
            <a:pPr algn="l">
              <a:lnSpc>
                <a:spcPts val="3600"/>
              </a:lnSpc>
            </a:pPr>
            <a:endParaRPr lang="en-US" sz="3000">
              <a:solidFill>
                <a:srgbClr val="FFFFFF"/>
              </a:solidFill>
              <a:latin typeface="Frutiger"/>
            </a:endParaRPr>
          </a:p>
          <a:p>
            <a:pPr marL="647701" lvl="1" indent="-323850" algn="l">
              <a:lnSpc>
                <a:spcPts val="3600"/>
              </a:lnSpc>
              <a:buFont typeface="Arial"/>
              <a:buChar char="•"/>
            </a:pPr>
            <a:r>
              <a:rPr lang="en-US" sz="3000">
                <a:solidFill>
                  <a:srgbClr val="FFFFFF"/>
                </a:solidFill>
                <a:latin typeface="Frutiger"/>
              </a:rPr>
              <a:t>Place it somewhere that you can stay on track.</a:t>
            </a:r>
          </a:p>
        </p:txBody>
      </p:sp>
      <p:sp>
        <p:nvSpPr>
          <p:cNvPr id="20" name="TextBox 20"/>
          <p:cNvSpPr txBox="1"/>
          <p:nvPr/>
        </p:nvSpPr>
        <p:spPr>
          <a:xfrm>
            <a:off x="8809736" y="2487364"/>
            <a:ext cx="8442000" cy="712460"/>
          </a:xfrm>
          <a:prstGeom prst="rect">
            <a:avLst/>
          </a:prstGeom>
        </p:spPr>
        <p:txBody>
          <a:bodyPr lIns="0" tIns="0" rIns="0" bIns="0" rtlCol="0" anchor="t">
            <a:spAutoFit/>
          </a:bodyPr>
          <a:lstStyle/>
          <a:p>
            <a:pPr algn="l">
              <a:lnSpc>
                <a:spcPts val="5871"/>
              </a:lnSpc>
            </a:pPr>
            <a:r>
              <a:rPr lang="en-US" sz="4193">
                <a:solidFill>
                  <a:srgbClr val="000000"/>
                </a:solidFill>
                <a:latin typeface="Frutiger Bold"/>
              </a:rPr>
              <a:t>Think of the life you want to live.</a:t>
            </a:r>
          </a:p>
        </p:txBody>
      </p:sp>
      <p:sp>
        <p:nvSpPr>
          <p:cNvPr id="21" name="TextBox 21"/>
          <p:cNvSpPr txBox="1"/>
          <p:nvPr/>
        </p:nvSpPr>
        <p:spPr>
          <a:xfrm>
            <a:off x="1028700" y="7542651"/>
            <a:ext cx="6578849" cy="2145042"/>
          </a:xfrm>
          <a:prstGeom prst="rect">
            <a:avLst/>
          </a:prstGeom>
        </p:spPr>
        <p:txBody>
          <a:bodyPr lIns="0" tIns="0" rIns="0" bIns="0" rtlCol="0" anchor="t">
            <a:spAutoFit/>
          </a:bodyPr>
          <a:lstStyle/>
          <a:p>
            <a:pPr algn="r">
              <a:lnSpc>
                <a:spcPts val="4200"/>
              </a:lnSpc>
            </a:pPr>
            <a:r>
              <a:rPr lang="en-US" sz="4200">
                <a:solidFill>
                  <a:srgbClr val="000000"/>
                </a:solidFill>
                <a:latin typeface="IBM Plex Sans Condensed Bold"/>
              </a:rPr>
              <a:t>Having a visual of your goals will help you picture how your choices can impact your future.</a:t>
            </a:r>
          </a:p>
        </p:txBody>
      </p:sp>
      <p:sp>
        <p:nvSpPr>
          <p:cNvPr id="22" name="TextBox 22"/>
          <p:cNvSpPr txBox="1"/>
          <p:nvPr/>
        </p:nvSpPr>
        <p:spPr>
          <a:xfrm>
            <a:off x="16030731" y="1845870"/>
            <a:ext cx="1395111" cy="488930"/>
          </a:xfrm>
          <a:prstGeom prst="rect">
            <a:avLst/>
          </a:prstGeom>
        </p:spPr>
        <p:txBody>
          <a:bodyPr lIns="0" tIns="0" rIns="0" bIns="0" rtlCol="0" anchor="t">
            <a:spAutoFit/>
          </a:bodyPr>
          <a:lstStyle/>
          <a:p>
            <a:pPr algn="ctr">
              <a:lnSpc>
                <a:spcPts val="4087"/>
              </a:lnSpc>
            </a:pPr>
            <a:r>
              <a:rPr lang="en-US" sz="2919">
                <a:solidFill>
                  <a:srgbClr val="FFFFFF"/>
                </a:solidFill>
                <a:latin typeface="Frutiger"/>
              </a:rPr>
              <a:t>Page 22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95255" y="-95255"/>
            <a:ext cx="18478495" cy="2554219"/>
            <a:chOff x="0" y="0"/>
            <a:chExt cx="12319000" cy="1702816"/>
          </a:xfrm>
        </p:grpSpPr>
        <p:sp>
          <p:nvSpPr>
            <p:cNvPr id="3" name="Freeform 3"/>
            <p:cNvSpPr/>
            <p:nvPr/>
          </p:nvSpPr>
          <p:spPr>
            <a:xfrm>
              <a:off x="63500" y="63500"/>
              <a:ext cx="12192000" cy="1575816"/>
            </a:xfrm>
            <a:custGeom>
              <a:avLst/>
              <a:gdLst/>
              <a:ahLst/>
              <a:cxnLst/>
              <a:rect l="l" t="t" r="r" b="b"/>
              <a:pathLst>
                <a:path w="12192000" h="1575816">
                  <a:moveTo>
                    <a:pt x="0" y="1575816"/>
                  </a:moveTo>
                  <a:lnTo>
                    <a:pt x="0" y="0"/>
                  </a:lnTo>
                  <a:lnTo>
                    <a:pt x="12192000" y="0"/>
                  </a:lnTo>
                  <a:lnTo>
                    <a:pt x="12192000" y="1575816"/>
                  </a:lnTo>
                  <a:close/>
                </a:path>
              </a:pathLst>
            </a:custGeom>
            <a:solidFill>
              <a:srgbClr val="000000"/>
            </a:solidFill>
          </p:spPr>
          <p:txBody>
            <a:bodyPr/>
            <a:lstStyle/>
            <a:p>
              <a:endParaRPr lang="en-US"/>
            </a:p>
          </p:txBody>
        </p:sp>
        <p:sp>
          <p:nvSpPr>
            <p:cNvPr id="4" name="Freeform 4"/>
            <p:cNvSpPr/>
            <p:nvPr/>
          </p:nvSpPr>
          <p:spPr>
            <a:xfrm>
              <a:off x="8192516" y="63500"/>
              <a:ext cx="4062984" cy="1575816"/>
            </a:xfrm>
            <a:custGeom>
              <a:avLst/>
              <a:gdLst/>
              <a:ahLst/>
              <a:cxnLst/>
              <a:rect l="l" t="t" r="r" b="b"/>
              <a:pathLst>
                <a:path w="4062984" h="1575816">
                  <a:moveTo>
                    <a:pt x="0" y="1575816"/>
                  </a:moveTo>
                  <a:lnTo>
                    <a:pt x="0" y="0"/>
                  </a:lnTo>
                  <a:lnTo>
                    <a:pt x="4062984" y="0"/>
                  </a:lnTo>
                  <a:lnTo>
                    <a:pt x="4062984" y="1575816"/>
                  </a:lnTo>
                  <a:close/>
                </a:path>
              </a:pathLst>
            </a:custGeom>
            <a:solidFill>
              <a:srgbClr val="000000"/>
            </a:solidFill>
          </p:spPr>
          <p:txBody>
            <a:bodyPr/>
            <a:lstStyle/>
            <a:p>
              <a:endParaRPr lang="en-US"/>
            </a:p>
          </p:txBody>
        </p:sp>
        <p:sp>
          <p:nvSpPr>
            <p:cNvPr id="5" name="Freeform 5"/>
            <p:cNvSpPr/>
            <p:nvPr/>
          </p:nvSpPr>
          <p:spPr>
            <a:xfrm>
              <a:off x="63500" y="63500"/>
              <a:ext cx="12192000" cy="1575816"/>
            </a:xfrm>
            <a:custGeom>
              <a:avLst/>
              <a:gdLst/>
              <a:ahLst/>
              <a:cxnLst/>
              <a:rect l="l" t="t" r="r" b="b"/>
              <a:pathLst>
                <a:path w="12192000" h="1575816">
                  <a:moveTo>
                    <a:pt x="0" y="1575816"/>
                  </a:moveTo>
                  <a:lnTo>
                    <a:pt x="0" y="0"/>
                  </a:lnTo>
                  <a:lnTo>
                    <a:pt x="12192000" y="0"/>
                  </a:lnTo>
                  <a:lnTo>
                    <a:pt x="12192000" y="1575816"/>
                  </a:lnTo>
                  <a:close/>
                </a:path>
              </a:pathLst>
            </a:custGeom>
            <a:solidFill>
              <a:srgbClr val="000000"/>
            </a:solidFill>
          </p:spPr>
          <p:txBody>
            <a:bodyPr/>
            <a:lstStyle/>
            <a:p>
              <a:endParaRPr lang="en-US"/>
            </a:p>
          </p:txBody>
        </p:sp>
      </p:grpSp>
      <p:sp>
        <p:nvSpPr>
          <p:cNvPr id="6" name="TextBox 6"/>
          <p:cNvSpPr txBox="1"/>
          <p:nvPr/>
        </p:nvSpPr>
        <p:spPr>
          <a:xfrm>
            <a:off x="4067611" y="465752"/>
            <a:ext cx="10152778" cy="1626075"/>
          </a:xfrm>
          <a:prstGeom prst="rect">
            <a:avLst/>
          </a:prstGeom>
        </p:spPr>
        <p:txBody>
          <a:bodyPr lIns="0" tIns="0" rIns="0" bIns="0" rtlCol="0" anchor="t">
            <a:spAutoFit/>
          </a:bodyPr>
          <a:lstStyle/>
          <a:p>
            <a:pPr algn="ctr">
              <a:lnSpc>
                <a:spcPts val="10845"/>
              </a:lnSpc>
              <a:spcBef>
                <a:spcPct val="0"/>
              </a:spcBef>
            </a:pPr>
            <a:r>
              <a:rPr lang="en-US" sz="9770">
                <a:solidFill>
                  <a:srgbClr val="FFFFFF"/>
                </a:solidFill>
                <a:latin typeface="Neue Kabel 2"/>
              </a:rPr>
              <a:t>Career Sweet Spot</a:t>
            </a:r>
          </a:p>
        </p:txBody>
      </p:sp>
      <p:grpSp>
        <p:nvGrpSpPr>
          <p:cNvPr id="7" name="Group 7"/>
          <p:cNvGrpSpPr/>
          <p:nvPr/>
        </p:nvGrpSpPr>
        <p:grpSpPr>
          <a:xfrm>
            <a:off x="11820962" y="2235243"/>
            <a:ext cx="3645024" cy="3645024"/>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2">
                <a:alphaModFix amt="89000"/>
              </a:blip>
              <a:stretch>
                <a:fillRect l="-46129" t="-11436" r="-24645" b="-2342"/>
              </a:stretch>
            </a:blipFill>
          </p:spPr>
          <p:txBody>
            <a:bodyPr/>
            <a:lstStyle/>
            <a:p>
              <a:endParaRPr lang="en-US"/>
            </a:p>
          </p:txBody>
        </p:sp>
      </p:grpSp>
      <p:grpSp>
        <p:nvGrpSpPr>
          <p:cNvPr id="9" name="Group 9"/>
          <p:cNvGrpSpPr/>
          <p:nvPr/>
        </p:nvGrpSpPr>
        <p:grpSpPr>
          <a:xfrm>
            <a:off x="10192961" y="4788631"/>
            <a:ext cx="3645024" cy="3645024"/>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3">
                <a:alphaModFix amt="89000"/>
              </a:blip>
              <a:stretch>
                <a:fillRect l="-33245" r="-16848"/>
              </a:stretch>
            </a:blipFill>
          </p:spPr>
          <p:txBody>
            <a:bodyPr/>
            <a:lstStyle/>
            <a:p>
              <a:endParaRPr lang="en-US"/>
            </a:p>
          </p:txBody>
        </p:sp>
      </p:grpSp>
      <p:grpSp>
        <p:nvGrpSpPr>
          <p:cNvPr id="11" name="Group 11"/>
          <p:cNvGrpSpPr/>
          <p:nvPr/>
        </p:nvGrpSpPr>
        <p:grpSpPr>
          <a:xfrm>
            <a:off x="13448963" y="4788631"/>
            <a:ext cx="3645024" cy="3645024"/>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alphaModFix amt="89000"/>
              </a:blip>
              <a:stretch>
                <a:fillRect l="-25046" r="-25046"/>
              </a:stretch>
            </a:blipFill>
          </p:spPr>
          <p:txBody>
            <a:bodyPr/>
            <a:lstStyle/>
            <a:p>
              <a:endParaRPr lang="en-US"/>
            </a:p>
          </p:txBody>
        </p:sp>
      </p:grpSp>
      <p:sp>
        <p:nvSpPr>
          <p:cNvPr id="13" name="TextBox 13"/>
          <p:cNvSpPr txBox="1"/>
          <p:nvPr/>
        </p:nvSpPr>
        <p:spPr>
          <a:xfrm>
            <a:off x="10827026" y="7111963"/>
            <a:ext cx="2376893" cy="833963"/>
          </a:xfrm>
          <a:prstGeom prst="rect">
            <a:avLst/>
          </a:prstGeom>
        </p:spPr>
        <p:txBody>
          <a:bodyPr lIns="0" tIns="0" rIns="0" bIns="0" rtlCol="0" anchor="t">
            <a:spAutoFit/>
          </a:bodyPr>
          <a:lstStyle/>
          <a:p>
            <a:pPr algn="ctr">
              <a:lnSpc>
                <a:spcPts val="6934"/>
              </a:lnSpc>
            </a:pPr>
            <a:r>
              <a:rPr lang="en-US" sz="4953">
                <a:solidFill>
                  <a:srgbClr val="FFFFFF"/>
                </a:solidFill>
                <a:latin typeface="Frutiger Bold"/>
              </a:rPr>
              <a:t>Purpose</a:t>
            </a:r>
          </a:p>
        </p:txBody>
      </p:sp>
      <p:sp>
        <p:nvSpPr>
          <p:cNvPr id="14" name="TextBox 14"/>
          <p:cNvSpPr txBox="1"/>
          <p:nvPr/>
        </p:nvSpPr>
        <p:spPr>
          <a:xfrm>
            <a:off x="12542430" y="4089276"/>
            <a:ext cx="2202089" cy="833963"/>
          </a:xfrm>
          <a:prstGeom prst="rect">
            <a:avLst/>
          </a:prstGeom>
        </p:spPr>
        <p:txBody>
          <a:bodyPr lIns="0" tIns="0" rIns="0" bIns="0" rtlCol="0" anchor="t">
            <a:spAutoFit/>
          </a:bodyPr>
          <a:lstStyle/>
          <a:p>
            <a:pPr algn="ctr">
              <a:lnSpc>
                <a:spcPts val="6934"/>
              </a:lnSpc>
            </a:pPr>
            <a:r>
              <a:rPr lang="en-US" sz="4953">
                <a:solidFill>
                  <a:srgbClr val="FFFFFF"/>
                </a:solidFill>
                <a:latin typeface="Frutiger Bold"/>
              </a:rPr>
              <a:t>Passion</a:t>
            </a:r>
          </a:p>
        </p:txBody>
      </p:sp>
      <p:sp>
        <p:nvSpPr>
          <p:cNvPr id="15" name="TextBox 15"/>
          <p:cNvSpPr txBox="1"/>
          <p:nvPr/>
        </p:nvSpPr>
        <p:spPr>
          <a:xfrm>
            <a:off x="13995626" y="7111963"/>
            <a:ext cx="2551698" cy="833963"/>
          </a:xfrm>
          <a:prstGeom prst="rect">
            <a:avLst/>
          </a:prstGeom>
        </p:spPr>
        <p:txBody>
          <a:bodyPr lIns="0" tIns="0" rIns="0" bIns="0" rtlCol="0" anchor="t">
            <a:spAutoFit/>
          </a:bodyPr>
          <a:lstStyle/>
          <a:p>
            <a:pPr algn="ctr">
              <a:lnSpc>
                <a:spcPts val="6934"/>
              </a:lnSpc>
            </a:pPr>
            <a:r>
              <a:rPr lang="en-US" sz="4953">
                <a:solidFill>
                  <a:srgbClr val="FFFFFF"/>
                </a:solidFill>
                <a:latin typeface="Frutiger Bold"/>
              </a:rPr>
              <a:t>Rewards</a:t>
            </a:r>
          </a:p>
        </p:txBody>
      </p:sp>
      <p:sp>
        <p:nvSpPr>
          <p:cNvPr id="16" name="Freeform 16"/>
          <p:cNvSpPr/>
          <p:nvPr/>
        </p:nvSpPr>
        <p:spPr>
          <a:xfrm>
            <a:off x="1028700" y="-95255"/>
            <a:ext cx="1732788" cy="937260"/>
          </a:xfrm>
          <a:custGeom>
            <a:avLst/>
            <a:gdLst/>
            <a:ahLst/>
            <a:cxnLst/>
            <a:rect l="l" t="t" r="r" b="b"/>
            <a:pathLst>
              <a:path w="1732788" h="937260">
                <a:moveTo>
                  <a:pt x="0" y="0"/>
                </a:moveTo>
                <a:lnTo>
                  <a:pt x="1732788" y="0"/>
                </a:lnTo>
                <a:lnTo>
                  <a:pt x="1732788" y="937260"/>
                </a:lnTo>
                <a:lnTo>
                  <a:pt x="0" y="93726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7" name="Freeform 17"/>
          <p:cNvSpPr/>
          <p:nvPr/>
        </p:nvSpPr>
        <p:spPr>
          <a:xfrm rot="-9210688">
            <a:off x="-1109103" y="8254337"/>
            <a:ext cx="3099816" cy="2432304"/>
          </a:xfrm>
          <a:custGeom>
            <a:avLst/>
            <a:gdLst/>
            <a:ahLst/>
            <a:cxnLst/>
            <a:rect l="l" t="t" r="r" b="b"/>
            <a:pathLst>
              <a:path w="3099816" h="2432304">
                <a:moveTo>
                  <a:pt x="0" y="0"/>
                </a:moveTo>
                <a:lnTo>
                  <a:pt x="3099816" y="0"/>
                </a:lnTo>
                <a:lnTo>
                  <a:pt x="3099816" y="2432304"/>
                </a:lnTo>
                <a:lnTo>
                  <a:pt x="0" y="243230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nvGrpSpPr>
          <p:cNvPr id="18" name="Group 18"/>
          <p:cNvGrpSpPr>
            <a:grpSpLocks noChangeAspect="1"/>
          </p:cNvGrpSpPr>
          <p:nvPr/>
        </p:nvGrpSpPr>
        <p:grpSpPr>
          <a:xfrm>
            <a:off x="6423606" y="9718550"/>
            <a:ext cx="1136899" cy="1136899"/>
            <a:chOff x="0" y="0"/>
            <a:chExt cx="757936" cy="757936"/>
          </a:xfrm>
        </p:grpSpPr>
        <p:sp>
          <p:nvSpPr>
            <p:cNvPr id="19" name="Freeform 19"/>
            <p:cNvSpPr/>
            <p:nvPr/>
          </p:nvSpPr>
          <p:spPr>
            <a:xfrm>
              <a:off x="0" y="0"/>
              <a:ext cx="757936" cy="757936"/>
            </a:xfrm>
            <a:custGeom>
              <a:avLst/>
              <a:gdLst/>
              <a:ahLst/>
              <a:cxnLst/>
              <a:rect l="l" t="t" r="r" b="b"/>
              <a:pathLst>
                <a:path w="757936" h="757936">
                  <a:moveTo>
                    <a:pt x="0" y="378968"/>
                  </a:moveTo>
                  <a:cubicBezTo>
                    <a:pt x="0" y="169672"/>
                    <a:pt x="169672" y="0"/>
                    <a:pt x="378968" y="0"/>
                  </a:cubicBezTo>
                  <a:lnTo>
                    <a:pt x="378968" y="63500"/>
                  </a:lnTo>
                  <a:lnTo>
                    <a:pt x="378968" y="0"/>
                  </a:lnTo>
                  <a:cubicBezTo>
                    <a:pt x="588264" y="0"/>
                    <a:pt x="757936" y="169672"/>
                    <a:pt x="757936" y="378968"/>
                  </a:cubicBezTo>
                  <a:lnTo>
                    <a:pt x="694436" y="378968"/>
                  </a:lnTo>
                  <a:lnTo>
                    <a:pt x="757936" y="378968"/>
                  </a:lnTo>
                  <a:cubicBezTo>
                    <a:pt x="757936" y="588264"/>
                    <a:pt x="588264" y="757936"/>
                    <a:pt x="378968" y="757936"/>
                  </a:cubicBezTo>
                  <a:cubicBezTo>
                    <a:pt x="169672" y="757936"/>
                    <a:pt x="0" y="588264"/>
                    <a:pt x="0" y="378968"/>
                  </a:cubicBezTo>
                  <a:lnTo>
                    <a:pt x="63500" y="378968"/>
                  </a:lnTo>
                  <a:lnTo>
                    <a:pt x="0" y="378968"/>
                  </a:lnTo>
                  <a:moveTo>
                    <a:pt x="127000" y="378968"/>
                  </a:moveTo>
                  <a:cubicBezTo>
                    <a:pt x="127000" y="518160"/>
                    <a:pt x="239776" y="630936"/>
                    <a:pt x="378968" y="630936"/>
                  </a:cubicBezTo>
                  <a:cubicBezTo>
                    <a:pt x="518160" y="630936"/>
                    <a:pt x="630936" y="518160"/>
                    <a:pt x="630936" y="378968"/>
                  </a:cubicBezTo>
                  <a:cubicBezTo>
                    <a:pt x="630936" y="239776"/>
                    <a:pt x="518160" y="127000"/>
                    <a:pt x="378968" y="127000"/>
                  </a:cubicBezTo>
                  <a:cubicBezTo>
                    <a:pt x="239776" y="127000"/>
                    <a:pt x="127000" y="239776"/>
                    <a:pt x="127000" y="378968"/>
                  </a:cubicBezTo>
                  <a:close/>
                </a:path>
              </a:pathLst>
            </a:custGeom>
            <a:solidFill>
              <a:srgbClr val="F93D3A"/>
            </a:solidFill>
          </p:spPr>
          <p:txBody>
            <a:bodyPr/>
            <a:lstStyle/>
            <a:p>
              <a:endParaRPr lang="en-US"/>
            </a:p>
          </p:txBody>
        </p:sp>
      </p:grpSp>
      <p:sp>
        <p:nvSpPr>
          <p:cNvPr id="20" name="TextBox 20"/>
          <p:cNvSpPr txBox="1"/>
          <p:nvPr/>
        </p:nvSpPr>
        <p:spPr>
          <a:xfrm>
            <a:off x="1028700" y="3263595"/>
            <a:ext cx="7995733" cy="3683611"/>
          </a:xfrm>
          <a:prstGeom prst="rect">
            <a:avLst/>
          </a:prstGeom>
        </p:spPr>
        <p:txBody>
          <a:bodyPr lIns="0" tIns="0" rIns="0" bIns="0" rtlCol="0" anchor="t">
            <a:spAutoFit/>
          </a:bodyPr>
          <a:lstStyle/>
          <a:p>
            <a:pPr algn="just">
              <a:lnSpc>
                <a:spcPts val="5871"/>
              </a:lnSpc>
            </a:pPr>
            <a:r>
              <a:rPr lang="en-US" sz="4193">
                <a:solidFill>
                  <a:srgbClr val="FFFFFF"/>
                </a:solidFill>
                <a:latin typeface="Frutiger"/>
              </a:rPr>
              <a:t>When you find a job where you can do the things you love to do, you won't be paid for a job. You will be paid for your time instead.</a:t>
            </a:r>
          </a:p>
        </p:txBody>
      </p:sp>
      <p:sp>
        <p:nvSpPr>
          <p:cNvPr id="21" name="Freeform 21"/>
          <p:cNvSpPr/>
          <p:nvPr/>
        </p:nvSpPr>
        <p:spPr>
          <a:xfrm>
            <a:off x="14323656" y="8577072"/>
            <a:ext cx="3553704" cy="1288697"/>
          </a:xfrm>
          <a:custGeom>
            <a:avLst/>
            <a:gdLst/>
            <a:ahLst/>
            <a:cxnLst/>
            <a:rect l="l" t="t" r="r" b="b"/>
            <a:pathLst>
              <a:path w="3553704" h="1288697">
                <a:moveTo>
                  <a:pt x="0" y="0"/>
                </a:moveTo>
                <a:lnTo>
                  <a:pt x="3553705" y="0"/>
                </a:lnTo>
                <a:lnTo>
                  <a:pt x="3553705" y="1288697"/>
                </a:lnTo>
                <a:lnTo>
                  <a:pt x="0" y="1288697"/>
                </a:lnTo>
                <a:lnTo>
                  <a:pt x="0" y="0"/>
                </a:lnTo>
                <a:close/>
              </a:path>
            </a:pathLst>
          </a:custGeom>
          <a:blipFill>
            <a:blip r:embed="rId9"/>
            <a:stretch>
              <a:fillRect t="-10890" b="-11668"/>
            </a:stretch>
          </a:blipFill>
        </p:spPr>
        <p:txBody>
          <a:bodyPr/>
          <a:lstStyle/>
          <a:p>
            <a:endParaRPr lang="en-US"/>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6666" b="-16666"/>
            </a:stretch>
          </a:blipFill>
        </p:spPr>
        <p:txBody>
          <a:bodyPr/>
          <a:lstStyle/>
          <a:p>
            <a:endParaRPr lang="en-US"/>
          </a:p>
        </p:txBody>
      </p:sp>
      <p:sp>
        <p:nvSpPr>
          <p:cNvPr id="3" name="Freeform 3"/>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8333" b="-18333"/>
            </a:stretch>
          </a:blipFill>
        </p:spPr>
        <p:txBody>
          <a:bodyPr/>
          <a:lstStyle/>
          <a:p>
            <a:endParaRPr lang="en-US"/>
          </a:p>
        </p:txBody>
      </p:sp>
      <p:grpSp>
        <p:nvGrpSpPr>
          <p:cNvPr id="4" name="Group 4"/>
          <p:cNvGrpSpPr>
            <a:grpSpLocks noChangeAspect="1"/>
          </p:cNvGrpSpPr>
          <p:nvPr/>
        </p:nvGrpSpPr>
        <p:grpSpPr>
          <a:xfrm>
            <a:off x="-95255" y="-95255"/>
            <a:ext cx="18473923" cy="10477495"/>
            <a:chOff x="0" y="0"/>
            <a:chExt cx="12315952" cy="6985000"/>
          </a:xfrm>
        </p:grpSpPr>
        <p:sp>
          <p:nvSpPr>
            <p:cNvPr id="5" name="Freeform 5"/>
            <p:cNvSpPr/>
            <p:nvPr/>
          </p:nvSpPr>
          <p:spPr>
            <a:xfrm>
              <a:off x="63500" y="63500"/>
              <a:ext cx="12188952" cy="6858000"/>
            </a:xfrm>
            <a:custGeom>
              <a:avLst/>
              <a:gdLst/>
              <a:ahLst/>
              <a:cxnLst/>
              <a:rect l="l" t="t" r="r" b="b"/>
              <a:pathLst>
                <a:path w="12188952" h="6858000">
                  <a:moveTo>
                    <a:pt x="0" y="6858000"/>
                  </a:moveTo>
                  <a:lnTo>
                    <a:pt x="12188952" y="6858000"/>
                  </a:lnTo>
                  <a:lnTo>
                    <a:pt x="12188952" y="0"/>
                  </a:lnTo>
                  <a:lnTo>
                    <a:pt x="0" y="0"/>
                  </a:lnTo>
                  <a:close/>
                </a:path>
              </a:pathLst>
            </a:custGeom>
            <a:solidFill>
              <a:srgbClr val="000000">
                <a:alpha val="0"/>
              </a:srgbClr>
            </a:solidFill>
          </p:spPr>
          <p:txBody>
            <a:bodyPr/>
            <a:lstStyle/>
            <a:p>
              <a:endParaRPr lang="en-US"/>
            </a:p>
          </p:txBody>
        </p:sp>
        <p:sp>
          <p:nvSpPr>
            <p:cNvPr id="6" name="Freeform 6"/>
            <p:cNvSpPr/>
            <p:nvPr/>
          </p:nvSpPr>
          <p:spPr>
            <a:xfrm>
              <a:off x="63500" y="63500"/>
              <a:ext cx="12188952" cy="6858000"/>
            </a:xfrm>
            <a:custGeom>
              <a:avLst/>
              <a:gdLst/>
              <a:ahLst/>
              <a:cxnLst/>
              <a:rect l="l" t="t" r="r" b="b"/>
              <a:pathLst>
                <a:path w="12188952" h="6858000">
                  <a:moveTo>
                    <a:pt x="0" y="6858000"/>
                  </a:moveTo>
                  <a:lnTo>
                    <a:pt x="12188952" y="6858000"/>
                  </a:lnTo>
                  <a:lnTo>
                    <a:pt x="12188952" y="0"/>
                  </a:lnTo>
                  <a:lnTo>
                    <a:pt x="0" y="0"/>
                  </a:lnTo>
                  <a:close/>
                </a:path>
              </a:pathLst>
            </a:custGeom>
            <a:solidFill>
              <a:srgbClr val="44546A">
                <a:alpha val="0"/>
              </a:srgbClr>
            </a:solidFill>
          </p:spPr>
          <p:txBody>
            <a:bodyPr/>
            <a:lstStyle/>
            <a:p>
              <a:endParaRPr lang="en-US"/>
            </a:p>
          </p:txBody>
        </p:sp>
      </p:grpSp>
      <p:sp>
        <p:nvSpPr>
          <p:cNvPr id="7" name="Freeform 7" descr="A screenshot of a computer  Description automatically generated"/>
          <p:cNvSpPr/>
          <p:nvPr/>
        </p:nvSpPr>
        <p:spPr>
          <a:xfrm>
            <a:off x="0" y="2540809"/>
            <a:ext cx="17259300" cy="5570392"/>
          </a:xfrm>
          <a:custGeom>
            <a:avLst/>
            <a:gdLst/>
            <a:ahLst/>
            <a:cxnLst/>
            <a:rect l="l" t="t" r="r" b="b"/>
            <a:pathLst>
              <a:path w="17259300" h="5570392">
                <a:moveTo>
                  <a:pt x="0" y="0"/>
                </a:moveTo>
                <a:lnTo>
                  <a:pt x="17259300" y="0"/>
                </a:lnTo>
                <a:lnTo>
                  <a:pt x="17259300" y="5570392"/>
                </a:lnTo>
                <a:lnTo>
                  <a:pt x="0" y="5570392"/>
                </a:lnTo>
                <a:lnTo>
                  <a:pt x="0" y="0"/>
                </a:lnTo>
                <a:close/>
              </a:path>
            </a:pathLst>
          </a:custGeom>
          <a:blipFill>
            <a:blip r:embed="rId4"/>
            <a:stretch>
              <a:fillRect t="-44313" r="-5960" b="-24431"/>
            </a:stretch>
          </a:blipFill>
        </p:spPr>
        <p:txBody>
          <a:bodyPr/>
          <a:lstStyle/>
          <a:p>
            <a:endParaRPr lang="en-US"/>
          </a:p>
        </p:txBody>
      </p:sp>
      <p:sp>
        <p:nvSpPr>
          <p:cNvPr id="8" name="Freeform 8" descr="A screenshot of a computer  Description automatically generated"/>
          <p:cNvSpPr/>
          <p:nvPr/>
        </p:nvSpPr>
        <p:spPr>
          <a:xfrm>
            <a:off x="5552915" y="2433836"/>
            <a:ext cx="12153618" cy="5784338"/>
          </a:xfrm>
          <a:custGeom>
            <a:avLst/>
            <a:gdLst/>
            <a:ahLst/>
            <a:cxnLst/>
            <a:rect l="l" t="t" r="r" b="b"/>
            <a:pathLst>
              <a:path w="12153618" h="5784338">
                <a:moveTo>
                  <a:pt x="0" y="0"/>
                </a:moveTo>
                <a:lnTo>
                  <a:pt x="12153618" y="0"/>
                </a:lnTo>
                <a:lnTo>
                  <a:pt x="12153618" y="5784338"/>
                </a:lnTo>
                <a:lnTo>
                  <a:pt x="0" y="5784338"/>
                </a:lnTo>
                <a:lnTo>
                  <a:pt x="0" y="0"/>
                </a:lnTo>
                <a:close/>
              </a:path>
            </a:pathLst>
          </a:custGeom>
          <a:blipFill>
            <a:blip r:embed="rId5"/>
            <a:stretch>
              <a:fillRect b="-310"/>
            </a:stretch>
          </a:blipFill>
        </p:spPr>
        <p:txBody>
          <a:bodyPr/>
          <a:lstStyle/>
          <a:p>
            <a:endParaRPr lang="en-US"/>
          </a:p>
        </p:txBody>
      </p:sp>
      <p:sp>
        <p:nvSpPr>
          <p:cNvPr id="9" name="TextBox 9"/>
          <p:cNvSpPr txBox="1"/>
          <p:nvPr/>
        </p:nvSpPr>
        <p:spPr>
          <a:xfrm>
            <a:off x="3991680" y="594974"/>
            <a:ext cx="10300053" cy="1626075"/>
          </a:xfrm>
          <a:prstGeom prst="rect">
            <a:avLst/>
          </a:prstGeom>
        </p:spPr>
        <p:txBody>
          <a:bodyPr lIns="0" tIns="0" rIns="0" bIns="0" rtlCol="0" anchor="t">
            <a:spAutoFit/>
          </a:bodyPr>
          <a:lstStyle/>
          <a:p>
            <a:pPr algn="ctr">
              <a:lnSpc>
                <a:spcPts val="10845"/>
              </a:lnSpc>
              <a:spcBef>
                <a:spcPct val="0"/>
              </a:spcBef>
            </a:pPr>
            <a:r>
              <a:rPr lang="en-US" sz="9770">
                <a:solidFill>
                  <a:srgbClr val="FFFFFF"/>
                </a:solidFill>
                <a:latin typeface="Neue Kabel 2"/>
              </a:rPr>
              <a:t>Career Assessment</a:t>
            </a:r>
          </a:p>
        </p:txBody>
      </p:sp>
      <p:sp>
        <p:nvSpPr>
          <p:cNvPr id="10" name="TextBox 10"/>
          <p:cNvSpPr txBox="1"/>
          <p:nvPr/>
        </p:nvSpPr>
        <p:spPr>
          <a:xfrm>
            <a:off x="1028700" y="2478295"/>
            <a:ext cx="4187130" cy="5632905"/>
          </a:xfrm>
          <a:prstGeom prst="rect">
            <a:avLst/>
          </a:prstGeom>
        </p:spPr>
        <p:txBody>
          <a:bodyPr lIns="0" tIns="0" rIns="0" bIns="0" rtlCol="0" anchor="t">
            <a:spAutoFit/>
          </a:bodyPr>
          <a:lstStyle/>
          <a:p>
            <a:pPr algn="r">
              <a:lnSpc>
                <a:spcPts val="5049"/>
              </a:lnSpc>
            </a:pPr>
            <a:r>
              <a:rPr lang="en-US" sz="3607">
                <a:solidFill>
                  <a:srgbClr val="FFFFFF"/>
                </a:solidFill>
                <a:latin typeface="Frutiger"/>
              </a:rPr>
              <a:t>When you visit </a:t>
            </a:r>
            <a:r>
              <a:rPr lang="en-US" sz="3607">
                <a:solidFill>
                  <a:srgbClr val="FFFFFF"/>
                </a:solidFill>
                <a:latin typeface="Frutiger Bold"/>
              </a:rPr>
              <a:t>ntx.traitify.com</a:t>
            </a:r>
            <a:r>
              <a:rPr lang="en-US" sz="3607">
                <a:solidFill>
                  <a:srgbClr val="FFFFFF"/>
                </a:solidFill>
                <a:latin typeface="Frutiger"/>
              </a:rPr>
              <a:t> and create a free candidate account you can see what your personality blend is and see what your career matches are.</a:t>
            </a:r>
          </a:p>
        </p:txBody>
      </p:sp>
      <p:sp>
        <p:nvSpPr>
          <p:cNvPr id="11" name="Freeform 11"/>
          <p:cNvSpPr/>
          <p:nvPr/>
        </p:nvSpPr>
        <p:spPr>
          <a:xfrm>
            <a:off x="14323656" y="8577072"/>
            <a:ext cx="3553704" cy="1288697"/>
          </a:xfrm>
          <a:custGeom>
            <a:avLst/>
            <a:gdLst/>
            <a:ahLst/>
            <a:cxnLst/>
            <a:rect l="l" t="t" r="r" b="b"/>
            <a:pathLst>
              <a:path w="3553704" h="1288697">
                <a:moveTo>
                  <a:pt x="0" y="0"/>
                </a:moveTo>
                <a:lnTo>
                  <a:pt x="3553705" y="0"/>
                </a:lnTo>
                <a:lnTo>
                  <a:pt x="3553705" y="1288697"/>
                </a:lnTo>
                <a:lnTo>
                  <a:pt x="0" y="1288697"/>
                </a:lnTo>
                <a:lnTo>
                  <a:pt x="0" y="0"/>
                </a:lnTo>
                <a:close/>
              </a:path>
            </a:pathLst>
          </a:custGeom>
          <a:blipFill>
            <a:blip r:embed="rId6"/>
            <a:stretch>
              <a:fillRect t="-10890" b="-11668"/>
            </a:stretch>
          </a:blipFill>
        </p:spPr>
        <p:txBody>
          <a:bodyPr/>
          <a:lstStyle/>
          <a:p>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flipH="1">
            <a:off x="13127926" y="5079340"/>
            <a:ext cx="4756394" cy="4756394"/>
          </a:xfrm>
          <a:custGeom>
            <a:avLst/>
            <a:gdLst/>
            <a:ahLst/>
            <a:cxnLst/>
            <a:rect l="l" t="t" r="r" b="b"/>
            <a:pathLst>
              <a:path w="4756394" h="4756394">
                <a:moveTo>
                  <a:pt x="4756395" y="0"/>
                </a:moveTo>
                <a:lnTo>
                  <a:pt x="0" y="0"/>
                </a:lnTo>
                <a:lnTo>
                  <a:pt x="0" y="4756394"/>
                </a:lnTo>
                <a:lnTo>
                  <a:pt x="4756395" y="4756394"/>
                </a:lnTo>
                <a:lnTo>
                  <a:pt x="4756395"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854007" y="826575"/>
            <a:ext cx="16405293" cy="8505530"/>
            <a:chOff x="0" y="0"/>
            <a:chExt cx="4320736" cy="2240139"/>
          </a:xfrm>
        </p:grpSpPr>
        <p:sp>
          <p:nvSpPr>
            <p:cNvPr id="4" name="Freeform 4"/>
            <p:cNvSpPr/>
            <p:nvPr/>
          </p:nvSpPr>
          <p:spPr>
            <a:xfrm>
              <a:off x="0" y="0"/>
              <a:ext cx="4320735" cy="2240139"/>
            </a:xfrm>
            <a:custGeom>
              <a:avLst/>
              <a:gdLst/>
              <a:ahLst/>
              <a:cxnLst/>
              <a:rect l="l" t="t" r="r" b="b"/>
              <a:pathLst>
                <a:path w="4320735" h="2240139">
                  <a:moveTo>
                    <a:pt x="0" y="0"/>
                  </a:moveTo>
                  <a:lnTo>
                    <a:pt x="4320735" y="0"/>
                  </a:lnTo>
                  <a:lnTo>
                    <a:pt x="4320735" y="2240139"/>
                  </a:lnTo>
                  <a:lnTo>
                    <a:pt x="0" y="2240139"/>
                  </a:lnTo>
                  <a:close/>
                </a:path>
              </a:pathLst>
            </a:custGeom>
            <a:solidFill>
              <a:srgbClr val="000000">
                <a:alpha val="0"/>
              </a:srgbClr>
            </a:solidFill>
            <a:ln w="28575" cap="sq">
              <a:solidFill>
                <a:srgbClr val="FFFFFF"/>
              </a:solidFill>
              <a:prstDash val="solid"/>
              <a:miter/>
            </a:ln>
          </p:spPr>
          <p:txBody>
            <a:bodyPr/>
            <a:lstStyle/>
            <a:p>
              <a:endParaRPr lang="en-US"/>
            </a:p>
          </p:txBody>
        </p:sp>
        <p:sp>
          <p:nvSpPr>
            <p:cNvPr id="5" name="TextBox 5"/>
            <p:cNvSpPr txBox="1"/>
            <p:nvPr/>
          </p:nvSpPr>
          <p:spPr>
            <a:xfrm>
              <a:off x="0" y="-19050"/>
              <a:ext cx="4320736" cy="2259189"/>
            </a:xfrm>
            <a:prstGeom prst="rect">
              <a:avLst/>
            </a:prstGeom>
          </p:spPr>
          <p:txBody>
            <a:bodyPr lIns="76200" tIns="76200" rIns="76200" bIns="76200" rtlCol="0" anchor="ctr"/>
            <a:lstStyle/>
            <a:p>
              <a:pPr algn="ctr">
                <a:lnSpc>
                  <a:spcPts val="1980"/>
                </a:lnSpc>
              </a:pPr>
              <a:endParaRPr/>
            </a:p>
          </p:txBody>
        </p:sp>
      </p:grpSp>
      <p:grpSp>
        <p:nvGrpSpPr>
          <p:cNvPr id="6" name="Group 6"/>
          <p:cNvGrpSpPr/>
          <p:nvPr/>
        </p:nvGrpSpPr>
        <p:grpSpPr>
          <a:xfrm>
            <a:off x="14057775" y="8987255"/>
            <a:ext cx="3244387" cy="644348"/>
            <a:chOff x="0" y="0"/>
            <a:chExt cx="854489" cy="169705"/>
          </a:xfrm>
        </p:grpSpPr>
        <p:sp>
          <p:nvSpPr>
            <p:cNvPr id="7" name="Freeform 7"/>
            <p:cNvSpPr/>
            <p:nvPr/>
          </p:nvSpPr>
          <p:spPr>
            <a:xfrm>
              <a:off x="0" y="0"/>
              <a:ext cx="854489" cy="169705"/>
            </a:xfrm>
            <a:custGeom>
              <a:avLst/>
              <a:gdLst/>
              <a:ahLst/>
              <a:cxnLst/>
              <a:rect l="l" t="t" r="r" b="b"/>
              <a:pathLst>
                <a:path w="854489" h="169705">
                  <a:moveTo>
                    <a:pt x="0" y="0"/>
                  </a:moveTo>
                  <a:lnTo>
                    <a:pt x="854489" y="0"/>
                  </a:lnTo>
                  <a:lnTo>
                    <a:pt x="854489" y="169705"/>
                  </a:lnTo>
                  <a:lnTo>
                    <a:pt x="0" y="169705"/>
                  </a:lnTo>
                  <a:close/>
                </a:path>
              </a:pathLst>
            </a:custGeom>
            <a:solidFill>
              <a:srgbClr val="951ABE"/>
            </a:solidFill>
          </p:spPr>
          <p:txBody>
            <a:bodyPr/>
            <a:lstStyle/>
            <a:p>
              <a:endParaRPr lang="en-US"/>
            </a:p>
          </p:txBody>
        </p:sp>
        <p:sp>
          <p:nvSpPr>
            <p:cNvPr id="8" name="TextBox 8"/>
            <p:cNvSpPr txBox="1"/>
            <p:nvPr/>
          </p:nvSpPr>
          <p:spPr>
            <a:xfrm>
              <a:off x="0" y="-19050"/>
              <a:ext cx="854489" cy="188755"/>
            </a:xfrm>
            <a:prstGeom prst="rect">
              <a:avLst/>
            </a:prstGeom>
          </p:spPr>
          <p:txBody>
            <a:bodyPr lIns="76200" tIns="76200" rIns="76200" bIns="76200" rtlCol="0" anchor="ctr"/>
            <a:lstStyle/>
            <a:p>
              <a:pPr algn="ctr">
                <a:lnSpc>
                  <a:spcPts val="1980"/>
                </a:lnSpc>
              </a:pPr>
              <a:endParaRPr/>
            </a:p>
          </p:txBody>
        </p:sp>
      </p:grpSp>
      <p:grpSp>
        <p:nvGrpSpPr>
          <p:cNvPr id="9" name="Group 9"/>
          <p:cNvGrpSpPr/>
          <p:nvPr/>
        </p:nvGrpSpPr>
        <p:grpSpPr>
          <a:xfrm>
            <a:off x="16915441" y="8481027"/>
            <a:ext cx="672908" cy="1150577"/>
            <a:chOff x="0" y="0"/>
            <a:chExt cx="177227" cy="303033"/>
          </a:xfrm>
        </p:grpSpPr>
        <p:sp>
          <p:nvSpPr>
            <p:cNvPr id="10" name="Freeform 10"/>
            <p:cNvSpPr/>
            <p:nvPr/>
          </p:nvSpPr>
          <p:spPr>
            <a:xfrm>
              <a:off x="0" y="0"/>
              <a:ext cx="177227" cy="303032"/>
            </a:xfrm>
            <a:custGeom>
              <a:avLst/>
              <a:gdLst/>
              <a:ahLst/>
              <a:cxnLst/>
              <a:rect l="l" t="t" r="r" b="b"/>
              <a:pathLst>
                <a:path w="177227" h="303032">
                  <a:moveTo>
                    <a:pt x="0" y="0"/>
                  </a:moveTo>
                  <a:lnTo>
                    <a:pt x="177227" y="0"/>
                  </a:lnTo>
                  <a:lnTo>
                    <a:pt x="177227" y="303032"/>
                  </a:lnTo>
                  <a:lnTo>
                    <a:pt x="0" y="303032"/>
                  </a:lnTo>
                  <a:close/>
                </a:path>
              </a:pathLst>
            </a:custGeom>
            <a:solidFill>
              <a:srgbClr val="951ABE"/>
            </a:solidFill>
          </p:spPr>
          <p:txBody>
            <a:bodyPr/>
            <a:lstStyle/>
            <a:p>
              <a:endParaRPr lang="en-US"/>
            </a:p>
          </p:txBody>
        </p:sp>
        <p:sp>
          <p:nvSpPr>
            <p:cNvPr id="11" name="TextBox 11"/>
            <p:cNvSpPr txBox="1"/>
            <p:nvPr/>
          </p:nvSpPr>
          <p:spPr>
            <a:xfrm>
              <a:off x="0" y="-19050"/>
              <a:ext cx="177227" cy="322083"/>
            </a:xfrm>
            <a:prstGeom prst="rect">
              <a:avLst/>
            </a:prstGeom>
          </p:spPr>
          <p:txBody>
            <a:bodyPr lIns="76200" tIns="76200" rIns="76200" bIns="76200" rtlCol="0" anchor="ctr"/>
            <a:lstStyle/>
            <a:p>
              <a:pPr algn="ctr">
                <a:lnSpc>
                  <a:spcPts val="1980"/>
                </a:lnSpc>
              </a:pPr>
              <a:endParaRPr/>
            </a:p>
          </p:txBody>
        </p:sp>
      </p:grpSp>
      <p:grpSp>
        <p:nvGrpSpPr>
          <p:cNvPr id="12" name="Group 12"/>
          <p:cNvGrpSpPr/>
          <p:nvPr/>
        </p:nvGrpSpPr>
        <p:grpSpPr>
          <a:xfrm>
            <a:off x="9754011" y="4963891"/>
            <a:ext cx="2486343" cy="2675292"/>
            <a:chOff x="0" y="0"/>
            <a:chExt cx="3315125" cy="3567056"/>
          </a:xfrm>
        </p:grpSpPr>
        <p:sp>
          <p:nvSpPr>
            <p:cNvPr id="13" name="Freeform 13"/>
            <p:cNvSpPr/>
            <p:nvPr/>
          </p:nvSpPr>
          <p:spPr>
            <a:xfrm>
              <a:off x="0" y="1047561"/>
              <a:ext cx="3315125" cy="2519495"/>
            </a:xfrm>
            <a:custGeom>
              <a:avLst/>
              <a:gdLst/>
              <a:ahLst/>
              <a:cxnLst/>
              <a:rect l="l" t="t" r="r" b="b"/>
              <a:pathLst>
                <a:path w="3315125" h="2519495">
                  <a:moveTo>
                    <a:pt x="0" y="0"/>
                  </a:moveTo>
                  <a:lnTo>
                    <a:pt x="3315125" y="0"/>
                  </a:lnTo>
                  <a:lnTo>
                    <a:pt x="3315125" y="2519495"/>
                  </a:lnTo>
                  <a:lnTo>
                    <a:pt x="0" y="251949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4" name="Freeform 14"/>
            <p:cNvSpPr/>
            <p:nvPr/>
          </p:nvSpPr>
          <p:spPr>
            <a:xfrm>
              <a:off x="215748" y="331844"/>
              <a:ext cx="663688" cy="663688"/>
            </a:xfrm>
            <a:custGeom>
              <a:avLst/>
              <a:gdLst/>
              <a:ahLst/>
              <a:cxnLst/>
              <a:rect l="l" t="t" r="r" b="b"/>
              <a:pathLst>
                <a:path w="663688" h="663688">
                  <a:moveTo>
                    <a:pt x="0" y="0"/>
                  </a:moveTo>
                  <a:lnTo>
                    <a:pt x="663687" y="0"/>
                  </a:lnTo>
                  <a:lnTo>
                    <a:pt x="663687" y="663687"/>
                  </a:lnTo>
                  <a:lnTo>
                    <a:pt x="0" y="66368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5" name="Freeform 15"/>
            <p:cNvSpPr/>
            <p:nvPr/>
          </p:nvSpPr>
          <p:spPr>
            <a:xfrm>
              <a:off x="819324" y="0"/>
              <a:ext cx="663688" cy="663688"/>
            </a:xfrm>
            <a:custGeom>
              <a:avLst/>
              <a:gdLst/>
              <a:ahLst/>
              <a:cxnLst/>
              <a:rect l="l" t="t" r="r" b="b"/>
              <a:pathLst>
                <a:path w="663688" h="663688">
                  <a:moveTo>
                    <a:pt x="0" y="0"/>
                  </a:moveTo>
                  <a:lnTo>
                    <a:pt x="663688" y="0"/>
                  </a:lnTo>
                  <a:lnTo>
                    <a:pt x="663688" y="663688"/>
                  </a:lnTo>
                  <a:lnTo>
                    <a:pt x="0" y="66368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6" name="Freeform 16"/>
            <p:cNvSpPr/>
            <p:nvPr/>
          </p:nvSpPr>
          <p:spPr>
            <a:xfrm>
              <a:off x="1811559" y="0"/>
              <a:ext cx="663688" cy="663688"/>
            </a:xfrm>
            <a:custGeom>
              <a:avLst/>
              <a:gdLst/>
              <a:ahLst/>
              <a:cxnLst/>
              <a:rect l="l" t="t" r="r" b="b"/>
              <a:pathLst>
                <a:path w="663688" h="663688">
                  <a:moveTo>
                    <a:pt x="0" y="0"/>
                  </a:moveTo>
                  <a:lnTo>
                    <a:pt x="663687" y="0"/>
                  </a:lnTo>
                  <a:lnTo>
                    <a:pt x="663687" y="663688"/>
                  </a:lnTo>
                  <a:lnTo>
                    <a:pt x="0" y="66368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7" name="Freeform 17"/>
            <p:cNvSpPr/>
            <p:nvPr/>
          </p:nvSpPr>
          <p:spPr>
            <a:xfrm>
              <a:off x="2475246" y="331844"/>
              <a:ext cx="663688" cy="663688"/>
            </a:xfrm>
            <a:custGeom>
              <a:avLst/>
              <a:gdLst/>
              <a:ahLst/>
              <a:cxnLst/>
              <a:rect l="l" t="t" r="r" b="b"/>
              <a:pathLst>
                <a:path w="663688" h="663688">
                  <a:moveTo>
                    <a:pt x="0" y="0"/>
                  </a:moveTo>
                  <a:lnTo>
                    <a:pt x="663688" y="0"/>
                  </a:lnTo>
                  <a:lnTo>
                    <a:pt x="663688" y="663687"/>
                  </a:lnTo>
                  <a:lnTo>
                    <a:pt x="0" y="66368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8" name="Freeform 18"/>
            <p:cNvSpPr/>
            <p:nvPr/>
          </p:nvSpPr>
          <p:spPr>
            <a:xfrm>
              <a:off x="1325719" y="507840"/>
              <a:ext cx="663688" cy="663688"/>
            </a:xfrm>
            <a:custGeom>
              <a:avLst/>
              <a:gdLst/>
              <a:ahLst/>
              <a:cxnLst/>
              <a:rect l="l" t="t" r="r" b="b"/>
              <a:pathLst>
                <a:path w="663688" h="663688">
                  <a:moveTo>
                    <a:pt x="0" y="0"/>
                  </a:moveTo>
                  <a:lnTo>
                    <a:pt x="663687" y="0"/>
                  </a:lnTo>
                  <a:lnTo>
                    <a:pt x="663687" y="663687"/>
                  </a:lnTo>
                  <a:lnTo>
                    <a:pt x="0" y="66368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sp>
        <p:nvSpPr>
          <p:cNvPr id="19" name="Freeform 19"/>
          <p:cNvSpPr/>
          <p:nvPr/>
        </p:nvSpPr>
        <p:spPr>
          <a:xfrm>
            <a:off x="14172765" y="8342907"/>
            <a:ext cx="3553704" cy="1288697"/>
          </a:xfrm>
          <a:custGeom>
            <a:avLst/>
            <a:gdLst/>
            <a:ahLst/>
            <a:cxnLst/>
            <a:rect l="l" t="t" r="r" b="b"/>
            <a:pathLst>
              <a:path w="3553704" h="1288697">
                <a:moveTo>
                  <a:pt x="0" y="0"/>
                </a:moveTo>
                <a:lnTo>
                  <a:pt x="3553704" y="0"/>
                </a:lnTo>
                <a:lnTo>
                  <a:pt x="3553704" y="1288697"/>
                </a:lnTo>
                <a:lnTo>
                  <a:pt x="0" y="1288697"/>
                </a:lnTo>
                <a:lnTo>
                  <a:pt x="0" y="0"/>
                </a:lnTo>
                <a:close/>
              </a:path>
            </a:pathLst>
          </a:custGeom>
          <a:blipFill>
            <a:blip r:embed="rId8"/>
            <a:stretch>
              <a:fillRect t="-10890" b="-11668"/>
            </a:stretch>
          </a:blipFill>
        </p:spPr>
        <p:txBody>
          <a:bodyPr/>
          <a:lstStyle/>
          <a:p>
            <a:endParaRPr lang="en-US"/>
          </a:p>
        </p:txBody>
      </p:sp>
      <p:sp>
        <p:nvSpPr>
          <p:cNvPr id="20" name="TextBox 20"/>
          <p:cNvSpPr txBox="1"/>
          <p:nvPr/>
        </p:nvSpPr>
        <p:spPr>
          <a:xfrm>
            <a:off x="2071116" y="7739143"/>
            <a:ext cx="9733967" cy="603763"/>
          </a:xfrm>
          <a:prstGeom prst="rect">
            <a:avLst/>
          </a:prstGeom>
        </p:spPr>
        <p:txBody>
          <a:bodyPr lIns="0" tIns="0" rIns="0" bIns="0" rtlCol="0" anchor="t">
            <a:spAutoFit/>
          </a:bodyPr>
          <a:lstStyle/>
          <a:p>
            <a:pPr algn="l">
              <a:lnSpc>
                <a:spcPts val="5040"/>
              </a:lnSpc>
            </a:pPr>
            <a:r>
              <a:rPr lang="en-US" sz="3600">
                <a:solidFill>
                  <a:srgbClr val="FFFFFF"/>
                </a:solidFill>
                <a:latin typeface="Frutiger"/>
              </a:rPr>
              <a:t>When you see this icon, grab your workbook.</a:t>
            </a:r>
          </a:p>
        </p:txBody>
      </p:sp>
      <p:sp>
        <p:nvSpPr>
          <p:cNvPr id="21" name="TextBox 21"/>
          <p:cNvSpPr txBox="1"/>
          <p:nvPr/>
        </p:nvSpPr>
        <p:spPr>
          <a:xfrm>
            <a:off x="2028253" y="5467554"/>
            <a:ext cx="7203114" cy="2338265"/>
          </a:xfrm>
          <a:prstGeom prst="rect">
            <a:avLst/>
          </a:prstGeom>
        </p:spPr>
        <p:txBody>
          <a:bodyPr lIns="0" tIns="0" rIns="0" bIns="0" rtlCol="0" anchor="t">
            <a:spAutoFit/>
          </a:bodyPr>
          <a:lstStyle/>
          <a:p>
            <a:pPr algn="l">
              <a:lnSpc>
                <a:spcPts val="16800"/>
              </a:lnSpc>
            </a:pPr>
            <a:r>
              <a:rPr lang="en-US" sz="12000">
                <a:solidFill>
                  <a:srgbClr val="FFFFFF"/>
                </a:solidFill>
                <a:latin typeface="Neue Kabel 2"/>
              </a:rPr>
              <a:t>Workbook</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2" name="Group 2"/>
          <p:cNvGrpSpPr/>
          <p:nvPr/>
        </p:nvGrpSpPr>
        <p:grpSpPr>
          <a:xfrm>
            <a:off x="15682923" y="563835"/>
            <a:ext cx="1576377" cy="1696173"/>
            <a:chOff x="0" y="0"/>
            <a:chExt cx="2101835" cy="2261563"/>
          </a:xfrm>
        </p:grpSpPr>
        <p:sp>
          <p:nvSpPr>
            <p:cNvPr id="3" name="Freeform 3"/>
            <p:cNvSpPr/>
            <p:nvPr/>
          </p:nvSpPr>
          <p:spPr>
            <a:xfrm>
              <a:off x="0" y="664169"/>
              <a:ext cx="2101835" cy="1597395"/>
            </a:xfrm>
            <a:custGeom>
              <a:avLst/>
              <a:gdLst/>
              <a:ahLst/>
              <a:cxnLst/>
              <a:rect l="l" t="t" r="r" b="b"/>
              <a:pathLst>
                <a:path w="2101835" h="1597395">
                  <a:moveTo>
                    <a:pt x="0" y="0"/>
                  </a:moveTo>
                  <a:lnTo>
                    <a:pt x="2101835" y="0"/>
                  </a:lnTo>
                  <a:lnTo>
                    <a:pt x="2101835" y="1597394"/>
                  </a:lnTo>
                  <a:lnTo>
                    <a:pt x="0" y="159739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136787" y="210394"/>
              <a:ext cx="420787" cy="420787"/>
            </a:xfrm>
            <a:custGeom>
              <a:avLst/>
              <a:gdLst/>
              <a:ahLst/>
              <a:cxnLst/>
              <a:rect l="l" t="t" r="r" b="b"/>
              <a:pathLst>
                <a:path w="420787" h="420787">
                  <a:moveTo>
                    <a:pt x="0" y="0"/>
                  </a:moveTo>
                  <a:lnTo>
                    <a:pt x="420787" y="0"/>
                  </a:lnTo>
                  <a:lnTo>
                    <a:pt x="420787" y="420787"/>
                  </a:lnTo>
                  <a:lnTo>
                    <a:pt x="0" y="4207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519463" y="0"/>
              <a:ext cx="420787" cy="420787"/>
            </a:xfrm>
            <a:custGeom>
              <a:avLst/>
              <a:gdLst/>
              <a:ahLst/>
              <a:cxnLst/>
              <a:rect l="l" t="t" r="r" b="b"/>
              <a:pathLst>
                <a:path w="420787" h="420787">
                  <a:moveTo>
                    <a:pt x="0" y="0"/>
                  </a:moveTo>
                  <a:lnTo>
                    <a:pt x="420787" y="0"/>
                  </a:lnTo>
                  <a:lnTo>
                    <a:pt x="420787" y="420787"/>
                  </a:lnTo>
                  <a:lnTo>
                    <a:pt x="0" y="4207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1148554" y="0"/>
              <a:ext cx="420787" cy="420787"/>
            </a:xfrm>
            <a:custGeom>
              <a:avLst/>
              <a:gdLst/>
              <a:ahLst/>
              <a:cxnLst/>
              <a:rect l="l" t="t" r="r" b="b"/>
              <a:pathLst>
                <a:path w="420787" h="420787">
                  <a:moveTo>
                    <a:pt x="0" y="0"/>
                  </a:moveTo>
                  <a:lnTo>
                    <a:pt x="420787" y="0"/>
                  </a:lnTo>
                  <a:lnTo>
                    <a:pt x="420787" y="420787"/>
                  </a:lnTo>
                  <a:lnTo>
                    <a:pt x="0" y="4207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a:off x="1569341" y="210394"/>
              <a:ext cx="420787" cy="420787"/>
            </a:xfrm>
            <a:custGeom>
              <a:avLst/>
              <a:gdLst/>
              <a:ahLst/>
              <a:cxnLst/>
              <a:rect l="l" t="t" r="r" b="b"/>
              <a:pathLst>
                <a:path w="420787" h="420787">
                  <a:moveTo>
                    <a:pt x="0" y="0"/>
                  </a:moveTo>
                  <a:lnTo>
                    <a:pt x="420787" y="0"/>
                  </a:lnTo>
                  <a:lnTo>
                    <a:pt x="420787" y="420787"/>
                  </a:lnTo>
                  <a:lnTo>
                    <a:pt x="0" y="4207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a:off x="840524" y="321978"/>
              <a:ext cx="420787" cy="420787"/>
            </a:xfrm>
            <a:custGeom>
              <a:avLst/>
              <a:gdLst/>
              <a:ahLst/>
              <a:cxnLst/>
              <a:rect l="l" t="t" r="r" b="b"/>
              <a:pathLst>
                <a:path w="420787" h="420787">
                  <a:moveTo>
                    <a:pt x="0" y="0"/>
                  </a:moveTo>
                  <a:lnTo>
                    <a:pt x="420787" y="0"/>
                  </a:lnTo>
                  <a:lnTo>
                    <a:pt x="420787" y="420787"/>
                  </a:lnTo>
                  <a:lnTo>
                    <a:pt x="0" y="4207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grpSp>
        <p:nvGrpSpPr>
          <p:cNvPr id="9" name="Group 9"/>
          <p:cNvGrpSpPr/>
          <p:nvPr/>
        </p:nvGrpSpPr>
        <p:grpSpPr>
          <a:xfrm>
            <a:off x="0" y="2823099"/>
            <a:ext cx="19040125" cy="329741"/>
            <a:chOff x="0" y="0"/>
            <a:chExt cx="5014683" cy="86845"/>
          </a:xfrm>
        </p:grpSpPr>
        <p:sp>
          <p:nvSpPr>
            <p:cNvPr id="10" name="Freeform 10"/>
            <p:cNvSpPr/>
            <p:nvPr/>
          </p:nvSpPr>
          <p:spPr>
            <a:xfrm>
              <a:off x="0" y="0"/>
              <a:ext cx="5014683" cy="86845"/>
            </a:xfrm>
            <a:custGeom>
              <a:avLst/>
              <a:gdLst/>
              <a:ahLst/>
              <a:cxnLst/>
              <a:rect l="l" t="t" r="r" b="b"/>
              <a:pathLst>
                <a:path w="5014683" h="86845">
                  <a:moveTo>
                    <a:pt x="0" y="0"/>
                  </a:moveTo>
                  <a:lnTo>
                    <a:pt x="5014683" y="0"/>
                  </a:lnTo>
                  <a:lnTo>
                    <a:pt x="5014683" y="86845"/>
                  </a:lnTo>
                  <a:lnTo>
                    <a:pt x="0" y="86845"/>
                  </a:lnTo>
                  <a:close/>
                </a:path>
              </a:pathLst>
            </a:custGeom>
            <a:solidFill>
              <a:srgbClr val="7C61C4"/>
            </a:solidFill>
          </p:spPr>
          <p:txBody>
            <a:bodyPr/>
            <a:lstStyle/>
            <a:p>
              <a:endParaRPr lang="en-US"/>
            </a:p>
          </p:txBody>
        </p:sp>
        <p:sp>
          <p:nvSpPr>
            <p:cNvPr id="11" name="TextBox 11"/>
            <p:cNvSpPr txBox="1"/>
            <p:nvPr/>
          </p:nvSpPr>
          <p:spPr>
            <a:xfrm>
              <a:off x="0" y="-19050"/>
              <a:ext cx="5014683" cy="105895"/>
            </a:xfrm>
            <a:prstGeom prst="rect">
              <a:avLst/>
            </a:prstGeom>
          </p:spPr>
          <p:txBody>
            <a:bodyPr lIns="76200" tIns="76200" rIns="76200" bIns="76200" rtlCol="0" anchor="ctr"/>
            <a:lstStyle/>
            <a:p>
              <a:pPr algn="ctr">
                <a:lnSpc>
                  <a:spcPts val="1980"/>
                </a:lnSpc>
              </a:pPr>
              <a:endParaRPr/>
            </a:p>
          </p:txBody>
        </p:sp>
      </p:grpSp>
      <p:grpSp>
        <p:nvGrpSpPr>
          <p:cNvPr id="12" name="Group 12"/>
          <p:cNvGrpSpPr/>
          <p:nvPr/>
        </p:nvGrpSpPr>
        <p:grpSpPr>
          <a:xfrm>
            <a:off x="7121452" y="4462227"/>
            <a:ext cx="1721094" cy="1721094"/>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lnTo>
                    <a:pt x="466396" y="87561"/>
                  </a:lnTo>
                  <a:lnTo>
                    <a:pt x="553838" y="27679"/>
                  </a:lnTo>
                  <a:lnTo>
                    <a:pt x="578287" y="131093"/>
                  </a:lnTo>
                  <a:lnTo>
                    <a:pt x="681363" y="106978"/>
                  </a:lnTo>
                  <a:lnTo>
                    <a:pt x="666963" y="212279"/>
                  </a:lnTo>
                  <a:lnTo>
                    <a:pt x="771752" y="227186"/>
                  </a:lnTo>
                  <a:lnTo>
                    <a:pt x="720448" y="320152"/>
                  </a:lnTo>
                  <a:lnTo>
                    <a:pt x="812800" y="372069"/>
                  </a:lnTo>
                  <a:lnTo>
                    <a:pt x="731520" y="440145"/>
                  </a:lnTo>
                  <a:lnTo>
                    <a:pt x="798961" y="522061"/>
                  </a:lnTo>
                  <a:lnTo>
                    <a:pt x="698682" y="556053"/>
                  </a:lnTo>
                  <a:lnTo>
                    <a:pt x="732104" y="656904"/>
                  </a:lnTo>
                  <a:lnTo>
                    <a:pt x="626370" y="652219"/>
                  </a:lnTo>
                  <a:lnTo>
                    <a:pt x="621259" y="758384"/>
                  </a:lnTo>
                  <a:lnTo>
                    <a:pt x="524350" y="715658"/>
                  </a:lnTo>
                  <a:lnTo>
                    <a:pt x="481396" y="812800"/>
                  </a:lnTo>
                  <a:lnTo>
                    <a:pt x="406400" y="737801"/>
                  </a:lnTo>
                  <a:lnTo>
                    <a:pt x="331404" y="812800"/>
                  </a:lnTo>
                  <a:lnTo>
                    <a:pt x="288450" y="715658"/>
                  </a:lnTo>
                  <a:lnTo>
                    <a:pt x="191541" y="758384"/>
                  </a:lnTo>
                  <a:lnTo>
                    <a:pt x="186430" y="652219"/>
                  </a:lnTo>
                  <a:lnTo>
                    <a:pt x="80696" y="656904"/>
                  </a:lnTo>
                  <a:lnTo>
                    <a:pt x="114118" y="556053"/>
                  </a:lnTo>
                  <a:lnTo>
                    <a:pt x="13839" y="522061"/>
                  </a:lnTo>
                  <a:lnTo>
                    <a:pt x="81280" y="440145"/>
                  </a:lnTo>
                  <a:lnTo>
                    <a:pt x="0" y="372069"/>
                  </a:lnTo>
                  <a:lnTo>
                    <a:pt x="92352" y="320152"/>
                  </a:lnTo>
                  <a:lnTo>
                    <a:pt x="41047" y="227186"/>
                  </a:lnTo>
                  <a:lnTo>
                    <a:pt x="145837" y="212279"/>
                  </a:lnTo>
                  <a:lnTo>
                    <a:pt x="131437" y="106978"/>
                  </a:lnTo>
                  <a:lnTo>
                    <a:pt x="234513" y="131093"/>
                  </a:lnTo>
                  <a:lnTo>
                    <a:pt x="258962" y="27679"/>
                  </a:lnTo>
                  <a:lnTo>
                    <a:pt x="346404" y="87561"/>
                  </a:lnTo>
                  <a:lnTo>
                    <a:pt x="406400" y="0"/>
                  </a:lnTo>
                  <a:close/>
                </a:path>
              </a:pathLst>
            </a:custGeom>
            <a:gradFill rotWithShape="1">
              <a:gsLst>
                <a:gs pos="0">
                  <a:srgbClr val="30AF8C">
                    <a:alpha val="100000"/>
                  </a:srgbClr>
                </a:gs>
                <a:gs pos="100000">
                  <a:srgbClr val="FFDE59">
                    <a:alpha val="100000"/>
                  </a:srgbClr>
                </a:gs>
              </a:gsLst>
              <a:lin ang="0"/>
            </a:gradFill>
          </p:spPr>
          <p:txBody>
            <a:bodyPr/>
            <a:lstStyle/>
            <a:p>
              <a:endParaRPr lang="en-US"/>
            </a:p>
          </p:txBody>
        </p:sp>
        <p:sp>
          <p:nvSpPr>
            <p:cNvPr id="14" name="TextBox 14"/>
            <p:cNvSpPr txBox="1"/>
            <p:nvPr/>
          </p:nvSpPr>
          <p:spPr>
            <a:xfrm>
              <a:off x="139700" y="120650"/>
              <a:ext cx="533400" cy="552450"/>
            </a:xfrm>
            <a:prstGeom prst="rect">
              <a:avLst/>
            </a:prstGeom>
          </p:spPr>
          <p:txBody>
            <a:bodyPr lIns="76200" tIns="76200" rIns="76200" bIns="76200" rtlCol="0" anchor="ctr"/>
            <a:lstStyle/>
            <a:p>
              <a:pPr algn="ctr">
                <a:lnSpc>
                  <a:spcPts val="1980"/>
                </a:lnSpc>
              </a:pPr>
              <a:endParaRPr/>
            </a:p>
          </p:txBody>
        </p:sp>
      </p:grpSp>
      <p:sp>
        <p:nvSpPr>
          <p:cNvPr id="15" name="Freeform 15"/>
          <p:cNvSpPr/>
          <p:nvPr/>
        </p:nvSpPr>
        <p:spPr>
          <a:xfrm flipH="1">
            <a:off x="7450584" y="4788955"/>
            <a:ext cx="1067638" cy="1067638"/>
          </a:xfrm>
          <a:custGeom>
            <a:avLst/>
            <a:gdLst/>
            <a:ahLst/>
            <a:cxnLst/>
            <a:rect l="l" t="t" r="r" b="b"/>
            <a:pathLst>
              <a:path w="1067638" h="1067638">
                <a:moveTo>
                  <a:pt x="1067638" y="0"/>
                </a:moveTo>
                <a:lnTo>
                  <a:pt x="0" y="0"/>
                </a:lnTo>
                <a:lnTo>
                  <a:pt x="0" y="1067638"/>
                </a:lnTo>
                <a:lnTo>
                  <a:pt x="1067638" y="1067638"/>
                </a:lnTo>
                <a:lnTo>
                  <a:pt x="1067638"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6" name="Freeform 16"/>
          <p:cNvSpPr/>
          <p:nvPr/>
        </p:nvSpPr>
        <p:spPr>
          <a:xfrm>
            <a:off x="3962973" y="4641332"/>
            <a:ext cx="2637076" cy="1358094"/>
          </a:xfrm>
          <a:custGeom>
            <a:avLst/>
            <a:gdLst/>
            <a:ahLst/>
            <a:cxnLst/>
            <a:rect l="l" t="t" r="r" b="b"/>
            <a:pathLst>
              <a:path w="2637076" h="1358094">
                <a:moveTo>
                  <a:pt x="0" y="0"/>
                </a:moveTo>
                <a:lnTo>
                  <a:pt x="2637076" y="0"/>
                </a:lnTo>
                <a:lnTo>
                  <a:pt x="2637076" y="1358094"/>
                </a:lnTo>
                <a:lnTo>
                  <a:pt x="0" y="135809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7" name="TextBox 17"/>
          <p:cNvSpPr txBox="1"/>
          <p:nvPr/>
        </p:nvSpPr>
        <p:spPr>
          <a:xfrm>
            <a:off x="3962973" y="6025071"/>
            <a:ext cx="2637076" cy="751537"/>
          </a:xfrm>
          <a:prstGeom prst="rect">
            <a:avLst/>
          </a:prstGeom>
        </p:spPr>
        <p:txBody>
          <a:bodyPr lIns="0" tIns="0" rIns="0" bIns="0" rtlCol="0" anchor="t">
            <a:spAutoFit/>
          </a:bodyPr>
          <a:lstStyle/>
          <a:p>
            <a:pPr algn="just">
              <a:lnSpc>
                <a:spcPts val="5268"/>
              </a:lnSpc>
            </a:pPr>
            <a:r>
              <a:rPr lang="en-US" sz="4390">
                <a:solidFill>
                  <a:srgbClr val="FFFFFF"/>
                </a:solidFill>
                <a:latin typeface="Calibri (MS) Bold"/>
              </a:rPr>
              <a:t>Make a List</a:t>
            </a:r>
          </a:p>
        </p:txBody>
      </p:sp>
      <p:sp>
        <p:nvSpPr>
          <p:cNvPr id="18" name="Freeform 18"/>
          <p:cNvSpPr/>
          <p:nvPr/>
        </p:nvSpPr>
        <p:spPr>
          <a:xfrm rot="-518910">
            <a:off x="4369740" y="4800821"/>
            <a:ext cx="689088" cy="965448"/>
          </a:xfrm>
          <a:custGeom>
            <a:avLst/>
            <a:gdLst/>
            <a:ahLst/>
            <a:cxnLst/>
            <a:rect l="l" t="t" r="r" b="b"/>
            <a:pathLst>
              <a:path w="689088" h="965448">
                <a:moveTo>
                  <a:pt x="0" y="0"/>
                </a:moveTo>
                <a:lnTo>
                  <a:pt x="689088" y="0"/>
                </a:lnTo>
                <a:lnTo>
                  <a:pt x="689088" y="965448"/>
                </a:lnTo>
                <a:lnTo>
                  <a:pt x="0" y="96544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9" name="Freeform 19"/>
          <p:cNvSpPr/>
          <p:nvPr/>
        </p:nvSpPr>
        <p:spPr>
          <a:xfrm>
            <a:off x="1028700" y="4641332"/>
            <a:ext cx="2637076" cy="1358094"/>
          </a:xfrm>
          <a:custGeom>
            <a:avLst/>
            <a:gdLst/>
            <a:ahLst/>
            <a:cxnLst/>
            <a:rect l="l" t="t" r="r" b="b"/>
            <a:pathLst>
              <a:path w="2637076" h="1358094">
                <a:moveTo>
                  <a:pt x="0" y="0"/>
                </a:moveTo>
                <a:lnTo>
                  <a:pt x="2637076" y="0"/>
                </a:lnTo>
                <a:lnTo>
                  <a:pt x="2637076" y="1358094"/>
                </a:lnTo>
                <a:lnTo>
                  <a:pt x="0" y="135809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0" name="TextBox 20"/>
          <p:cNvSpPr txBox="1"/>
          <p:nvPr/>
        </p:nvSpPr>
        <p:spPr>
          <a:xfrm>
            <a:off x="1028700" y="5990530"/>
            <a:ext cx="2637076" cy="751488"/>
          </a:xfrm>
          <a:prstGeom prst="rect">
            <a:avLst/>
          </a:prstGeom>
        </p:spPr>
        <p:txBody>
          <a:bodyPr lIns="0" tIns="0" rIns="0" bIns="0" rtlCol="0" anchor="t">
            <a:spAutoFit/>
          </a:bodyPr>
          <a:lstStyle/>
          <a:p>
            <a:pPr algn="just">
              <a:lnSpc>
                <a:spcPts val="5268"/>
              </a:lnSpc>
            </a:pPr>
            <a:r>
              <a:rPr lang="en-US" sz="4390">
                <a:solidFill>
                  <a:srgbClr val="FFFFFF"/>
                </a:solidFill>
                <a:latin typeface="Calibri (MS) Bold"/>
              </a:rPr>
              <a:t>Your Ideas</a:t>
            </a:r>
          </a:p>
        </p:txBody>
      </p:sp>
      <p:sp>
        <p:nvSpPr>
          <p:cNvPr id="21" name="Freeform 21"/>
          <p:cNvSpPr/>
          <p:nvPr/>
        </p:nvSpPr>
        <p:spPr>
          <a:xfrm>
            <a:off x="1456431" y="4759774"/>
            <a:ext cx="863907" cy="1050343"/>
          </a:xfrm>
          <a:custGeom>
            <a:avLst/>
            <a:gdLst/>
            <a:ahLst/>
            <a:cxnLst/>
            <a:rect l="l" t="t" r="r" b="b"/>
            <a:pathLst>
              <a:path w="863907" h="1050343">
                <a:moveTo>
                  <a:pt x="0" y="0"/>
                </a:moveTo>
                <a:lnTo>
                  <a:pt x="863907" y="0"/>
                </a:lnTo>
                <a:lnTo>
                  <a:pt x="863907" y="1050343"/>
                </a:lnTo>
                <a:lnTo>
                  <a:pt x="0" y="105034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22" name="TextBox 22"/>
          <p:cNvSpPr txBox="1"/>
          <p:nvPr/>
        </p:nvSpPr>
        <p:spPr>
          <a:xfrm>
            <a:off x="9266676" y="3370833"/>
            <a:ext cx="7992624" cy="5269367"/>
          </a:xfrm>
          <a:prstGeom prst="rect">
            <a:avLst/>
          </a:prstGeom>
        </p:spPr>
        <p:txBody>
          <a:bodyPr lIns="0" tIns="0" rIns="0" bIns="0" rtlCol="0" anchor="t">
            <a:spAutoFit/>
          </a:bodyPr>
          <a:lstStyle/>
          <a:p>
            <a:pPr marL="549382" lvl="1" indent="-274691" algn="l">
              <a:lnSpc>
                <a:spcPts val="3562"/>
              </a:lnSpc>
              <a:buFont typeface="Arial"/>
              <a:buChar char="•"/>
            </a:pPr>
            <a:r>
              <a:rPr lang="en-US" sz="2544">
                <a:solidFill>
                  <a:srgbClr val="FFFFFF"/>
                </a:solidFill>
                <a:latin typeface="Frutiger"/>
              </a:rPr>
              <a:t>A dream is only a dream until you write it down. Once you write it down, it becomes a goal.</a:t>
            </a:r>
          </a:p>
          <a:p>
            <a:pPr algn="l">
              <a:lnSpc>
                <a:spcPts val="2302"/>
              </a:lnSpc>
            </a:pPr>
            <a:endParaRPr lang="en-US" sz="2544">
              <a:solidFill>
                <a:srgbClr val="FFFFFF"/>
              </a:solidFill>
              <a:latin typeface="Frutiger"/>
            </a:endParaRPr>
          </a:p>
          <a:p>
            <a:pPr marL="549382" lvl="1" indent="-274691" algn="l">
              <a:lnSpc>
                <a:spcPts val="3562"/>
              </a:lnSpc>
              <a:buFont typeface="Arial"/>
              <a:buChar char="•"/>
            </a:pPr>
            <a:r>
              <a:rPr lang="en-US" sz="2544">
                <a:solidFill>
                  <a:srgbClr val="FFFFFF"/>
                </a:solidFill>
                <a:latin typeface="Frutiger"/>
              </a:rPr>
              <a:t>A goal is a process of identifying something you want to accomplish.</a:t>
            </a:r>
          </a:p>
          <a:p>
            <a:pPr algn="l">
              <a:lnSpc>
                <a:spcPts val="2302"/>
              </a:lnSpc>
            </a:pPr>
            <a:endParaRPr lang="en-US" sz="2544">
              <a:solidFill>
                <a:srgbClr val="FFFFFF"/>
              </a:solidFill>
              <a:latin typeface="Frutiger"/>
            </a:endParaRPr>
          </a:p>
          <a:p>
            <a:pPr marL="549382" lvl="1" indent="-274691" algn="l">
              <a:lnSpc>
                <a:spcPts val="3562"/>
              </a:lnSpc>
              <a:buFont typeface="Arial"/>
              <a:buChar char="•"/>
            </a:pPr>
            <a:r>
              <a:rPr lang="en-US" sz="2544">
                <a:solidFill>
                  <a:srgbClr val="FFFFFF"/>
                </a:solidFill>
                <a:latin typeface="Frutiger"/>
              </a:rPr>
              <a:t>Finding and remembering your motivation is important to keep working on any goal you set.</a:t>
            </a:r>
          </a:p>
          <a:p>
            <a:pPr algn="l">
              <a:lnSpc>
                <a:spcPts val="2302"/>
              </a:lnSpc>
            </a:pPr>
            <a:endParaRPr lang="en-US" sz="2544">
              <a:solidFill>
                <a:srgbClr val="FFFFFF"/>
              </a:solidFill>
              <a:latin typeface="Frutiger"/>
            </a:endParaRPr>
          </a:p>
          <a:p>
            <a:pPr marL="549382" lvl="1" indent="-274691" algn="l">
              <a:lnSpc>
                <a:spcPts val="3562"/>
              </a:lnSpc>
              <a:buFont typeface="Arial"/>
              <a:buChar char="•"/>
            </a:pPr>
            <a:r>
              <a:rPr lang="en-US" sz="2544">
                <a:solidFill>
                  <a:srgbClr val="FFFFFF"/>
                </a:solidFill>
                <a:latin typeface="Frutiger"/>
              </a:rPr>
              <a:t>Start thinking of the life you want. Where do you see yourself in 3 months, 6 months, a year, 10 years from now? What do you need to do to make it happen?</a:t>
            </a:r>
          </a:p>
        </p:txBody>
      </p:sp>
      <p:sp>
        <p:nvSpPr>
          <p:cNvPr id="23" name="Freeform 23"/>
          <p:cNvSpPr/>
          <p:nvPr/>
        </p:nvSpPr>
        <p:spPr>
          <a:xfrm rot="-9210688">
            <a:off x="7594092" y="8649617"/>
            <a:ext cx="3099816" cy="2432304"/>
          </a:xfrm>
          <a:custGeom>
            <a:avLst/>
            <a:gdLst/>
            <a:ahLst/>
            <a:cxnLst/>
            <a:rect l="l" t="t" r="r" b="b"/>
            <a:pathLst>
              <a:path w="3099816" h="2432304">
                <a:moveTo>
                  <a:pt x="0" y="0"/>
                </a:moveTo>
                <a:lnTo>
                  <a:pt x="3099816" y="0"/>
                </a:lnTo>
                <a:lnTo>
                  <a:pt x="3099816" y="2432304"/>
                </a:lnTo>
                <a:lnTo>
                  <a:pt x="0" y="243230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24" name="Freeform 24"/>
          <p:cNvSpPr/>
          <p:nvPr/>
        </p:nvSpPr>
        <p:spPr>
          <a:xfrm flipV="1">
            <a:off x="1793213" y="9495268"/>
            <a:ext cx="2145588" cy="1160542"/>
          </a:xfrm>
          <a:custGeom>
            <a:avLst/>
            <a:gdLst/>
            <a:ahLst/>
            <a:cxnLst/>
            <a:rect l="l" t="t" r="r" b="b"/>
            <a:pathLst>
              <a:path w="2145588" h="1160542">
                <a:moveTo>
                  <a:pt x="0" y="1160542"/>
                </a:moveTo>
                <a:lnTo>
                  <a:pt x="2145588" y="1160542"/>
                </a:lnTo>
                <a:lnTo>
                  <a:pt x="2145588" y="0"/>
                </a:lnTo>
                <a:lnTo>
                  <a:pt x="0" y="0"/>
                </a:lnTo>
                <a:lnTo>
                  <a:pt x="0" y="1160542"/>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25" name="Freeform 25"/>
          <p:cNvSpPr/>
          <p:nvPr/>
        </p:nvSpPr>
        <p:spPr>
          <a:xfrm>
            <a:off x="14323656" y="8577072"/>
            <a:ext cx="3553704" cy="1288697"/>
          </a:xfrm>
          <a:custGeom>
            <a:avLst/>
            <a:gdLst/>
            <a:ahLst/>
            <a:cxnLst/>
            <a:rect l="l" t="t" r="r" b="b"/>
            <a:pathLst>
              <a:path w="3553704" h="1288697">
                <a:moveTo>
                  <a:pt x="0" y="0"/>
                </a:moveTo>
                <a:lnTo>
                  <a:pt x="3553705" y="0"/>
                </a:lnTo>
                <a:lnTo>
                  <a:pt x="3553705" y="1288697"/>
                </a:lnTo>
                <a:lnTo>
                  <a:pt x="0" y="1288697"/>
                </a:lnTo>
                <a:lnTo>
                  <a:pt x="0" y="0"/>
                </a:lnTo>
                <a:close/>
              </a:path>
            </a:pathLst>
          </a:custGeom>
          <a:blipFill>
            <a:blip r:embed="rId18"/>
            <a:stretch>
              <a:fillRect t="-10890" b="-11668"/>
            </a:stretch>
          </a:blipFill>
        </p:spPr>
        <p:txBody>
          <a:bodyPr/>
          <a:lstStyle/>
          <a:p>
            <a:endParaRPr lang="en-US"/>
          </a:p>
        </p:txBody>
      </p:sp>
      <p:sp>
        <p:nvSpPr>
          <p:cNvPr id="26" name="TextBox 26"/>
          <p:cNvSpPr txBox="1"/>
          <p:nvPr/>
        </p:nvSpPr>
        <p:spPr>
          <a:xfrm>
            <a:off x="7013628" y="6022599"/>
            <a:ext cx="1941549" cy="753960"/>
          </a:xfrm>
          <a:prstGeom prst="rect">
            <a:avLst/>
          </a:prstGeom>
        </p:spPr>
        <p:txBody>
          <a:bodyPr lIns="0" tIns="0" rIns="0" bIns="0" rtlCol="0" anchor="t">
            <a:spAutoFit/>
          </a:bodyPr>
          <a:lstStyle/>
          <a:p>
            <a:pPr algn="ctr">
              <a:lnSpc>
                <a:spcPts val="5268"/>
              </a:lnSpc>
            </a:pPr>
            <a:r>
              <a:rPr lang="en-US" sz="4390">
                <a:solidFill>
                  <a:srgbClr val="FFFFFF"/>
                </a:solidFill>
                <a:latin typeface="Calibri (MS) Bold"/>
              </a:rPr>
              <a:t>Success!</a:t>
            </a:r>
          </a:p>
        </p:txBody>
      </p:sp>
      <p:sp>
        <p:nvSpPr>
          <p:cNvPr id="27" name="TextBox 27"/>
          <p:cNvSpPr txBox="1"/>
          <p:nvPr/>
        </p:nvSpPr>
        <p:spPr>
          <a:xfrm>
            <a:off x="1028700" y="1002708"/>
            <a:ext cx="14199857" cy="1381125"/>
          </a:xfrm>
          <a:prstGeom prst="rect">
            <a:avLst/>
          </a:prstGeom>
        </p:spPr>
        <p:txBody>
          <a:bodyPr lIns="0" tIns="0" rIns="0" bIns="0" rtlCol="0" anchor="t">
            <a:spAutoFit/>
          </a:bodyPr>
          <a:lstStyle/>
          <a:p>
            <a:pPr algn="l">
              <a:lnSpc>
                <a:spcPts val="3608"/>
              </a:lnSpc>
            </a:pPr>
            <a:r>
              <a:rPr lang="en-US" sz="3007">
                <a:solidFill>
                  <a:srgbClr val="FFFFFF"/>
                </a:solidFill>
                <a:latin typeface="Frutiger"/>
              </a:rPr>
              <a:t>Using the </a:t>
            </a:r>
            <a:r>
              <a:rPr lang="en-US" sz="3007">
                <a:solidFill>
                  <a:srgbClr val="FFFFFF"/>
                </a:solidFill>
                <a:latin typeface="Frutiger Bold"/>
              </a:rPr>
              <a:t>SMART Goal</a:t>
            </a:r>
            <a:r>
              <a:rPr lang="en-US" sz="3007">
                <a:solidFill>
                  <a:srgbClr val="FFFFFF"/>
                </a:solidFill>
                <a:latin typeface="Frutiger"/>
              </a:rPr>
              <a:t> method helps you achieve your dreams!  By clarify your ideas and breaking them down into manageable action steps and timeframes, you can accomplish so much more!</a:t>
            </a:r>
          </a:p>
        </p:txBody>
      </p:sp>
      <p:sp>
        <p:nvSpPr>
          <p:cNvPr id="28" name="TextBox 28"/>
          <p:cNvSpPr txBox="1"/>
          <p:nvPr/>
        </p:nvSpPr>
        <p:spPr>
          <a:xfrm>
            <a:off x="15773556" y="2273276"/>
            <a:ext cx="1395111" cy="488930"/>
          </a:xfrm>
          <a:prstGeom prst="rect">
            <a:avLst/>
          </a:prstGeom>
        </p:spPr>
        <p:txBody>
          <a:bodyPr lIns="0" tIns="0" rIns="0" bIns="0" rtlCol="0" anchor="t">
            <a:spAutoFit/>
          </a:bodyPr>
          <a:lstStyle/>
          <a:p>
            <a:pPr algn="ctr">
              <a:lnSpc>
                <a:spcPts val="4087"/>
              </a:lnSpc>
            </a:pPr>
            <a:r>
              <a:rPr lang="en-US" sz="2919">
                <a:solidFill>
                  <a:srgbClr val="FFFFFF"/>
                </a:solidFill>
                <a:latin typeface="Frutiger"/>
              </a:rPr>
              <a:t>Page 23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9020343" cy="10287000"/>
            <a:chOff x="0" y="0"/>
            <a:chExt cx="12027123" cy="13716000"/>
          </a:xfrm>
        </p:grpSpPr>
        <p:pic>
          <p:nvPicPr>
            <p:cNvPr id="3" name="Picture 3"/>
            <p:cNvPicPr>
              <a:picLocks noChangeAspect="1"/>
            </p:cNvPicPr>
            <p:nvPr/>
          </p:nvPicPr>
          <p:blipFill>
            <a:blip r:embed="rId2"/>
            <a:srcRect l="20789" r="20789"/>
            <a:stretch>
              <a:fillRect/>
            </a:stretch>
          </p:blipFill>
          <p:spPr>
            <a:xfrm>
              <a:off x="0" y="0"/>
              <a:ext cx="12027123" cy="13716000"/>
            </a:xfrm>
            <a:prstGeom prst="rect">
              <a:avLst/>
            </a:prstGeom>
          </p:spPr>
        </p:pic>
      </p:grpSp>
      <p:grpSp>
        <p:nvGrpSpPr>
          <p:cNvPr id="4" name="Group 4"/>
          <p:cNvGrpSpPr/>
          <p:nvPr/>
        </p:nvGrpSpPr>
        <p:grpSpPr>
          <a:xfrm>
            <a:off x="11459422" y="1237982"/>
            <a:ext cx="4114181" cy="59985"/>
            <a:chOff x="0" y="0"/>
            <a:chExt cx="6350000" cy="92583"/>
          </a:xfrm>
        </p:grpSpPr>
        <p:sp>
          <p:nvSpPr>
            <p:cNvPr id="5" name="Freeform 5"/>
            <p:cNvSpPr/>
            <p:nvPr/>
          </p:nvSpPr>
          <p:spPr>
            <a:xfrm>
              <a:off x="0" y="0"/>
              <a:ext cx="6350000" cy="92583"/>
            </a:xfrm>
            <a:custGeom>
              <a:avLst/>
              <a:gdLst/>
              <a:ahLst/>
              <a:cxnLst/>
              <a:rect l="l" t="t" r="r" b="b"/>
              <a:pathLst>
                <a:path w="6350000" h="92583">
                  <a:moveTo>
                    <a:pt x="0" y="0"/>
                  </a:moveTo>
                  <a:lnTo>
                    <a:pt x="6350000" y="0"/>
                  </a:lnTo>
                  <a:lnTo>
                    <a:pt x="6350000" y="92583"/>
                  </a:lnTo>
                  <a:lnTo>
                    <a:pt x="0" y="92583"/>
                  </a:lnTo>
                  <a:close/>
                </a:path>
              </a:pathLst>
            </a:custGeom>
            <a:solidFill>
              <a:srgbClr val="FFFFFF"/>
            </a:solidFill>
          </p:spPr>
          <p:txBody>
            <a:bodyPr/>
            <a:lstStyle/>
            <a:p>
              <a:endParaRPr lang="en-US"/>
            </a:p>
          </p:txBody>
        </p:sp>
      </p:grpSp>
      <p:grpSp>
        <p:nvGrpSpPr>
          <p:cNvPr id="6" name="Group 6"/>
          <p:cNvGrpSpPr/>
          <p:nvPr/>
        </p:nvGrpSpPr>
        <p:grpSpPr>
          <a:xfrm>
            <a:off x="11459422" y="6924422"/>
            <a:ext cx="4114181" cy="57713"/>
            <a:chOff x="0" y="0"/>
            <a:chExt cx="6350000" cy="89076"/>
          </a:xfrm>
        </p:grpSpPr>
        <p:sp>
          <p:nvSpPr>
            <p:cNvPr id="7" name="Freeform 7"/>
            <p:cNvSpPr/>
            <p:nvPr/>
          </p:nvSpPr>
          <p:spPr>
            <a:xfrm>
              <a:off x="0" y="0"/>
              <a:ext cx="6350000" cy="89076"/>
            </a:xfrm>
            <a:custGeom>
              <a:avLst/>
              <a:gdLst/>
              <a:ahLst/>
              <a:cxnLst/>
              <a:rect l="l" t="t" r="r" b="b"/>
              <a:pathLst>
                <a:path w="6350000" h="89076">
                  <a:moveTo>
                    <a:pt x="0" y="0"/>
                  </a:moveTo>
                  <a:lnTo>
                    <a:pt x="6350000" y="0"/>
                  </a:lnTo>
                  <a:lnTo>
                    <a:pt x="6350000" y="89076"/>
                  </a:lnTo>
                  <a:lnTo>
                    <a:pt x="0" y="89076"/>
                  </a:lnTo>
                  <a:close/>
                </a:path>
              </a:pathLst>
            </a:custGeom>
            <a:solidFill>
              <a:srgbClr val="FFFFFF"/>
            </a:solidFill>
          </p:spPr>
          <p:txBody>
            <a:bodyPr/>
            <a:lstStyle/>
            <a:p>
              <a:endParaRPr lang="en-US"/>
            </a:p>
          </p:txBody>
        </p:sp>
      </p:grpSp>
      <p:sp>
        <p:nvSpPr>
          <p:cNvPr id="8" name="Freeform 8"/>
          <p:cNvSpPr/>
          <p:nvPr/>
        </p:nvSpPr>
        <p:spPr>
          <a:xfrm>
            <a:off x="14323656" y="8577072"/>
            <a:ext cx="3553704" cy="1288697"/>
          </a:xfrm>
          <a:custGeom>
            <a:avLst/>
            <a:gdLst/>
            <a:ahLst/>
            <a:cxnLst/>
            <a:rect l="l" t="t" r="r" b="b"/>
            <a:pathLst>
              <a:path w="3553704" h="1288697">
                <a:moveTo>
                  <a:pt x="0" y="0"/>
                </a:moveTo>
                <a:lnTo>
                  <a:pt x="3553705" y="0"/>
                </a:lnTo>
                <a:lnTo>
                  <a:pt x="3553705" y="1288697"/>
                </a:lnTo>
                <a:lnTo>
                  <a:pt x="0" y="1288697"/>
                </a:lnTo>
                <a:lnTo>
                  <a:pt x="0" y="0"/>
                </a:lnTo>
                <a:close/>
              </a:path>
            </a:pathLst>
          </a:custGeom>
          <a:blipFill>
            <a:blip r:embed="rId3"/>
            <a:stretch>
              <a:fillRect t="-10890" b="-11668"/>
            </a:stretch>
          </a:blipFill>
        </p:spPr>
        <p:txBody>
          <a:bodyPr/>
          <a:lstStyle/>
          <a:p>
            <a:endParaRPr lang="en-US"/>
          </a:p>
        </p:txBody>
      </p:sp>
      <p:sp>
        <p:nvSpPr>
          <p:cNvPr id="9" name="TextBox 9"/>
          <p:cNvSpPr txBox="1"/>
          <p:nvPr/>
        </p:nvSpPr>
        <p:spPr>
          <a:xfrm>
            <a:off x="9773725" y="1753059"/>
            <a:ext cx="7485575" cy="4828463"/>
          </a:xfrm>
          <a:prstGeom prst="rect">
            <a:avLst/>
          </a:prstGeom>
        </p:spPr>
        <p:txBody>
          <a:bodyPr lIns="0" tIns="0" rIns="0" bIns="0" rtlCol="0" anchor="t">
            <a:spAutoFit/>
          </a:bodyPr>
          <a:lstStyle/>
          <a:p>
            <a:pPr algn="ctr">
              <a:lnSpc>
                <a:spcPts val="7568"/>
              </a:lnSpc>
            </a:pPr>
            <a:r>
              <a:rPr lang="en-US" sz="7008">
                <a:solidFill>
                  <a:srgbClr val="FFFFFF"/>
                </a:solidFill>
                <a:latin typeface="Oregano"/>
              </a:rPr>
              <a:t>“Many of life's failures are people who did not realize how close they were to success when they gave up.”</a:t>
            </a:r>
          </a:p>
        </p:txBody>
      </p:sp>
      <p:sp>
        <p:nvSpPr>
          <p:cNvPr id="10" name="TextBox 10"/>
          <p:cNvSpPr txBox="1"/>
          <p:nvPr/>
        </p:nvSpPr>
        <p:spPr>
          <a:xfrm>
            <a:off x="10675824" y="6913558"/>
            <a:ext cx="5681378" cy="1325539"/>
          </a:xfrm>
          <a:prstGeom prst="rect">
            <a:avLst/>
          </a:prstGeom>
        </p:spPr>
        <p:txBody>
          <a:bodyPr lIns="0" tIns="0" rIns="0" bIns="0" rtlCol="0" anchor="t">
            <a:spAutoFit/>
          </a:bodyPr>
          <a:lstStyle/>
          <a:p>
            <a:pPr algn="l">
              <a:lnSpc>
                <a:spcPts val="9552"/>
              </a:lnSpc>
            </a:pPr>
            <a:r>
              <a:rPr lang="en-US" sz="6823">
                <a:solidFill>
                  <a:srgbClr val="FFFFFF"/>
                </a:solidFill>
                <a:latin typeface="Neue Kabel 2"/>
              </a:rPr>
              <a:t>Thomas Edison</a:t>
            </a:r>
          </a:p>
        </p:txBody>
      </p:sp>
      <p:sp>
        <p:nvSpPr>
          <p:cNvPr id="11" name="TextBox 11"/>
          <p:cNvSpPr txBox="1"/>
          <p:nvPr/>
        </p:nvSpPr>
        <p:spPr>
          <a:xfrm>
            <a:off x="11581884" y="7907762"/>
            <a:ext cx="3869258" cy="538843"/>
          </a:xfrm>
          <a:prstGeom prst="rect">
            <a:avLst/>
          </a:prstGeom>
        </p:spPr>
        <p:txBody>
          <a:bodyPr lIns="0" tIns="0" rIns="0" bIns="0" rtlCol="0" anchor="t">
            <a:spAutoFit/>
          </a:bodyPr>
          <a:lstStyle/>
          <a:p>
            <a:pPr algn="ctr">
              <a:lnSpc>
                <a:spcPts val="3893"/>
              </a:lnSpc>
              <a:spcBef>
                <a:spcPct val="0"/>
              </a:spcBef>
            </a:pPr>
            <a:r>
              <a:rPr lang="en-US" sz="2780">
                <a:solidFill>
                  <a:srgbClr val="FFFFFF"/>
                </a:solidFill>
                <a:latin typeface="Neue Kabel 3"/>
              </a:rPr>
              <a:t>Inventor and Businessman</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a:off x="14323656" y="8577072"/>
            <a:ext cx="3553704" cy="1288697"/>
          </a:xfrm>
          <a:custGeom>
            <a:avLst/>
            <a:gdLst/>
            <a:ahLst/>
            <a:cxnLst/>
            <a:rect l="l" t="t" r="r" b="b"/>
            <a:pathLst>
              <a:path w="3553704" h="1288697">
                <a:moveTo>
                  <a:pt x="0" y="0"/>
                </a:moveTo>
                <a:lnTo>
                  <a:pt x="3553705" y="0"/>
                </a:lnTo>
                <a:lnTo>
                  <a:pt x="3553705" y="1288697"/>
                </a:lnTo>
                <a:lnTo>
                  <a:pt x="0" y="1288697"/>
                </a:lnTo>
                <a:lnTo>
                  <a:pt x="0" y="0"/>
                </a:lnTo>
                <a:close/>
              </a:path>
            </a:pathLst>
          </a:custGeom>
          <a:blipFill>
            <a:blip r:embed="rId2"/>
            <a:stretch>
              <a:fillRect t="-10890" b="-11668"/>
            </a:stretch>
          </a:blipFill>
        </p:spPr>
        <p:txBody>
          <a:bodyPr/>
          <a:lstStyle/>
          <a:p>
            <a:endParaRPr lang="en-US"/>
          </a:p>
        </p:txBody>
      </p:sp>
      <p:sp>
        <p:nvSpPr>
          <p:cNvPr id="3" name="TextBox 3"/>
          <p:cNvSpPr txBox="1"/>
          <p:nvPr/>
        </p:nvSpPr>
        <p:spPr>
          <a:xfrm>
            <a:off x="9398703" y="5143500"/>
            <a:ext cx="7860597" cy="3358733"/>
          </a:xfrm>
          <a:prstGeom prst="rect">
            <a:avLst/>
          </a:prstGeom>
        </p:spPr>
        <p:txBody>
          <a:bodyPr lIns="0" tIns="0" rIns="0" bIns="0" rtlCol="0" anchor="t">
            <a:spAutoFit/>
          </a:bodyPr>
          <a:lstStyle/>
          <a:p>
            <a:pPr marL="677071" lvl="1" indent="-338536" algn="l">
              <a:lnSpc>
                <a:spcPts val="3763"/>
              </a:lnSpc>
              <a:buFont typeface="Arial"/>
              <a:buChar char="•"/>
            </a:pPr>
            <a:r>
              <a:rPr lang="en-US" sz="3136">
                <a:solidFill>
                  <a:srgbClr val="FFFFFF"/>
                </a:solidFill>
                <a:latin typeface="Frutiger"/>
              </a:rPr>
              <a:t>What would you say about yourself in the time the elevator doors close and the button for the floor is pushed? </a:t>
            </a:r>
          </a:p>
          <a:p>
            <a:pPr algn="l">
              <a:lnSpc>
                <a:spcPts val="3763"/>
              </a:lnSpc>
            </a:pPr>
            <a:endParaRPr lang="en-US" sz="3136">
              <a:solidFill>
                <a:srgbClr val="FFFFFF"/>
              </a:solidFill>
              <a:latin typeface="Frutiger"/>
            </a:endParaRPr>
          </a:p>
          <a:p>
            <a:pPr algn="l">
              <a:lnSpc>
                <a:spcPts val="194"/>
              </a:lnSpc>
            </a:pPr>
            <a:endParaRPr lang="en-US" sz="3136">
              <a:solidFill>
                <a:srgbClr val="FFFFFF"/>
              </a:solidFill>
              <a:latin typeface="Frutiger"/>
            </a:endParaRPr>
          </a:p>
          <a:p>
            <a:pPr marL="677071" lvl="1" indent="-338536" algn="l">
              <a:lnSpc>
                <a:spcPts val="3763"/>
              </a:lnSpc>
              <a:buFont typeface="Arial"/>
              <a:buChar char="•"/>
            </a:pPr>
            <a:r>
              <a:rPr lang="en-US" sz="3136">
                <a:solidFill>
                  <a:srgbClr val="FFFFFF"/>
                </a:solidFill>
                <a:latin typeface="Frutiger"/>
              </a:rPr>
              <a:t>What would you say about yourself before you reach your floor that could potentially change your life?</a:t>
            </a:r>
          </a:p>
        </p:txBody>
      </p:sp>
      <p:grpSp>
        <p:nvGrpSpPr>
          <p:cNvPr id="4" name="Group 4"/>
          <p:cNvGrpSpPr>
            <a:grpSpLocks noChangeAspect="1"/>
          </p:cNvGrpSpPr>
          <p:nvPr/>
        </p:nvGrpSpPr>
        <p:grpSpPr>
          <a:xfrm>
            <a:off x="-207220" y="0"/>
            <a:ext cx="8888572" cy="10803356"/>
            <a:chOff x="0" y="0"/>
            <a:chExt cx="7336282" cy="8916670"/>
          </a:xfrm>
        </p:grpSpPr>
        <p:sp>
          <p:nvSpPr>
            <p:cNvPr id="5" name="Freeform 5"/>
            <p:cNvSpPr/>
            <p:nvPr/>
          </p:nvSpPr>
          <p:spPr>
            <a:xfrm>
              <a:off x="6350" y="6350"/>
              <a:ext cx="7323582" cy="8903970"/>
            </a:xfrm>
            <a:custGeom>
              <a:avLst/>
              <a:gdLst/>
              <a:ahLst/>
              <a:cxnLst/>
              <a:rect l="l" t="t" r="r" b="b"/>
              <a:pathLst>
                <a:path w="7323582" h="8903970">
                  <a:moveTo>
                    <a:pt x="7323582" y="8903970"/>
                  </a:moveTo>
                  <a:lnTo>
                    <a:pt x="0" y="8903970"/>
                  </a:lnTo>
                  <a:lnTo>
                    <a:pt x="0" y="3613404"/>
                  </a:lnTo>
                  <a:cubicBezTo>
                    <a:pt x="19177" y="2098929"/>
                    <a:pt x="1000760" y="729742"/>
                    <a:pt x="2442464" y="205867"/>
                  </a:cubicBezTo>
                  <a:lnTo>
                    <a:pt x="2452751" y="202184"/>
                  </a:lnTo>
                  <a:lnTo>
                    <a:pt x="2460752" y="200152"/>
                  </a:lnTo>
                  <a:cubicBezTo>
                    <a:pt x="2460625" y="200152"/>
                    <a:pt x="2461895" y="199771"/>
                    <a:pt x="2463546" y="199136"/>
                  </a:cubicBezTo>
                  <a:lnTo>
                    <a:pt x="2472436" y="195834"/>
                  </a:lnTo>
                  <a:cubicBezTo>
                    <a:pt x="2855341" y="65913"/>
                    <a:pt x="3254883" y="0"/>
                    <a:pt x="3659759" y="0"/>
                  </a:cubicBezTo>
                  <a:lnTo>
                    <a:pt x="3663696" y="0"/>
                  </a:lnTo>
                  <a:cubicBezTo>
                    <a:pt x="4068699" y="0"/>
                    <a:pt x="4468114" y="65913"/>
                    <a:pt x="4851146" y="195834"/>
                  </a:cubicBezTo>
                  <a:lnTo>
                    <a:pt x="4860036" y="199136"/>
                  </a:lnTo>
                  <a:cubicBezTo>
                    <a:pt x="4861560" y="199771"/>
                    <a:pt x="4862957" y="200152"/>
                    <a:pt x="4863465" y="200279"/>
                  </a:cubicBezTo>
                  <a:lnTo>
                    <a:pt x="4870323" y="201930"/>
                  </a:lnTo>
                  <a:lnTo>
                    <a:pt x="4880610" y="205613"/>
                  </a:lnTo>
                  <a:cubicBezTo>
                    <a:pt x="6322568" y="729488"/>
                    <a:pt x="7304405" y="2098802"/>
                    <a:pt x="7323455" y="3613150"/>
                  </a:cubicBezTo>
                  <a:lnTo>
                    <a:pt x="7323582" y="8903970"/>
                  </a:lnTo>
                  <a:close/>
                  <a:moveTo>
                    <a:pt x="19050" y="8884920"/>
                  </a:moveTo>
                  <a:lnTo>
                    <a:pt x="7304659" y="8884920"/>
                  </a:lnTo>
                  <a:lnTo>
                    <a:pt x="7304659" y="3613404"/>
                  </a:lnTo>
                  <a:cubicBezTo>
                    <a:pt x="7285609" y="2107184"/>
                    <a:pt x="6308979" y="744855"/>
                    <a:pt x="4874260" y="223647"/>
                  </a:cubicBezTo>
                  <a:lnTo>
                    <a:pt x="4864989" y="220218"/>
                  </a:lnTo>
                  <a:lnTo>
                    <a:pt x="4858893" y="218821"/>
                  </a:lnTo>
                  <a:cubicBezTo>
                    <a:pt x="4858003" y="218567"/>
                    <a:pt x="4855464" y="217805"/>
                    <a:pt x="4852924" y="216789"/>
                  </a:cubicBezTo>
                  <a:lnTo>
                    <a:pt x="4845177" y="213868"/>
                  </a:lnTo>
                  <a:cubicBezTo>
                    <a:pt x="4464177" y="84582"/>
                    <a:pt x="4066667" y="19050"/>
                    <a:pt x="3663823" y="19050"/>
                  </a:cubicBezTo>
                  <a:lnTo>
                    <a:pt x="3659886" y="19050"/>
                  </a:lnTo>
                  <a:cubicBezTo>
                    <a:pt x="3257042" y="19050"/>
                    <a:pt x="2859532" y="84582"/>
                    <a:pt x="2478532" y="213868"/>
                  </a:cubicBezTo>
                  <a:lnTo>
                    <a:pt x="2470785" y="216789"/>
                  </a:lnTo>
                  <a:cubicBezTo>
                    <a:pt x="2468626" y="217678"/>
                    <a:pt x="2466467" y="218313"/>
                    <a:pt x="2465959" y="218567"/>
                  </a:cubicBezTo>
                  <a:lnTo>
                    <a:pt x="2458212" y="220472"/>
                  </a:lnTo>
                  <a:lnTo>
                    <a:pt x="2448941" y="223901"/>
                  </a:lnTo>
                  <a:cubicBezTo>
                    <a:pt x="1014603" y="744855"/>
                    <a:pt x="38100" y="2107057"/>
                    <a:pt x="19050" y="3613531"/>
                  </a:cubicBezTo>
                  <a:lnTo>
                    <a:pt x="19050" y="8884920"/>
                  </a:lnTo>
                  <a:close/>
                </a:path>
              </a:pathLst>
            </a:custGeom>
            <a:solidFill>
              <a:srgbClr val="0CC0DF"/>
            </a:solidFill>
          </p:spPr>
          <p:txBody>
            <a:bodyPr/>
            <a:lstStyle/>
            <a:p>
              <a:endParaRPr lang="en-US"/>
            </a:p>
          </p:txBody>
        </p:sp>
        <p:sp>
          <p:nvSpPr>
            <p:cNvPr id="6" name="Freeform 6"/>
            <p:cNvSpPr/>
            <p:nvPr/>
          </p:nvSpPr>
          <p:spPr>
            <a:xfrm>
              <a:off x="155575" y="155575"/>
              <a:ext cx="7025387" cy="8605520"/>
            </a:xfrm>
            <a:custGeom>
              <a:avLst/>
              <a:gdLst/>
              <a:ahLst/>
              <a:cxnLst/>
              <a:rect l="l" t="t" r="r" b="b"/>
              <a:pathLst>
                <a:path w="7025387" h="8605520">
                  <a:moveTo>
                    <a:pt x="0" y="8605520"/>
                  </a:moveTo>
                  <a:lnTo>
                    <a:pt x="0" y="3465957"/>
                  </a:lnTo>
                  <a:cubicBezTo>
                    <a:pt x="18415" y="2013458"/>
                    <a:pt x="960374" y="699643"/>
                    <a:pt x="2344166" y="196977"/>
                  </a:cubicBezTo>
                  <a:lnTo>
                    <a:pt x="2347087" y="195961"/>
                  </a:lnTo>
                  <a:cubicBezTo>
                    <a:pt x="2351532" y="194818"/>
                    <a:pt x="2360676" y="192278"/>
                    <a:pt x="2371090" y="187960"/>
                  </a:cubicBezTo>
                  <a:cubicBezTo>
                    <a:pt x="2738247" y="63373"/>
                    <a:pt x="3121914" y="0"/>
                    <a:pt x="3510661" y="0"/>
                  </a:cubicBezTo>
                  <a:cubicBezTo>
                    <a:pt x="3511296" y="0"/>
                    <a:pt x="3511931" y="0"/>
                    <a:pt x="3512693" y="0"/>
                  </a:cubicBezTo>
                  <a:cubicBezTo>
                    <a:pt x="3513328" y="0"/>
                    <a:pt x="3513963" y="0"/>
                    <a:pt x="3514725" y="0"/>
                  </a:cubicBezTo>
                  <a:cubicBezTo>
                    <a:pt x="3903345" y="0"/>
                    <a:pt x="4287139" y="63373"/>
                    <a:pt x="4654296" y="187960"/>
                  </a:cubicBezTo>
                  <a:cubicBezTo>
                    <a:pt x="4664710" y="192278"/>
                    <a:pt x="4673854" y="194818"/>
                    <a:pt x="4678299" y="195961"/>
                  </a:cubicBezTo>
                  <a:lnTo>
                    <a:pt x="4681220" y="196977"/>
                  </a:lnTo>
                  <a:cubicBezTo>
                    <a:pt x="6065012" y="699643"/>
                    <a:pt x="7007099" y="2013458"/>
                    <a:pt x="7025387" y="3465957"/>
                  </a:cubicBezTo>
                  <a:lnTo>
                    <a:pt x="7025387" y="8605520"/>
                  </a:lnTo>
                  <a:lnTo>
                    <a:pt x="0" y="8605520"/>
                  </a:lnTo>
                  <a:close/>
                </a:path>
              </a:pathLst>
            </a:custGeom>
            <a:blipFill>
              <a:blip r:embed="rId3"/>
              <a:stretch>
                <a:fillRect l="-9551" r="-74301"/>
              </a:stretch>
            </a:blipFill>
          </p:spPr>
          <p:txBody>
            <a:bodyPr/>
            <a:lstStyle/>
            <a:p>
              <a:endParaRPr lang="en-US"/>
            </a:p>
          </p:txBody>
        </p:sp>
      </p:grpSp>
      <p:sp>
        <p:nvSpPr>
          <p:cNvPr id="7" name="TextBox 7"/>
          <p:cNvSpPr txBox="1"/>
          <p:nvPr/>
        </p:nvSpPr>
        <p:spPr>
          <a:xfrm>
            <a:off x="8345531" y="322969"/>
            <a:ext cx="8789953" cy="1626075"/>
          </a:xfrm>
          <a:prstGeom prst="rect">
            <a:avLst/>
          </a:prstGeom>
        </p:spPr>
        <p:txBody>
          <a:bodyPr lIns="0" tIns="0" rIns="0" bIns="0" rtlCol="0" anchor="t">
            <a:spAutoFit/>
          </a:bodyPr>
          <a:lstStyle/>
          <a:p>
            <a:pPr algn="ctr">
              <a:lnSpc>
                <a:spcPts val="10845"/>
              </a:lnSpc>
              <a:spcBef>
                <a:spcPct val="0"/>
              </a:spcBef>
            </a:pPr>
            <a:r>
              <a:rPr lang="en-US" sz="9770">
                <a:solidFill>
                  <a:srgbClr val="FFFFFF"/>
                </a:solidFill>
                <a:latin typeface="Neue Kabel 2"/>
              </a:rPr>
              <a:t>Elevator Speech</a:t>
            </a:r>
          </a:p>
        </p:txBody>
      </p:sp>
      <p:sp>
        <p:nvSpPr>
          <p:cNvPr id="8" name="Freeform 8"/>
          <p:cNvSpPr/>
          <p:nvPr/>
        </p:nvSpPr>
        <p:spPr>
          <a:xfrm>
            <a:off x="8478503" y="1949044"/>
            <a:ext cx="5845154" cy="3689753"/>
          </a:xfrm>
          <a:custGeom>
            <a:avLst/>
            <a:gdLst/>
            <a:ahLst/>
            <a:cxnLst/>
            <a:rect l="l" t="t" r="r" b="b"/>
            <a:pathLst>
              <a:path w="5845154" h="3689753">
                <a:moveTo>
                  <a:pt x="0" y="0"/>
                </a:moveTo>
                <a:lnTo>
                  <a:pt x="5845153" y="0"/>
                </a:lnTo>
                <a:lnTo>
                  <a:pt x="5845153" y="3689753"/>
                </a:lnTo>
                <a:lnTo>
                  <a:pt x="0" y="368975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TextBox 9"/>
          <p:cNvSpPr txBox="1"/>
          <p:nvPr/>
        </p:nvSpPr>
        <p:spPr>
          <a:xfrm>
            <a:off x="9046425" y="3327195"/>
            <a:ext cx="4709309" cy="952500"/>
          </a:xfrm>
          <a:prstGeom prst="rect">
            <a:avLst/>
          </a:prstGeom>
        </p:spPr>
        <p:txBody>
          <a:bodyPr lIns="0" tIns="0" rIns="0" bIns="0" rtlCol="0" anchor="t">
            <a:spAutoFit/>
          </a:bodyPr>
          <a:lstStyle/>
          <a:p>
            <a:pPr algn="ctr">
              <a:lnSpc>
                <a:spcPts val="2475"/>
              </a:lnSpc>
            </a:pPr>
            <a:r>
              <a:rPr lang="en-US" sz="2250">
                <a:solidFill>
                  <a:srgbClr val="000000"/>
                </a:solidFill>
                <a:latin typeface="Frutiger Bold"/>
              </a:rPr>
              <a:t>You are in an elevator standing next to a person you admire in the career field you are interested in. </a:t>
            </a:r>
          </a:p>
        </p:txBody>
      </p:sp>
      <p:sp>
        <p:nvSpPr>
          <p:cNvPr id="10" name="TextBox 10"/>
          <p:cNvSpPr txBox="1"/>
          <p:nvPr/>
        </p:nvSpPr>
        <p:spPr>
          <a:xfrm>
            <a:off x="9398703" y="2452681"/>
            <a:ext cx="4199902" cy="855464"/>
          </a:xfrm>
          <a:prstGeom prst="rect">
            <a:avLst/>
          </a:prstGeom>
        </p:spPr>
        <p:txBody>
          <a:bodyPr lIns="0" tIns="0" rIns="0" bIns="0" rtlCol="0" anchor="t">
            <a:spAutoFit/>
          </a:bodyPr>
          <a:lstStyle/>
          <a:p>
            <a:pPr algn="ctr">
              <a:lnSpc>
                <a:spcPts val="6831"/>
              </a:lnSpc>
            </a:pPr>
            <a:r>
              <a:rPr lang="en-US" sz="5693">
                <a:solidFill>
                  <a:srgbClr val="5CE1E6"/>
                </a:solidFill>
                <a:latin typeface="Rubik Bubbles"/>
              </a:rPr>
              <a:t>Imagine...</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extBox 2"/>
          <p:cNvSpPr txBox="1"/>
          <p:nvPr/>
        </p:nvSpPr>
        <p:spPr>
          <a:xfrm>
            <a:off x="5968693" y="2581769"/>
            <a:ext cx="6350614" cy="6637518"/>
          </a:xfrm>
          <a:prstGeom prst="rect">
            <a:avLst/>
          </a:prstGeom>
        </p:spPr>
        <p:txBody>
          <a:bodyPr lIns="0" tIns="0" rIns="0" bIns="0" rtlCol="0" anchor="t">
            <a:spAutoFit/>
          </a:bodyPr>
          <a:lstStyle/>
          <a:p>
            <a:pPr algn="ctr">
              <a:lnSpc>
                <a:spcPts val="7542"/>
              </a:lnSpc>
            </a:pPr>
            <a:r>
              <a:rPr lang="en-US" sz="4627">
                <a:solidFill>
                  <a:srgbClr val="FFFFFF"/>
                </a:solidFill>
                <a:latin typeface="Frutiger Bold"/>
              </a:rPr>
              <a:t>Quick Introduction </a:t>
            </a:r>
          </a:p>
          <a:p>
            <a:pPr algn="ctr">
              <a:lnSpc>
                <a:spcPts val="7542"/>
              </a:lnSpc>
            </a:pPr>
            <a:endParaRPr lang="en-US" sz="4627">
              <a:solidFill>
                <a:srgbClr val="FFFFFF"/>
              </a:solidFill>
              <a:latin typeface="Frutiger Bold"/>
            </a:endParaRPr>
          </a:p>
          <a:p>
            <a:pPr algn="ctr">
              <a:lnSpc>
                <a:spcPts val="7542"/>
              </a:lnSpc>
            </a:pPr>
            <a:r>
              <a:rPr lang="en-US" sz="4627">
                <a:solidFill>
                  <a:srgbClr val="FFFFFF"/>
                </a:solidFill>
                <a:latin typeface="Frutiger Bold"/>
              </a:rPr>
              <a:t>What are you seeking?</a:t>
            </a:r>
          </a:p>
          <a:p>
            <a:pPr algn="ctr">
              <a:lnSpc>
                <a:spcPts val="7542"/>
              </a:lnSpc>
            </a:pPr>
            <a:endParaRPr lang="en-US" sz="4627">
              <a:solidFill>
                <a:srgbClr val="FFFFFF"/>
              </a:solidFill>
              <a:latin typeface="Frutiger Bold"/>
            </a:endParaRPr>
          </a:p>
          <a:p>
            <a:pPr algn="ctr">
              <a:lnSpc>
                <a:spcPts val="7542"/>
              </a:lnSpc>
            </a:pPr>
            <a:r>
              <a:rPr lang="en-US" sz="4627">
                <a:solidFill>
                  <a:srgbClr val="FFFFFF"/>
                </a:solidFill>
                <a:latin typeface="Frutiger Bold"/>
              </a:rPr>
              <a:t>Experience</a:t>
            </a:r>
          </a:p>
          <a:p>
            <a:pPr algn="ctr">
              <a:lnSpc>
                <a:spcPts val="7542"/>
              </a:lnSpc>
            </a:pPr>
            <a:endParaRPr lang="en-US" sz="4627">
              <a:solidFill>
                <a:srgbClr val="FFFFFF"/>
              </a:solidFill>
              <a:latin typeface="Frutiger Bold"/>
            </a:endParaRPr>
          </a:p>
          <a:p>
            <a:pPr algn="ctr">
              <a:lnSpc>
                <a:spcPts val="7542"/>
              </a:lnSpc>
            </a:pPr>
            <a:r>
              <a:rPr lang="en-US" sz="4627">
                <a:solidFill>
                  <a:srgbClr val="FFFFFF"/>
                </a:solidFill>
                <a:latin typeface="Frutiger Bold"/>
              </a:rPr>
              <a:t>What can you offer?</a:t>
            </a:r>
          </a:p>
        </p:txBody>
      </p:sp>
      <p:sp>
        <p:nvSpPr>
          <p:cNvPr id="3" name="Freeform 3"/>
          <p:cNvSpPr/>
          <p:nvPr/>
        </p:nvSpPr>
        <p:spPr>
          <a:xfrm rot="5400000">
            <a:off x="8601885" y="3865858"/>
            <a:ext cx="1084230" cy="558379"/>
          </a:xfrm>
          <a:custGeom>
            <a:avLst/>
            <a:gdLst/>
            <a:ahLst/>
            <a:cxnLst/>
            <a:rect l="l" t="t" r="r" b="b"/>
            <a:pathLst>
              <a:path w="1084230" h="558379">
                <a:moveTo>
                  <a:pt x="0" y="0"/>
                </a:moveTo>
                <a:lnTo>
                  <a:pt x="1084230" y="0"/>
                </a:lnTo>
                <a:lnTo>
                  <a:pt x="1084230" y="558379"/>
                </a:lnTo>
                <a:lnTo>
                  <a:pt x="0" y="55837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TextBox 4"/>
          <p:cNvSpPr txBox="1"/>
          <p:nvPr/>
        </p:nvSpPr>
        <p:spPr>
          <a:xfrm>
            <a:off x="4493074" y="744093"/>
            <a:ext cx="9301851" cy="1626075"/>
          </a:xfrm>
          <a:prstGeom prst="rect">
            <a:avLst/>
          </a:prstGeom>
        </p:spPr>
        <p:txBody>
          <a:bodyPr lIns="0" tIns="0" rIns="0" bIns="0" rtlCol="0" anchor="t">
            <a:spAutoFit/>
          </a:bodyPr>
          <a:lstStyle/>
          <a:p>
            <a:pPr algn="ctr">
              <a:lnSpc>
                <a:spcPts val="10845"/>
              </a:lnSpc>
              <a:spcBef>
                <a:spcPct val="0"/>
              </a:spcBef>
            </a:pPr>
            <a:r>
              <a:rPr lang="en-US" sz="9770">
                <a:solidFill>
                  <a:srgbClr val="FFFFFF"/>
                </a:solidFill>
                <a:latin typeface="Neue Kabel 2"/>
              </a:rPr>
              <a:t>Let's Craft Yours!</a:t>
            </a:r>
          </a:p>
        </p:txBody>
      </p:sp>
      <p:sp>
        <p:nvSpPr>
          <p:cNvPr id="5" name="Freeform 5"/>
          <p:cNvSpPr/>
          <p:nvPr/>
        </p:nvSpPr>
        <p:spPr>
          <a:xfrm rot="5400000">
            <a:off x="8601885" y="5773739"/>
            <a:ext cx="1084230" cy="558379"/>
          </a:xfrm>
          <a:custGeom>
            <a:avLst/>
            <a:gdLst/>
            <a:ahLst/>
            <a:cxnLst/>
            <a:rect l="l" t="t" r="r" b="b"/>
            <a:pathLst>
              <a:path w="1084230" h="558379">
                <a:moveTo>
                  <a:pt x="0" y="0"/>
                </a:moveTo>
                <a:lnTo>
                  <a:pt x="1084230" y="0"/>
                </a:lnTo>
                <a:lnTo>
                  <a:pt x="1084230" y="558378"/>
                </a:lnTo>
                <a:lnTo>
                  <a:pt x="0" y="55837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rot="5400000">
            <a:off x="8601885" y="7686644"/>
            <a:ext cx="1084230" cy="558379"/>
          </a:xfrm>
          <a:custGeom>
            <a:avLst/>
            <a:gdLst/>
            <a:ahLst/>
            <a:cxnLst/>
            <a:rect l="l" t="t" r="r" b="b"/>
            <a:pathLst>
              <a:path w="1084230" h="558379">
                <a:moveTo>
                  <a:pt x="0" y="0"/>
                </a:moveTo>
                <a:lnTo>
                  <a:pt x="1084230" y="0"/>
                </a:lnTo>
                <a:lnTo>
                  <a:pt x="1084230" y="558379"/>
                </a:lnTo>
                <a:lnTo>
                  <a:pt x="0" y="55837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a:off x="-14288" y="3297522"/>
            <a:ext cx="809815" cy="2791935"/>
          </a:xfrm>
          <a:custGeom>
            <a:avLst/>
            <a:gdLst/>
            <a:ahLst/>
            <a:cxnLst/>
            <a:rect l="l" t="t" r="r" b="b"/>
            <a:pathLst>
              <a:path w="809815" h="2791935">
                <a:moveTo>
                  <a:pt x="0" y="0"/>
                </a:moveTo>
                <a:lnTo>
                  <a:pt x="809816" y="0"/>
                </a:lnTo>
                <a:lnTo>
                  <a:pt x="809816" y="2791935"/>
                </a:lnTo>
                <a:lnTo>
                  <a:pt x="0" y="279193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a:off x="795528" y="0"/>
            <a:ext cx="1732788" cy="886968"/>
          </a:xfrm>
          <a:custGeom>
            <a:avLst/>
            <a:gdLst/>
            <a:ahLst/>
            <a:cxnLst/>
            <a:rect l="l" t="t" r="r" b="b"/>
            <a:pathLst>
              <a:path w="1732788" h="886968">
                <a:moveTo>
                  <a:pt x="0" y="0"/>
                </a:moveTo>
                <a:lnTo>
                  <a:pt x="1732788" y="0"/>
                </a:lnTo>
                <a:lnTo>
                  <a:pt x="1732788" y="886968"/>
                </a:lnTo>
                <a:lnTo>
                  <a:pt x="0" y="88696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Freeform 9"/>
          <p:cNvSpPr/>
          <p:nvPr/>
        </p:nvSpPr>
        <p:spPr>
          <a:xfrm rot="-5400000">
            <a:off x="15369219" y="-631508"/>
            <a:ext cx="4647105" cy="4114800"/>
          </a:xfrm>
          <a:custGeom>
            <a:avLst/>
            <a:gdLst/>
            <a:ahLst/>
            <a:cxnLst/>
            <a:rect l="l" t="t" r="r" b="b"/>
            <a:pathLst>
              <a:path w="4647105" h="4114800">
                <a:moveTo>
                  <a:pt x="0" y="0"/>
                </a:moveTo>
                <a:lnTo>
                  <a:pt x="4647105" y="0"/>
                </a:lnTo>
                <a:lnTo>
                  <a:pt x="4647105"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0" name="Freeform 10"/>
          <p:cNvSpPr/>
          <p:nvPr/>
        </p:nvSpPr>
        <p:spPr>
          <a:xfrm>
            <a:off x="-1028700" y="8269941"/>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grpSp>
        <p:nvGrpSpPr>
          <p:cNvPr id="11" name="Group 11"/>
          <p:cNvGrpSpPr/>
          <p:nvPr/>
        </p:nvGrpSpPr>
        <p:grpSpPr>
          <a:xfrm rot="-5400000">
            <a:off x="15180456" y="5189923"/>
            <a:ext cx="4562309" cy="1709928"/>
            <a:chOff x="0" y="0"/>
            <a:chExt cx="6083079" cy="2279904"/>
          </a:xfrm>
        </p:grpSpPr>
        <p:sp>
          <p:nvSpPr>
            <p:cNvPr id="12" name="Freeform 12"/>
            <p:cNvSpPr/>
            <p:nvPr/>
          </p:nvSpPr>
          <p:spPr>
            <a:xfrm>
              <a:off x="0" y="0"/>
              <a:ext cx="3544824" cy="2279904"/>
            </a:xfrm>
            <a:custGeom>
              <a:avLst/>
              <a:gdLst/>
              <a:ahLst/>
              <a:cxnLst/>
              <a:rect l="l" t="t" r="r" b="b"/>
              <a:pathLst>
                <a:path w="3544824" h="2279904">
                  <a:moveTo>
                    <a:pt x="0" y="0"/>
                  </a:moveTo>
                  <a:lnTo>
                    <a:pt x="3544824" y="0"/>
                  </a:lnTo>
                  <a:lnTo>
                    <a:pt x="3544824" y="2279904"/>
                  </a:lnTo>
                  <a:lnTo>
                    <a:pt x="0" y="227990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3" name="Freeform 13"/>
            <p:cNvSpPr/>
            <p:nvPr/>
          </p:nvSpPr>
          <p:spPr>
            <a:xfrm>
              <a:off x="1512570" y="1082040"/>
              <a:ext cx="3133344" cy="1197864"/>
            </a:xfrm>
            <a:custGeom>
              <a:avLst/>
              <a:gdLst/>
              <a:ahLst/>
              <a:cxnLst/>
              <a:rect l="l" t="t" r="r" b="b"/>
              <a:pathLst>
                <a:path w="3133344" h="1197864">
                  <a:moveTo>
                    <a:pt x="0" y="0"/>
                  </a:moveTo>
                  <a:lnTo>
                    <a:pt x="3133344" y="0"/>
                  </a:lnTo>
                  <a:lnTo>
                    <a:pt x="3133344" y="1197864"/>
                  </a:lnTo>
                  <a:lnTo>
                    <a:pt x="0" y="119786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4" name="Freeform 14"/>
            <p:cNvSpPr/>
            <p:nvPr/>
          </p:nvSpPr>
          <p:spPr>
            <a:xfrm flipH="1">
              <a:off x="2538255" y="0"/>
              <a:ext cx="3544824" cy="2279904"/>
            </a:xfrm>
            <a:custGeom>
              <a:avLst/>
              <a:gdLst/>
              <a:ahLst/>
              <a:cxnLst/>
              <a:rect l="l" t="t" r="r" b="b"/>
              <a:pathLst>
                <a:path w="3544824" h="2279904">
                  <a:moveTo>
                    <a:pt x="3544824" y="0"/>
                  </a:moveTo>
                  <a:lnTo>
                    <a:pt x="0" y="0"/>
                  </a:lnTo>
                  <a:lnTo>
                    <a:pt x="0" y="2279904"/>
                  </a:lnTo>
                  <a:lnTo>
                    <a:pt x="3544824" y="2279904"/>
                  </a:lnTo>
                  <a:lnTo>
                    <a:pt x="3544824"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grpSp>
      <p:grpSp>
        <p:nvGrpSpPr>
          <p:cNvPr id="15" name="Group 15"/>
          <p:cNvGrpSpPr>
            <a:grpSpLocks noChangeAspect="1"/>
          </p:cNvGrpSpPr>
          <p:nvPr/>
        </p:nvGrpSpPr>
        <p:grpSpPr>
          <a:xfrm rot="5400000">
            <a:off x="9056939" y="9126283"/>
            <a:ext cx="174122" cy="2095505"/>
            <a:chOff x="0" y="0"/>
            <a:chExt cx="116078" cy="1397000"/>
          </a:xfrm>
        </p:grpSpPr>
        <p:sp>
          <p:nvSpPr>
            <p:cNvPr id="16" name="Freeform 16"/>
            <p:cNvSpPr/>
            <p:nvPr/>
          </p:nvSpPr>
          <p:spPr>
            <a:xfrm>
              <a:off x="0" y="0"/>
              <a:ext cx="116078" cy="1397000"/>
            </a:xfrm>
            <a:custGeom>
              <a:avLst/>
              <a:gdLst/>
              <a:ahLst/>
              <a:cxnLst/>
              <a:rect l="l" t="t" r="r" b="b"/>
              <a:pathLst>
                <a:path w="116078" h="1397000">
                  <a:moveTo>
                    <a:pt x="63500" y="0"/>
                  </a:moveTo>
                  <a:cubicBezTo>
                    <a:pt x="28448" y="0"/>
                    <a:pt x="0" y="28448"/>
                    <a:pt x="0" y="63500"/>
                  </a:cubicBezTo>
                  <a:lnTo>
                    <a:pt x="0" y="444500"/>
                  </a:lnTo>
                  <a:cubicBezTo>
                    <a:pt x="0" y="479552"/>
                    <a:pt x="28448" y="508000"/>
                    <a:pt x="63500" y="508000"/>
                  </a:cubicBezTo>
                  <a:cubicBezTo>
                    <a:pt x="85344" y="508000"/>
                    <a:pt x="104648" y="496951"/>
                    <a:pt x="116078" y="480060"/>
                  </a:cubicBezTo>
                  <a:lnTo>
                    <a:pt x="116078" y="27940"/>
                  </a:lnTo>
                  <a:lnTo>
                    <a:pt x="116078" y="27940"/>
                  </a:lnTo>
                  <a:cubicBezTo>
                    <a:pt x="104648" y="11049"/>
                    <a:pt x="85344" y="0"/>
                    <a:pt x="63500" y="0"/>
                  </a:cubicBezTo>
                  <a:close/>
                  <a:moveTo>
                    <a:pt x="63500" y="889000"/>
                  </a:moveTo>
                  <a:cubicBezTo>
                    <a:pt x="28448" y="889000"/>
                    <a:pt x="0" y="917448"/>
                    <a:pt x="0" y="952500"/>
                  </a:cubicBezTo>
                  <a:lnTo>
                    <a:pt x="0" y="1333500"/>
                  </a:lnTo>
                  <a:cubicBezTo>
                    <a:pt x="0" y="1368552"/>
                    <a:pt x="28448" y="1397000"/>
                    <a:pt x="63500" y="1397000"/>
                  </a:cubicBezTo>
                  <a:cubicBezTo>
                    <a:pt x="85344" y="1397000"/>
                    <a:pt x="104648" y="1385951"/>
                    <a:pt x="116078" y="1369060"/>
                  </a:cubicBezTo>
                  <a:lnTo>
                    <a:pt x="116078" y="916940"/>
                  </a:lnTo>
                  <a:lnTo>
                    <a:pt x="116078" y="916940"/>
                  </a:lnTo>
                  <a:cubicBezTo>
                    <a:pt x="104648" y="900049"/>
                    <a:pt x="85344" y="889000"/>
                    <a:pt x="63500" y="889000"/>
                  </a:cubicBezTo>
                  <a:close/>
                </a:path>
              </a:pathLst>
            </a:custGeom>
            <a:solidFill>
              <a:srgbClr val="5CE1E6"/>
            </a:solidFill>
          </p:spPr>
          <p:txBody>
            <a:bodyPr/>
            <a:lstStyle/>
            <a:p>
              <a:endParaRPr lang="en-US"/>
            </a:p>
          </p:txBody>
        </p:sp>
      </p:grpSp>
      <p:grpSp>
        <p:nvGrpSpPr>
          <p:cNvPr id="17" name="Group 17"/>
          <p:cNvGrpSpPr>
            <a:grpSpLocks noChangeAspect="1"/>
          </p:cNvGrpSpPr>
          <p:nvPr/>
        </p:nvGrpSpPr>
        <p:grpSpPr>
          <a:xfrm rot="5400000">
            <a:off x="9056939" y="-951782"/>
            <a:ext cx="174122" cy="2095505"/>
            <a:chOff x="0" y="0"/>
            <a:chExt cx="116078" cy="1397000"/>
          </a:xfrm>
        </p:grpSpPr>
        <p:sp>
          <p:nvSpPr>
            <p:cNvPr id="18" name="Freeform 18"/>
            <p:cNvSpPr/>
            <p:nvPr/>
          </p:nvSpPr>
          <p:spPr>
            <a:xfrm>
              <a:off x="0" y="0"/>
              <a:ext cx="116078" cy="1397000"/>
            </a:xfrm>
            <a:custGeom>
              <a:avLst/>
              <a:gdLst/>
              <a:ahLst/>
              <a:cxnLst/>
              <a:rect l="l" t="t" r="r" b="b"/>
              <a:pathLst>
                <a:path w="116078" h="1397000">
                  <a:moveTo>
                    <a:pt x="63500" y="0"/>
                  </a:moveTo>
                  <a:cubicBezTo>
                    <a:pt x="28448" y="0"/>
                    <a:pt x="0" y="28448"/>
                    <a:pt x="0" y="63500"/>
                  </a:cubicBezTo>
                  <a:lnTo>
                    <a:pt x="0" y="444500"/>
                  </a:lnTo>
                  <a:cubicBezTo>
                    <a:pt x="0" y="479552"/>
                    <a:pt x="28448" y="508000"/>
                    <a:pt x="63500" y="508000"/>
                  </a:cubicBezTo>
                  <a:cubicBezTo>
                    <a:pt x="85344" y="508000"/>
                    <a:pt x="104648" y="496951"/>
                    <a:pt x="116078" y="480060"/>
                  </a:cubicBezTo>
                  <a:lnTo>
                    <a:pt x="116078" y="27940"/>
                  </a:lnTo>
                  <a:lnTo>
                    <a:pt x="116078" y="27940"/>
                  </a:lnTo>
                  <a:cubicBezTo>
                    <a:pt x="104648" y="11049"/>
                    <a:pt x="85344" y="0"/>
                    <a:pt x="63500" y="0"/>
                  </a:cubicBezTo>
                  <a:close/>
                  <a:moveTo>
                    <a:pt x="63500" y="889000"/>
                  </a:moveTo>
                  <a:cubicBezTo>
                    <a:pt x="28448" y="889000"/>
                    <a:pt x="0" y="917448"/>
                    <a:pt x="0" y="952500"/>
                  </a:cubicBezTo>
                  <a:lnTo>
                    <a:pt x="0" y="1333500"/>
                  </a:lnTo>
                  <a:cubicBezTo>
                    <a:pt x="0" y="1368552"/>
                    <a:pt x="28448" y="1397000"/>
                    <a:pt x="63500" y="1397000"/>
                  </a:cubicBezTo>
                  <a:cubicBezTo>
                    <a:pt x="85344" y="1397000"/>
                    <a:pt x="104648" y="1385951"/>
                    <a:pt x="116078" y="1369060"/>
                  </a:cubicBezTo>
                  <a:lnTo>
                    <a:pt x="116078" y="916940"/>
                  </a:lnTo>
                  <a:lnTo>
                    <a:pt x="116078" y="916940"/>
                  </a:lnTo>
                  <a:cubicBezTo>
                    <a:pt x="104648" y="900049"/>
                    <a:pt x="85344" y="889000"/>
                    <a:pt x="63500" y="889000"/>
                  </a:cubicBezTo>
                  <a:close/>
                </a:path>
              </a:pathLst>
            </a:custGeom>
            <a:solidFill>
              <a:srgbClr val="5CE1E6"/>
            </a:solidFill>
          </p:spPr>
          <p:txBody>
            <a:bodyPr/>
            <a:lstStyle/>
            <a:p>
              <a:endParaRPr lang="en-US"/>
            </a:p>
          </p:txBody>
        </p:sp>
      </p:grpSp>
      <p:sp>
        <p:nvSpPr>
          <p:cNvPr id="19" name="Freeform 19"/>
          <p:cNvSpPr/>
          <p:nvPr/>
        </p:nvSpPr>
        <p:spPr>
          <a:xfrm>
            <a:off x="14323656" y="8577072"/>
            <a:ext cx="3553704" cy="1288697"/>
          </a:xfrm>
          <a:custGeom>
            <a:avLst/>
            <a:gdLst/>
            <a:ahLst/>
            <a:cxnLst/>
            <a:rect l="l" t="t" r="r" b="b"/>
            <a:pathLst>
              <a:path w="3553704" h="1288697">
                <a:moveTo>
                  <a:pt x="0" y="0"/>
                </a:moveTo>
                <a:lnTo>
                  <a:pt x="3553705" y="0"/>
                </a:lnTo>
                <a:lnTo>
                  <a:pt x="3553705" y="1288697"/>
                </a:lnTo>
                <a:lnTo>
                  <a:pt x="0" y="1288697"/>
                </a:lnTo>
                <a:lnTo>
                  <a:pt x="0" y="0"/>
                </a:lnTo>
                <a:close/>
              </a:path>
            </a:pathLst>
          </a:custGeom>
          <a:blipFill>
            <a:blip r:embed="rId16"/>
            <a:stretch>
              <a:fillRect t="-10890" b="-11668"/>
            </a:stretch>
          </a:blipFill>
        </p:spPr>
        <p:txBody>
          <a:bodyPr/>
          <a:lstStyle/>
          <a:p>
            <a:endParaRPr lang="en-US"/>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a:off x="0" y="1120140"/>
            <a:ext cx="11906245" cy="132402"/>
          </a:xfrm>
          <a:custGeom>
            <a:avLst/>
            <a:gdLst/>
            <a:ahLst/>
            <a:cxnLst/>
            <a:rect l="l" t="t" r="r" b="b"/>
            <a:pathLst>
              <a:path w="11906245" h="132402">
                <a:moveTo>
                  <a:pt x="0" y="0"/>
                </a:moveTo>
                <a:lnTo>
                  <a:pt x="11906245" y="0"/>
                </a:lnTo>
                <a:lnTo>
                  <a:pt x="11906245" y="132402"/>
                </a:lnTo>
                <a:lnTo>
                  <a:pt x="0" y="132402"/>
                </a:lnTo>
                <a:lnTo>
                  <a:pt x="0" y="0"/>
                </a:lnTo>
                <a:close/>
              </a:path>
            </a:pathLst>
          </a:custGeom>
          <a:blipFill>
            <a:blip r:embed="rId2"/>
            <a:stretch>
              <a:fillRect l="-65837" r="-65837"/>
            </a:stretch>
          </a:blipFill>
        </p:spPr>
        <p:txBody>
          <a:bodyPr/>
          <a:lstStyle/>
          <a:p>
            <a:endParaRPr lang="en-US"/>
          </a:p>
        </p:txBody>
      </p:sp>
      <p:grpSp>
        <p:nvGrpSpPr>
          <p:cNvPr id="3" name="Group 3"/>
          <p:cNvGrpSpPr/>
          <p:nvPr/>
        </p:nvGrpSpPr>
        <p:grpSpPr>
          <a:xfrm>
            <a:off x="12462984" y="176804"/>
            <a:ext cx="1576377" cy="1696173"/>
            <a:chOff x="0" y="0"/>
            <a:chExt cx="2101835" cy="2261563"/>
          </a:xfrm>
        </p:grpSpPr>
        <p:sp>
          <p:nvSpPr>
            <p:cNvPr id="4" name="Freeform 4"/>
            <p:cNvSpPr/>
            <p:nvPr/>
          </p:nvSpPr>
          <p:spPr>
            <a:xfrm>
              <a:off x="0" y="664169"/>
              <a:ext cx="2101835" cy="1597395"/>
            </a:xfrm>
            <a:custGeom>
              <a:avLst/>
              <a:gdLst/>
              <a:ahLst/>
              <a:cxnLst/>
              <a:rect l="l" t="t" r="r" b="b"/>
              <a:pathLst>
                <a:path w="2101835" h="1597395">
                  <a:moveTo>
                    <a:pt x="0" y="0"/>
                  </a:moveTo>
                  <a:lnTo>
                    <a:pt x="2101835" y="0"/>
                  </a:lnTo>
                  <a:lnTo>
                    <a:pt x="2101835" y="1597394"/>
                  </a:lnTo>
                  <a:lnTo>
                    <a:pt x="0" y="159739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136787" y="210394"/>
              <a:ext cx="420787" cy="420787"/>
            </a:xfrm>
            <a:custGeom>
              <a:avLst/>
              <a:gdLst/>
              <a:ahLst/>
              <a:cxnLst/>
              <a:rect l="l" t="t" r="r" b="b"/>
              <a:pathLst>
                <a:path w="420787" h="420787">
                  <a:moveTo>
                    <a:pt x="0" y="0"/>
                  </a:moveTo>
                  <a:lnTo>
                    <a:pt x="420787" y="0"/>
                  </a:lnTo>
                  <a:lnTo>
                    <a:pt x="420787" y="420787"/>
                  </a:lnTo>
                  <a:lnTo>
                    <a:pt x="0" y="42078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a:off x="519463" y="0"/>
              <a:ext cx="420787" cy="420787"/>
            </a:xfrm>
            <a:custGeom>
              <a:avLst/>
              <a:gdLst/>
              <a:ahLst/>
              <a:cxnLst/>
              <a:rect l="l" t="t" r="r" b="b"/>
              <a:pathLst>
                <a:path w="420787" h="420787">
                  <a:moveTo>
                    <a:pt x="0" y="0"/>
                  </a:moveTo>
                  <a:lnTo>
                    <a:pt x="420787" y="0"/>
                  </a:lnTo>
                  <a:lnTo>
                    <a:pt x="420787" y="420787"/>
                  </a:lnTo>
                  <a:lnTo>
                    <a:pt x="0" y="42078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7"/>
            <p:cNvSpPr/>
            <p:nvPr/>
          </p:nvSpPr>
          <p:spPr>
            <a:xfrm>
              <a:off x="1148554" y="0"/>
              <a:ext cx="420787" cy="420787"/>
            </a:xfrm>
            <a:custGeom>
              <a:avLst/>
              <a:gdLst/>
              <a:ahLst/>
              <a:cxnLst/>
              <a:rect l="l" t="t" r="r" b="b"/>
              <a:pathLst>
                <a:path w="420787" h="420787">
                  <a:moveTo>
                    <a:pt x="0" y="0"/>
                  </a:moveTo>
                  <a:lnTo>
                    <a:pt x="420787" y="0"/>
                  </a:lnTo>
                  <a:lnTo>
                    <a:pt x="420787" y="420787"/>
                  </a:lnTo>
                  <a:lnTo>
                    <a:pt x="0" y="42078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Freeform 8"/>
            <p:cNvSpPr/>
            <p:nvPr/>
          </p:nvSpPr>
          <p:spPr>
            <a:xfrm>
              <a:off x="1569341" y="210394"/>
              <a:ext cx="420787" cy="420787"/>
            </a:xfrm>
            <a:custGeom>
              <a:avLst/>
              <a:gdLst/>
              <a:ahLst/>
              <a:cxnLst/>
              <a:rect l="l" t="t" r="r" b="b"/>
              <a:pathLst>
                <a:path w="420787" h="420787">
                  <a:moveTo>
                    <a:pt x="0" y="0"/>
                  </a:moveTo>
                  <a:lnTo>
                    <a:pt x="420787" y="0"/>
                  </a:lnTo>
                  <a:lnTo>
                    <a:pt x="420787" y="420787"/>
                  </a:lnTo>
                  <a:lnTo>
                    <a:pt x="0" y="42078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Freeform 9"/>
            <p:cNvSpPr/>
            <p:nvPr/>
          </p:nvSpPr>
          <p:spPr>
            <a:xfrm>
              <a:off x="840524" y="321978"/>
              <a:ext cx="420787" cy="420787"/>
            </a:xfrm>
            <a:custGeom>
              <a:avLst/>
              <a:gdLst/>
              <a:ahLst/>
              <a:cxnLst/>
              <a:rect l="l" t="t" r="r" b="b"/>
              <a:pathLst>
                <a:path w="420787" h="420787">
                  <a:moveTo>
                    <a:pt x="0" y="0"/>
                  </a:moveTo>
                  <a:lnTo>
                    <a:pt x="420787" y="0"/>
                  </a:lnTo>
                  <a:lnTo>
                    <a:pt x="420787" y="420787"/>
                  </a:lnTo>
                  <a:lnTo>
                    <a:pt x="0" y="42078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grpSp>
        <p:nvGrpSpPr>
          <p:cNvPr id="10" name="Group 10"/>
          <p:cNvGrpSpPr/>
          <p:nvPr/>
        </p:nvGrpSpPr>
        <p:grpSpPr>
          <a:xfrm>
            <a:off x="1092059" y="2479747"/>
            <a:ext cx="16103881" cy="5817435"/>
            <a:chOff x="0" y="0"/>
            <a:chExt cx="4327328" cy="1563222"/>
          </a:xfrm>
        </p:grpSpPr>
        <p:sp>
          <p:nvSpPr>
            <p:cNvPr id="11" name="Freeform 11"/>
            <p:cNvSpPr/>
            <p:nvPr/>
          </p:nvSpPr>
          <p:spPr>
            <a:xfrm>
              <a:off x="0" y="0"/>
              <a:ext cx="4327328" cy="1563222"/>
            </a:xfrm>
            <a:custGeom>
              <a:avLst/>
              <a:gdLst/>
              <a:ahLst/>
              <a:cxnLst/>
              <a:rect l="l" t="t" r="r" b="b"/>
              <a:pathLst>
                <a:path w="4327328" h="1563222">
                  <a:moveTo>
                    <a:pt x="0" y="0"/>
                  </a:moveTo>
                  <a:lnTo>
                    <a:pt x="4327328" y="0"/>
                  </a:lnTo>
                  <a:lnTo>
                    <a:pt x="4327328" y="1563222"/>
                  </a:lnTo>
                  <a:lnTo>
                    <a:pt x="0" y="1563222"/>
                  </a:lnTo>
                  <a:close/>
                </a:path>
              </a:pathLst>
            </a:custGeom>
            <a:solidFill>
              <a:srgbClr val="FEFEFE"/>
            </a:solidFill>
          </p:spPr>
          <p:txBody>
            <a:bodyPr/>
            <a:lstStyle/>
            <a:p>
              <a:endParaRPr lang="en-US"/>
            </a:p>
          </p:txBody>
        </p:sp>
      </p:grpSp>
      <p:sp>
        <p:nvSpPr>
          <p:cNvPr id="12" name="TextBox 12"/>
          <p:cNvSpPr txBox="1"/>
          <p:nvPr/>
        </p:nvSpPr>
        <p:spPr>
          <a:xfrm>
            <a:off x="5599651" y="2512819"/>
            <a:ext cx="7088699" cy="1130012"/>
          </a:xfrm>
          <a:prstGeom prst="rect">
            <a:avLst/>
          </a:prstGeom>
        </p:spPr>
        <p:txBody>
          <a:bodyPr lIns="0" tIns="0" rIns="0" bIns="0" rtlCol="0" anchor="t">
            <a:spAutoFit/>
          </a:bodyPr>
          <a:lstStyle/>
          <a:p>
            <a:pPr algn="ctr">
              <a:lnSpc>
                <a:spcPts val="8154"/>
              </a:lnSpc>
            </a:pPr>
            <a:r>
              <a:rPr lang="en-US" sz="5908">
                <a:solidFill>
                  <a:srgbClr val="000000"/>
                </a:solidFill>
                <a:latin typeface="Neue Kabel 2"/>
              </a:rPr>
              <a:t>Your Elevator Speech</a:t>
            </a:r>
          </a:p>
        </p:txBody>
      </p:sp>
      <p:sp>
        <p:nvSpPr>
          <p:cNvPr id="13" name="TextBox 13"/>
          <p:cNvSpPr txBox="1"/>
          <p:nvPr/>
        </p:nvSpPr>
        <p:spPr>
          <a:xfrm>
            <a:off x="1369401" y="3833691"/>
            <a:ext cx="15549197" cy="3953273"/>
          </a:xfrm>
          <a:prstGeom prst="rect">
            <a:avLst/>
          </a:prstGeom>
        </p:spPr>
        <p:txBody>
          <a:bodyPr lIns="0" tIns="0" rIns="0" bIns="0" rtlCol="0" anchor="t">
            <a:spAutoFit/>
          </a:bodyPr>
          <a:lstStyle/>
          <a:p>
            <a:pPr algn="just">
              <a:lnSpc>
                <a:spcPts val="3581"/>
              </a:lnSpc>
            </a:pPr>
            <a:r>
              <a:rPr lang="en-US" sz="2210">
                <a:solidFill>
                  <a:srgbClr val="000000"/>
                </a:solidFill>
                <a:latin typeface="Frutiger Bold"/>
              </a:rPr>
              <a:t>Describe your skills and abilities in the spaces provided in this template to help you come up with yours.</a:t>
            </a:r>
          </a:p>
          <a:p>
            <a:pPr algn="just">
              <a:lnSpc>
                <a:spcPts val="3581"/>
              </a:lnSpc>
            </a:pPr>
            <a:endParaRPr lang="en-US" sz="2210">
              <a:solidFill>
                <a:srgbClr val="000000"/>
              </a:solidFill>
              <a:latin typeface="Frutiger Bold"/>
            </a:endParaRPr>
          </a:p>
          <a:p>
            <a:pPr algn="just">
              <a:lnSpc>
                <a:spcPts val="3581"/>
              </a:lnSpc>
            </a:pPr>
            <a:r>
              <a:rPr lang="en-US" sz="2210">
                <a:solidFill>
                  <a:srgbClr val="000000"/>
                </a:solidFill>
                <a:latin typeface="Frutiger Bold"/>
              </a:rPr>
              <a:t>Good afternoon/evening, my name is _______________________, I want to pursue a career in ______________________.</a:t>
            </a:r>
          </a:p>
          <a:p>
            <a:pPr algn="just">
              <a:lnSpc>
                <a:spcPts val="3581"/>
              </a:lnSpc>
            </a:pPr>
            <a:endParaRPr lang="en-US" sz="2210">
              <a:solidFill>
                <a:srgbClr val="000000"/>
              </a:solidFill>
              <a:latin typeface="Frutiger Bold"/>
            </a:endParaRPr>
          </a:p>
          <a:p>
            <a:pPr algn="just">
              <a:lnSpc>
                <a:spcPts val="3581"/>
              </a:lnSpc>
            </a:pPr>
            <a:r>
              <a:rPr lang="en-US" sz="2210">
                <a:solidFill>
                  <a:srgbClr val="000000"/>
                </a:solidFill>
                <a:latin typeface="Frutiger Bold"/>
              </a:rPr>
              <a:t>and have been ____________________________________________ to prepare. </a:t>
            </a:r>
          </a:p>
          <a:p>
            <a:pPr algn="just">
              <a:lnSpc>
                <a:spcPts val="3581"/>
              </a:lnSpc>
            </a:pPr>
            <a:endParaRPr lang="en-US" sz="2210">
              <a:solidFill>
                <a:srgbClr val="000000"/>
              </a:solidFill>
              <a:latin typeface="Frutiger Bold"/>
            </a:endParaRPr>
          </a:p>
          <a:p>
            <a:pPr algn="just">
              <a:lnSpc>
                <a:spcPts val="3581"/>
              </a:lnSpc>
            </a:pPr>
            <a:r>
              <a:rPr lang="en-US" sz="2210">
                <a:solidFill>
                  <a:srgbClr val="000000"/>
                </a:solidFill>
                <a:latin typeface="Frutiger Bold"/>
              </a:rPr>
              <a:t>I would love a chance to ____________________ at your organization.</a:t>
            </a:r>
          </a:p>
          <a:p>
            <a:pPr algn="just">
              <a:lnSpc>
                <a:spcPts val="3581"/>
              </a:lnSpc>
            </a:pPr>
            <a:endParaRPr lang="en-US" sz="2210">
              <a:solidFill>
                <a:srgbClr val="000000"/>
              </a:solidFill>
              <a:latin typeface="Frutiger Bold"/>
            </a:endParaRPr>
          </a:p>
          <a:p>
            <a:pPr algn="just">
              <a:lnSpc>
                <a:spcPts val="3581"/>
              </a:lnSpc>
            </a:pPr>
            <a:r>
              <a:rPr lang="en-US" sz="2210">
                <a:solidFill>
                  <a:srgbClr val="000000"/>
                </a:solidFill>
                <a:latin typeface="Frutiger Bold"/>
              </a:rPr>
              <a:t>May I _______________ you to schedule a time to discuss?</a:t>
            </a:r>
          </a:p>
        </p:txBody>
      </p:sp>
      <p:sp>
        <p:nvSpPr>
          <p:cNvPr id="14" name="TextBox 14"/>
          <p:cNvSpPr txBox="1"/>
          <p:nvPr/>
        </p:nvSpPr>
        <p:spPr>
          <a:xfrm>
            <a:off x="14358891" y="5148262"/>
            <a:ext cx="1422864" cy="306543"/>
          </a:xfrm>
          <a:prstGeom prst="rect">
            <a:avLst/>
          </a:prstGeom>
        </p:spPr>
        <p:txBody>
          <a:bodyPr lIns="0" tIns="0" rIns="0" bIns="0" rtlCol="0" anchor="t">
            <a:spAutoFit/>
          </a:bodyPr>
          <a:lstStyle/>
          <a:p>
            <a:pPr algn="ctr">
              <a:lnSpc>
                <a:spcPts val="2520"/>
              </a:lnSpc>
            </a:pPr>
            <a:r>
              <a:rPr lang="en-US" sz="1800">
                <a:solidFill>
                  <a:srgbClr val="000000"/>
                </a:solidFill>
                <a:latin typeface="Frutiger Italics"/>
              </a:rPr>
              <a:t>(Career Field)</a:t>
            </a:r>
          </a:p>
        </p:txBody>
      </p:sp>
      <p:sp>
        <p:nvSpPr>
          <p:cNvPr id="15" name="TextBox 15"/>
          <p:cNvSpPr txBox="1"/>
          <p:nvPr/>
        </p:nvSpPr>
        <p:spPr>
          <a:xfrm>
            <a:off x="4107195" y="6059095"/>
            <a:ext cx="4522075" cy="306543"/>
          </a:xfrm>
          <a:prstGeom prst="rect">
            <a:avLst/>
          </a:prstGeom>
        </p:spPr>
        <p:txBody>
          <a:bodyPr lIns="0" tIns="0" rIns="0" bIns="0" rtlCol="0" anchor="t">
            <a:spAutoFit/>
          </a:bodyPr>
          <a:lstStyle/>
          <a:p>
            <a:pPr algn="ctr">
              <a:lnSpc>
                <a:spcPts val="2520"/>
              </a:lnSpc>
            </a:pPr>
            <a:r>
              <a:rPr lang="en-US" sz="1800">
                <a:solidFill>
                  <a:srgbClr val="000000"/>
                </a:solidFill>
                <a:latin typeface="Frutiger Italics"/>
              </a:rPr>
              <a:t>(Academic/Volunteering/Work Experience)</a:t>
            </a:r>
          </a:p>
        </p:txBody>
      </p:sp>
      <p:sp>
        <p:nvSpPr>
          <p:cNvPr id="16" name="TextBox 16"/>
          <p:cNvSpPr txBox="1"/>
          <p:nvPr/>
        </p:nvSpPr>
        <p:spPr>
          <a:xfrm>
            <a:off x="4720948" y="6908725"/>
            <a:ext cx="2578650" cy="306543"/>
          </a:xfrm>
          <a:prstGeom prst="rect">
            <a:avLst/>
          </a:prstGeom>
        </p:spPr>
        <p:txBody>
          <a:bodyPr lIns="0" tIns="0" rIns="0" bIns="0" rtlCol="0" anchor="t">
            <a:spAutoFit/>
          </a:bodyPr>
          <a:lstStyle/>
          <a:p>
            <a:pPr algn="ctr">
              <a:lnSpc>
                <a:spcPts val="2520"/>
              </a:lnSpc>
            </a:pPr>
            <a:r>
              <a:rPr lang="en-US" sz="1800">
                <a:solidFill>
                  <a:srgbClr val="000000"/>
                </a:solidFill>
                <a:latin typeface="Frutiger Italics"/>
              </a:rPr>
              <a:t>(Intern/Volunteer/Work)</a:t>
            </a:r>
          </a:p>
        </p:txBody>
      </p:sp>
      <p:sp>
        <p:nvSpPr>
          <p:cNvPr id="17" name="TextBox 17"/>
          <p:cNvSpPr txBox="1"/>
          <p:nvPr/>
        </p:nvSpPr>
        <p:spPr>
          <a:xfrm>
            <a:off x="2646616" y="7777439"/>
            <a:ext cx="1194346" cy="306543"/>
          </a:xfrm>
          <a:prstGeom prst="rect">
            <a:avLst/>
          </a:prstGeom>
        </p:spPr>
        <p:txBody>
          <a:bodyPr lIns="0" tIns="0" rIns="0" bIns="0" rtlCol="0" anchor="t">
            <a:spAutoFit/>
          </a:bodyPr>
          <a:lstStyle/>
          <a:p>
            <a:pPr algn="ctr">
              <a:lnSpc>
                <a:spcPts val="2520"/>
              </a:lnSpc>
            </a:pPr>
            <a:r>
              <a:rPr lang="en-US" sz="1800">
                <a:solidFill>
                  <a:srgbClr val="000000"/>
                </a:solidFill>
                <a:latin typeface="Frutiger Italics"/>
              </a:rPr>
              <a:t>(Call/Email)</a:t>
            </a:r>
          </a:p>
        </p:txBody>
      </p:sp>
      <p:grpSp>
        <p:nvGrpSpPr>
          <p:cNvPr id="18" name="Group 18"/>
          <p:cNvGrpSpPr>
            <a:grpSpLocks noChangeAspect="1"/>
          </p:cNvGrpSpPr>
          <p:nvPr/>
        </p:nvGrpSpPr>
        <p:grpSpPr>
          <a:xfrm rot="5400000">
            <a:off x="10298810" y="9152187"/>
            <a:ext cx="174122" cy="2095505"/>
            <a:chOff x="0" y="0"/>
            <a:chExt cx="116078" cy="1397000"/>
          </a:xfrm>
        </p:grpSpPr>
        <p:sp>
          <p:nvSpPr>
            <p:cNvPr id="19" name="Freeform 19"/>
            <p:cNvSpPr/>
            <p:nvPr/>
          </p:nvSpPr>
          <p:spPr>
            <a:xfrm>
              <a:off x="0" y="0"/>
              <a:ext cx="116078" cy="1397000"/>
            </a:xfrm>
            <a:custGeom>
              <a:avLst/>
              <a:gdLst/>
              <a:ahLst/>
              <a:cxnLst/>
              <a:rect l="l" t="t" r="r" b="b"/>
              <a:pathLst>
                <a:path w="116078" h="1397000">
                  <a:moveTo>
                    <a:pt x="63500" y="0"/>
                  </a:moveTo>
                  <a:cubicBezTo>
                    <a:pt x="28448" y="0"/>
                    <a:pt x="0" y="28448"/>
                    <a:pt x="0" y="63500"/>
                  </a:cubicBezTo>
                  <a:lnTo>
                    <a:pt x="0" y="444500"/>
                  </a:lnTo>
                  <a:cubicBezTo>
                    <a:pt x="0" y="479552"/>
                    <a:pt x="28448" y="508000"/>
                    <a:pt x="63500" y="508000"/>
                  </a:cubicBezTo>
                  <a:cubicBezTo>
                    <a:pt x="85344" y="508000"/>
                    <a:pt x="104648" y="496951"/>
                    <a:pt x="116078" y="480060"/>
                  </a:cubicBezTo>
                  <a:lnTo>
                    <a:pt x="116078" y="27940"/>
                  </a:lnTo>
                  <a:lnTo>
                    <a:pt x="116078" y="27940"/>
                  </a:lnTo>
                  <a:cubicBezTo>
                    <a:pt x="104648" y="11049"/>
                    <a:pt x="85344" y="0"/>
                    <a:pt x="63500" y="0"/>
                  </a:cubicBezTo>
                  <a:close/>
                  <a:moveTo>
                    <a:pt x="63500" y="889000"/>
                  </a:moveTo>
                  <a:cubicBezTo>
                    <a:pt x="28448" y="889000"/>
                    <a:pt x="0" y="917448"/>
                    <a:pt x="0" y="952500"/>
                  </a:cubicBezTo>
                  <a:lnTo>
                    <a:pt x="0" y="1333500"/>
                  </a:lnTo>
                  <a:cubicBezTo>
                    <a:pt x="0" y="1368552"/>
                    <a:pt x="28448" y="1397000"/>
                    <a:pt x="63500" y="1397000"/>
                  </a:cubicBezTo>
                  <a:cubicBezTo>
                    <a:pt x="85344" y="1397000"/>
                    <a:pt x="104648" y="1385951"/>
                    <a:pt x="116078" y="1369060"/>
                  </a:cubicBezTo>
                  <a:lnTo>
                    <a:pt x="116078" y="916940"/>
                  </a:lnTo>
                  <a:lnTo>
                    <a:pt x="116078" y="916940"/>
                  </a:lnTo>
                  <a:cubicBezTo>
                    <a:pt x="104648" y="900049"/>
                    <a:pt x="85344" y="889000"/>
                    <a:pt x="63500" y="889000"/>
                  </a:cubicBezTo>
                  <a:close/>
                </a:path>
              </a:pathLst>
            </a:custGeom>
            <a:solidFill>
              <a:srgbClr val="5CE1E6"/>
            </a:solidFill>
          </p:spPr>
          <p:txBody>
            <a:bodyPr/>
            <a:lstStyle/>
            <a:p>
              <a:endParaRPr lang="en-US"/>
            </a:p>
          </p:txBody>
        </p:sp>
      </p:grpSp>
      <p:sp>
        <p:nvSpPr>
          <p:cNvPr id="20" name="Freeform 20"/>
          <p:cNvSpPr/>
          <p:nvPr/>
        </p:nvSpPr>
        <p:spPr>
          <a:xfrm rot="4586301">
            <a:off x="-520612" y="8055478"/>
            <a:ext cx="4647105" cy="4114800"/>
          </a:xfrm>
          <a:custGeom>
            <a:avLst/>
            <a:gdLst/>
            <a:ahLst/>
            <a:cxnLst/>
            <a:rect l="l" t="t" r="r" b="b"/>
            <a:pathLst>
              <a:path w="4647105" h="4114800">
                <a:moveTo>
                  <a:pt x="0" y="0"/>
                </a:moveTo>
                <a:lnTo>
                  <a:pt x="4647104" y="0"/>
                </a:lnTo>
                <a:lnTo>
                  <a:pt x="4647104"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1" name="Freeform 21"/>
          <p:cNvSpPr/>
          <p:nvPr/>
        </p:nvSpPr>
        <p:spPr>
          <a:xfrm>
            <a:off x="14323656" y="8577072"/>
            <a:ext cx="3553704" cy="1288697"/>
          </a:xfrm>
          <a:custGeom>
            <a:avLst/>
            <a:gdLst/>
            <a:ahLst/>
            <a:cxnLst/>
            <a:rect l="l" t="t" r="r" b="b"/>
            <a:pathLst>
              <a:path w="3553704" h="1288697">
                <a:moveTo>
                  <a:pt x="0" y="0"/>
                </a:moveTo>
                <a:lnTo>
                  <a:pt x="3553705" y="0"/>
                </a:lnTo>
                <a:lnTo>
                  <a:pt x="3553705" y="1288697"/>
                </a:lnTo>
                <a:lnTo>
                  <a:pt x="0" y="1288697"/>
                </a:lnTo>
                <a:lnTo>
                  <a:pt x="0" y="0"/>
                </a:lnTo>
                <a:close/>
              </a:path>
            </a:pathLst>
          </a:custGeom>
          <a:blipFill>
            <a:blip r:embed="rId9"/>
            <a:stretch>
              <a:fillRect t="-10890" b="-11668"/>
            </a:stretch>
          </a:blipFill>
        </p:spPr>
        <p:txBody>
          <a:bodyPr/>
          <a:lstStyle/>
          <a:p>
            <a:endParaRPr lang="en-US"/>
          </a:p>
        </p:txBody>
      </p:sp>
      <p:sp>
        <p:nvSpPr>
          <p:cNvPr id="22" name="TextBox 22"/>
          <p:cNvSpPr txBox="1"/>
          <p:nvPr/>
        </p:nvSpPr>
        <p:spPr>
          <a:xfrm>
            <a:off x="12553617" y="1876517"/>
            <a:ext cx="1395111" cy="488930"/>
          </a:xfrm>
          <a:prstGeom prst="rect">
            <a:avLst/>
          </a:prstGeom>
        </p:spPr>
        <p:txBody>
          <a:bodyPr lIns="0" tIns="0" rIns="0" bIns="0" rtlCol="0" anchor="t">
            <a:spAutoFit/>
          </a:bodyPr>
          <a:lstStyle/>
          <a:p>
            <a:pPr algn="ctr">
              <a:lnSpc>
                <a:spcPts val="4087"/>
              </a:lnSpc>
            </a:pPr>
            <a:r>
              <a:rPr lang="en-US" sz="2919">
                <a:solidFill>
                  <a:srgbClr val="FFFFFF"/>
                </a:solidFill>
                <a:latin typeface="Frutiger"/>
              </a:rPr>
              <a:t>Page 25</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2" name="Group 2"/>
          <p:cNvGrpSpPr/>
          <p:nvPr/>
        </p:nvGrpSpPr>
        <p:grpSpPr>
          <a:xfrm>
            <a:off x="769648" y="3563994"/>
            <a:ext cx="16497463" cy="3714124"/>
            <a:chOff x="0" y="0"/>
            <a:chExt cx="21996617" cy="4952165"/>
          </a:xfrm>
        </p:grpSpPr>
        <p:sp>
          <p:nvSpPr>
            <p:cNvPr id="3" name="Freeform 3"/>
            <p:cNvSpPr/>
            <p:nvPr/>
          </p:nvSpPr>
          <p:spPr>
            <a:xfrm>
              <a:off x="636314" y="0"/>
              <a:ext cx="2106008" cy="2106008"/>
            </a:xfrm>
            <a:custGeom>
              <a:avLst/>
              <a:gdLst/>
              <a:ahLst/>
              <a:cxnLst/>
              <a:rect l="l" t="t" r="r" b="b"/>
              <a:pathLst>
                <a:path w="2106008" h="2106008">
                  <a:moveTo>
                    <a:pt x="0" y="0"/>
                  </a:moveTo>
                  <a:lnTo>
                    <a:pt x="2106008" y="0"/>
                  </a:lnTo>
                  <a:lnTo>
                    <a:pt x="2106008" y="2106008"/>
                  </a:lnTo>
                  <a:lnTo>
                    <a:pt x="0" y="2106008"/>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n-US"/>
            </a:p>
          </p:txBody>
        </p:sp>
        <p:sp>
          <p:nvSpPr>
            <p:cNvPr id="4" name="Freeform 4"/>
            <p:cNvSpPr/>
            <p:nvPr/>
          </p:nvSpPr>
          <p:spPr>
            <a:xfrm>
              <a:off x="4421550" y="0"/>
              <a:ext cx="2106008" cy="2106008"/>
            </a:xfrm>
            <a:custGeom>
              <a:avLst/>
              <a:gdLst/>
              <a:ahLst/>
              <a:cxnLst/>
              <a:rect l="l" t="t" r="r" b="b"/>
              <a:pathLst>
                <a:path w="2106008" h="2106008">
                  <a:moveTo>
                    <a:pt x="0" y="0"/>
                  </a:moveTo>
                  <a:lnTo>
                    <a:pt x="2106008" y="0"/>
                  </a:lnTo>
                  <a:lnTo>
                    <a:pt x="2106008" y="2106008"/>
                  </a:lnTo>
                  <a:lnTo>
                    <a:pt x="0" y="2106008"/>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en-US"/>
            </a:p>
          </p:txBody>
        </p:sp>
        <p:sp>
          <p:nvSpPr>
            <p:cNvPr id="5" name="Freeform 5"/>
            <p:cNvSpPr/>
            <p:nvPr/>
          </p:nvSpPr>
          <p:spPr>
            <a:xfrm>
              <a:off x="8203425" y="0"/>
              <a:ext cx="2106008" cy="2106008"/>
            </a:xfrm>
            <a:custGeom>
              <a:avLst/>
              <a:gdLst/>
              <a:ahLst/>
              <a:cxnLst/>
              <a:rect l="l" t="t" r="r" b="b"/>
              <a:pathLst>
                <a:path w="2106008" h="2106008">
                  <a:moveTo>
                    <a:pt x="0" y="0"/>
                  </a:moveTo>
                  <a:lnTo>
                    <a:pt x="2106008" y="0"/>
                  </a:lnTo>
                  <a:lnTo>
                    <a:pt x="2106008" y="2106008"/>
                  </a:lnTo>
                  <a:lnTo>
                    <a:pt x="0" y="2106008"/>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txBody>
            <a:bodyPr/>
            <a:lstStyle/>
            <a:p>
              <a:endParaRPr lang="en-US"/>
            </a:p>
          </p:txBody>
        </p:sp>
        <p:sp>
          <p:nvSpPr>
            <p:cNvPr id="6" name="Freeform 6"/>
            <p:cNvSpPr/>
            <p:nvPr/>
          </p:nvSpPr>
          <p:spPr>
            <a:xfrm>
              <a:off x="11980631" y="0"/>
              <a:ext cx="2106008" cy="2106008"/>
            </a:xfrm>
            <a:custGeom>
              <a:avLst/>
              <a:gdLst/>
              <a:ahLst/>
              <a:cxnLst/>
              <a:rect l="l" t="t" r="r" b="b"/>
              <a:pathLst>
                <a:path w="2106008" h="2106008">
                  <a:moveTo>
                    <a:pt x="0" y="0"/>
                  </a:moveTo>
                  <a:lnTo>
                    <a:pt x="2106008" y="0"/>
                  </a:lnTo>
                  <a:lnTo>
                    <a:pt x="2106008" y="2106008"/>
                  </a:lnTo>
                  <a:lnTo>
                    <a:pt x="0" y="2106008"/>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txBody>
            <a:bodyPr/>
            <a:lstStyle/>
            <a:p>
              <a:endParaRPr lang="en-US"/>
            </a:p>
          </p:txBody>
        </p:sp>
        <p:sp>
          <p:nvSpPr>
            <p:cNvPr id="7" name="Freeform 7"/>
            <p:cNvSpPr/>
            <p:nvPr/>
          </p:nvSpPr>
          <p:spPr>
            <a:xfrm>
              <a:off x="15768775" y="0"/>
              <a:ext cx="2106008" cy="2106008"/>
            </a:xfrm>
            <a:custGeom>
              <a:avLst/>
              <a:gdLst/>
              <a:ahLst/>
              <a:cxnLst/>
              <a:rect l="l" t="t" r="r" b="b"/>
              <a:pathLst>
                <a:path w="2106008" h="2106008">
                  <a:moveTo>
                    <a:pt x="0" y="0"/>
                  </a:moveTo>
                  <a:lnTo>
                    <a:pt x="2106008" y="0"/>
                  </a:lnTo>
                  <a:lnTo>
                    <a:pt x="2106008" y="2106008"/>
                  </a:lnTo>
                  <a:lnTo>
                    <a:pt x="0" y="2106008"/>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txBody>
            <a:bodyPr/>
            <a:lstStyle/>
            <a:p>
              <a:endParaRPr lang="en-US"/>
            </a:p>
          </p:txBody>
        </p:sp>
        <p:sp>
          <p:nvSpPr>
            <p:cNvPr id="8" name="Freeform 8"/>
            <p:cNvSpPr/>
            <p:nvPr/>
          </p:nvSpPr>
          <p:spPr>
            <a:xfrm>
              <a:off x="19551183" y="0"/>
              <a:ext cx="2106008" cy="2106008"/>
            </a:xfrm>
            <a:custGeom>
              <a:avLst/>
              <a:gdLst/>
              <a:ahLst/>
              <a:cxnLst/>
              <a:rect l="l" t="t" r="r" b="b"/>
              <a:pathLst>
                <a:path w="2106008" h="2106008">
                  <a:moveTo>
                    <a:pt x="0" y="0"/>
                  </a:moveTo>
                  <a:lnTo>
                    <a:pt x="2106008" y="0"/>
                  </a:lnTo>
                  <a:lnTo>
                    <a:pt x="2106008" y="2106008"/>
                  </a:lnTo>
                  <a:lnTo>
                    <a:pt x="0" y="2106008"/>
                  </a:lnTo>
                  <a:lnTo>
                    <a:pt x="0"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txBody>
            <a:bodyPr/>
            <a:lstStyle/>
            <a:p>
              <a:endParaRPr lang="en-US"/>
            </a:p>
          </p:txBody>
        </p:sp>
        <p:sp>
          <p:nvSpPr>
            <p:cNvPr id="9" name="Freeform 9"/>
            <p:cNvSpPr/>
            <p:nvPr/>
          </p:nvSpPr>
          <p:spPr>
            <a:xfrm>
              <a:off x="994842" y="388911"/>
              <a:ext cx="1388952" cy="1328186"/>
            </a:xfrm>
            <a:custGeom>
              <a:avLst/>
              <a:gdLst/>
              <a:ahLst/>
              <a:cxnLst/>
              <a:rect l="l" t="t" r="r" b="b"/>
              <a:pathLst>
                <a:path w="1388952" h="1328186">
                  <a:moveTo>
                    <a:pt x="0" y="0"/>
                  </a:moveTo>
                  <a:lnTo>
                    <a:pt x="1388952" y="0"/>
                  </a:lnTo>
                  <a:lnTo>
                    <a:pt x="1388952" y="1328186"/>
                  </a:lnTo>
                  <a:lnTo>
                    <a:pt x="0" y="1328186"/>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0" name="Freeform 10"/>
            <p:cNvSpPr/>
            <p:nvPr/>
          </p:nvSpPr>
          <p:spPr>
            <a:xfrm>
              <a:off x="4640397" y="522271"/>
              <a:ext cx="1668315" cy="1061465"/>
            </a:xfrm>
            <a:custGeom>
              <a:avLst/>
              <a:gdLst/>
              <a:ahLst/>
              <a:cxnLst/>
              <a:rect l="l" t="t" r="r" b="b"/>
              <a:pathLst>
                <a:path w="1668315" h="1061465">
                  <a:moveTo>
                    <a:pt x="0" y="0"/>
                  </a:moveTo>
                  <a:lnTo>
                    <a:pt x="1668314" y="0"/>
                  </a:lnTo>
                  <a:lnTo>
                    <a:pt x="1668314" y="1061466"/>
                  </a:lnTo>
                  <a:lnTo>
                    <a:pt x="0" y="1061466"/>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11" name="Freeform 11"/>
            <p:cNvSpPr/>
            <p:nvPr/>
          </p:nvSpPr>
          <p:spPr>
            <a:xfrm>
              <a:off x="8795291" y="223992"/>
              <a:ext cx="922276" cy="1658025"/>
            </a:xfrm>
            <a:custGeom>
              <a:avLst/>
              <a:gdLst/>
              <a:ahLst/>
              <a:cxnLst/>
              <a:rect l="l" t="t" r="r" b="b"/>
              <a:pathLst>
                <a:path w="922276" h="1658025">
                  <a:moveTo>
                    <a:pt x="0" y="0"/>
                  </a:moveTo>
                  <a:lnTo>
                    <a:pt x="922276" y="0"/>
                  </a:lnTo>
                  <a:lnTo>
                    <a:pt x="922276" y="1658025"/>
                  </a:lnTo>
                  <a:lnTo>
                    <a:pt x="0" y="1658025"/>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12" name="Freeform 12"/>
            <p:cNvSpPr/>
            <p:nvPr/>
          </p:nvSpPr>
          <p:spPr>
            <a:xfrm>
              <a:off x="12297414" y="448383"/>
              <a:ext cx="1472442" cy="1209243"/>
            </a:xfrm>
            <a:custGeom>
              <a:avLst/>
              <a:gdLst/>
              <a:ahLst/>
              <a:cxnLst/>
              <a:rect l="l" t="t" r="r" b="b"/>
              <a:pathLst>
                <a:path w="1472442" h="1209243">
                  <a:moveTo>
                    <a:pt x="0" y="0"/>
                  </a:moveTo>
                  <a:lnTo>
                    <a:pt x="1472442" y="0"/>
                  </a:lnTo>
                  <a:lnTo>
                    <a:pt x="1472442" y="1209243"/>
                  </a:lnTo>
                  <a:lnTo>
                    <a:pt x="0" y="1209243"/>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sp>
          <p:nvSpPr>
            <p:cNvPr id="13" name="Freeform 13"/>
            <p:cNvSpPr/>
            <p:nvPr/>
          </p:nvSpPr>
          <p:spPr>
            <a:xfrm>
              <a:off x="16168807" y="346928"/>
              <a:ext cx="1382143" cy="1412151"/>
            </a:xfrm>
            <a:custGeom>
              <a:avLst/>
              <a:gdLst/>
              <a:ahLst/>
              <a:cxnLst/>
              <a:rect l="l" t="t" r="r" b="b"/>
              <a:pathLst>
                <a:path w="1382143" h="1412151">
                  <a:moveTo>
                    <a:pt x="0" y="0"/>
                  </a:moveTo>
                  <a:lnTo>
                    <a:pt x="1382143" y="0"/>
                  </a:lnTo>
                  <a:lnTo>
                    <a:pt x="1382143" y="1412152"/>
                  </a:lnTo>
                  <a:lnTo>
                    <a:pt x="0" y="1412152"/>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US"/>
            </a:p>
          </p:txBody>
        </p:sp>
        <p:sp>
          <p:nvSpPr>
            <p:cNvPr id="14" name="Freeform 14"/>
            <p:cNvSpPr/>
            <p:nvPr/>
          </p:nvSpPr>
          <p:spPr>
            <a:xfrm>
              <a:off x="20154077" y="377417"/>
              <a:ext cx="900220" cy="1351174"/>
            </a:xfrm>
            <a:custGeom>
              <a:avLst/>
              <a:gdLst/>
              <a:ahLst/>
              <a:cxnLst/>
              <a:rect l="l" t="t" r="r" b="b"/>
              <a:pathLst>
                <a:path w="900220" h="1351174">
                  <a:moveTo>
                    <a:pt x="0" y="0"/>
                  </a:moveTo>
                  <a:lnTo>
                    <a:pt x="900220" y="0"/>
                  </a:lnTo>
                  <a:lnTo>
                    <a:pt x="900220" y="1351174"/>
                  </a:lnTo>
                  <a:lnTo>
                    <a:pt x="0" y="1351174"/>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en-US"/>
            </a:p>
          </p:txBody>
        </p:sp>
        <p:sp>
          <p:nvSpPr>
            <p:cNvPr id="15" name="TextBox 15"/>
            <p:cNvSpPr txBox="1"/>
            <p:nvPr/>
          </p:nvSpPr>
          <p:spPr>
            <a:xfrm>
              <a:off x="0" y="2818924"/>
              <a:ext cx="3378637" cy="1072757"/>
            </a:xfrm>
            <a:prstGeom prst="rect">
              <a:avLst/>
            </a:prstGeom>
          </p:spPr>
          <p:txBody>
            <a:bodyPr lIns="0" tIns="0" rIns="0" bIns="0" rtlCol="0" anchor="t">
              <a:spAutoFit/>
            </a:bodyPr>
            <a:lstStyle/>
            <a:p>
              <a:pPr algn="ctr">
                <a:lnSpc>
                  <a:spcPts val="3173"/>
                </a:lnSpc>
              </a:pPr>
              <a:r>
                <a:rPr lang="en-US" sz="2597" spc="2">
                  <a:solidFill>
                    <a:srgbClr val="97BE49"/>
                  </a:solidFill>
                  <a:latin typeface="Frutiger Bold"/>
                </a:rPr>
                <a:t>OPEN THE CONVERSATION</a:t>
              </a:r>
            </a:p>
          </p:txBody>
        </p:sp>
        <p:sp>
          <p:nvSpPr>
            <p:cNvPr id="16" name="TextBox 16"/>
            <p:cNvSpPr txBox="1"/>
            <p:nvPr/>
          </p:nvSpPr>
          <p:spPr>
            <a:xfrm>
              <a:off x="4035530" y="2818924"/>
              <a:ext cx="2878048" cy="1066549"/>
            </a:xfrm>
            <a:prstGeom prst="rect">
              <a:avLst/>
            </a:prstGeom>
          </p:spPr>
          <p:txBody>
            <a:bodyPr lIns="0" tIns="0" rIns="0" bIns="0" rtlCol="0" anchor="t">
              <a:spAutoFit/>
            </a:bodyPr>
            <a:lstStyle/>
            <a:p>
              <a:pPr algn="ctr">
                <a:lnSpc>
                  <a:spcPts val="3171"/>
                </a:lnSpc>
              </a:pPr>
              <a:r>
                <a:rPr lang="en-US" sz="2595">
                  <a:solidFill>
                    <a:srgbClr val="3D9CCC"/>
                  </a:solidFill>
                  <a:latin typeface="Frutiger Bold"/>
                </a:rPr>
                <a:t>INITIATE THE HANDSHAKE</a:t>
              </a:r>
            </a:p>
          </p:txBody>
        </p:sp>
        <p:sp>
          <p:nvSpPr>
            <p:cNvPr id="17" name="TextBox 17"/>
            <p:cNvSpPr txBox="1"/>
            <p:nvPr/>
          </p:nvSpPr>
          <p:spPr>
            <a:xfrm>
              <a:off x="8015119" y="2818924"/>
              <a:ext cx="2482619" cy="1599895"/>
            </a:xfrm>
            <a:prstGeom prst="rect">
              <a:avLst/>
            </a:prstGeom>
          </p:spPr>
          <p:txBody>
            <a:bodyPr lIns="0" tIns="0" rIns="0" bIns="0" rtlCol="0" anchor="t">
              <a:spAutoFit/>
            </a:bodyPr>
            <a:lstStyle/>
            <a:p>
              <a:pPr algn="ctr">
                <a:lnSpc>
                  <a:spcPts val="3171"/>
                </a:lnSpc>
              </a:pPr>
              <a:r>
                <a:rPr lang="en-US" sz="2595">
                  <a:solidFill>
                    <a:srgbClr val="7C60C6"/>
                  </a:solidFill>
                  <a:latin typeface="Frutiger Bold"/>
                </a:rPr>
                <a:t>USE YOUR ELEVATOR SPEECH</a:t>
              </a:r>
            </a:p>
          </p:txBody>
        </p:sp>
        <p:sp>
          <p:nvSpPr>
            <p:cNvPr id="18" name="TextBox 18"/>
            <p:cNvSpPr txBox="1"/>
            <p:nvPr/>
          </p:nvSpPr>
          <p:spPr>
            <a:xfrm>
              <a:off x="11547683" y="2818924"/>
              <a:ext cx="2971904" cy="1599895"/>
            </a:xfrm>
            <a:prstGeom prst="rect">
              <a:avLst/>
            </a:prstGeom>
          </p:spPr>
          <p:txBody>
            <a:bodyPr lIns="0" tIns="0" rIns="0" bIns="0" rtlCol="0" anchor="t">
              <a:spAutoFit/>
            </a:bodyPr>
            <a:lstStyle/>
            <a:p>
              <a:pPr algn="ctr">
                <a:lnSpc>
                  <a:spcPts val="3171"/>
                </a:lnSpc>
              </a:pPr>
              <a:r>
                <a:rPr lang="en-US" sz="2595">
                  <a:solidFill>
                    <a:srgbClr val="C9492C"/>
                  </a:solidFill>
                  <a:latin typeface="Frutiger Bold"/>
                </a:rPr>
                <a:t>ACT IS IF YOU ALREADY KNOW THEM</a:t>
              </a:r>
            </a:p>
          </p:txBody>
        </p:sp>
        <p:sp>
          <p:nvSpPr>
            <p:cNvPr id="19" name="TextBox 19"/>
            <p:cNvSpPr txBox="1"/>
            <p:nvPr/>
          </p:nvSpPr>
          <p:spPr>
            <a:xfrm>
              <a:off x="15107479" y="2818924"/>
              <a:ext cx="3428600" cy="2130605"/>
            </a:xfrm>
            <a:prstGeom prst="rect">
              <a:avLst/>
            </a:prstGeom>
          </p:spPr>
          <p:txBody>
            <a:bodyPr lIns="0" tIns="0" rIns="0" bIns="0" rtlCol="0" anchor="t">
              <a:spAutoFit/>
            </a:bodyPr>
            <a:lstStyle/>
            <a:p>
              <a:pPr algn="ctr">
                <a:lnSpc>
                  <a:spcPts val="3186"/>
                </a:lnSpc>
              </a:pPr>
              <a:r>
                <a:rPr lang="en-US" sz="2595">
                  <a:solidFill>
                    <a:srgbClr val="D58C2E"/>
                  </a:solidFill>
                  <a:latin typeface="Frutiger Bold"/>
                </a:rPr>
                <a:t>SPEAK WITH CONFIDENCE AND A POSITIVE ATTITUDE</a:t>
              </a:r>
            </a:p>
          </p:txBody>
        </p:sp>
        <p:sp>
          <p:nvSpPr>
            <p:cNvPr id="20" name="TextBox 20"/>
            <p:cNvSpPr txBox="1"/>
            <p:nvPr/>
          </p:nvSpPr>
          <p:spPr>
            <a:xfrm>
              <a:off x="19211758" y="2818924"/>
              <a:ext cx="2784859" cy="2133241"/>
            </a:xfrm>
            <a:prstGeom prst="rect">
              <a:avLst/>
            </a:prstGeom>
          </p:spPr>
          <p:txBody>
            <a:bodyPr lIns="0" tIns="0" rIns="0" bIns="0" rtlCol="0" anchor="t">
              <a:spAutoFit/>
            </a:bodyPr>
            <a:lstStyle/>
            <a:p>
              <a:pPr algn="ctr">
                <a:lnSpc>
                  <a:spcPts val="3171"/>
                </a:lnSpc>
              </a:pPr>
              <a:r>
                <a:rPr lang="en-US" sz="2595">
                  <a:solidFill>
                    <a:srgbClr val="F5D844"/>
                  </a:solidFill>
                  <a:latin typeface="Frutiger Bold"/>
                </a:rPr>
                <a:t>ASK QUESTIONS THAT ARE MEMORABLE</a:t>
              </a:r>
            </a:p>
          </p:txBody>
        </p:sp>
      </p:grpSp>
      <p:sp>
        <p:nvSpPr>
          <p:cNvPr id="21" name="Freeform 21"/>
          <p:cNvSpPr/>
          <p:nvPr/>
        </p:nvSpPr>
        <p:spPr>
          <a:xfrm>
            <a:off x="-1028700" y="8269941"/>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endParaRPr lang="en-US"/>
          </a:p>
        </p:txBody>
      </p:sp>
      <p:sp>
        <p:nvSpPr>
          <p:cNvPr id="22" name="TextBox 22"/>
          <p:cNvSpPr txBox="1"/>
          <p:nvPr/>
        </p:nvSpPr>
        <p:spPr>
          <a:xfrm>
            <a:off x="672924" y="941031"/>
            <a:ext cx="16942153" cy="1519177"/>
          </a:xfrm>
          <a:prstGeom prst="rect">
            <a:avLst/>
          </a:prstGeom>
        </p:spPr>
        <p:txBody>
          <a:bodyPr lIns="0" tIns="0" rIns="0" bIns="0" rtlCol="0" anchor="t">
            <a:spAutoFit/>
          </a:bodyPr>
          <a:lstStyle/>
          <a:p>
            <a:pPr algn="ctr">
              <a:lnSpc>
                <a:spcPts val="10133"/>
              </a:lnSpc>
              <a:spcBef>
                <a:spcPct val="0"/>
              </a:spcBef>
            </a:pPr>
            <a:r>
              <a:rPr lang="en-US" sz="9129">
                <a:solidFill>
                  <a:srgbClr val="FFFFFF"/>
                </a:solidFill>
                <a:latin typeface="Neue Kabel 2"/>
              </a:rPr>
              <a:t>Tips for Networking Face-to-Face</a:t>
            </a:r>
          </a:p>
        </p:txBody>
      </p:sp>
      <p:grpSp>
        <p:nvGrpSpPr>
          <p:cNvPr id="23" name="Group 23"/>
          <p:cNvGrpSpPr/>
          <p:nvPr/>
        </p:nvGrpSpPr>
        <p:grpSpPr>
          <a:xfrm>
            <a:off x="6862845" y="8813977"/>
            <a:ext cx="4562309" cy="1709928"/>
            <a:chOff x="0" y="0"/>
            <a:chExt cx="6083079" cy="2279904"/>
          </a:xfrm>
        </p:grpSpPr>
        <p:sp>
          <p:nvSpPr>
            <p:cNvPr id="24" name="Freeform 24"/>
            <p:cNvSpPr/>
            <p:nvPr/>
          </p:nvSpPr>
          <p:spPr>
            <a:xfrm>
              <a:off x="0" y="0"/>
              <a:ext cx="3544824" cy="2279904"/>
            </a:xfrm>
            <a:custGeom>
              <a:avLst/>
              <a:gdLst/>
              <a:ahLst/>
              <a:cxnLst/>
              <a:rect l="l" t="t" r="r" b="b"/>
              <a:pathLst>
                <a:path w="3544824" h="2279904">
                  <a:moveTo>
                    <a:pt x="0" y="0"/>
                  </a:moveTo>
                  <a:lnTo>
                    <a:pt x="3544824" y="0"/>
                  </a:lnTo>
                  <a:lnTo>
                    <a:pt x="3544824" y="2279904"/>
                  </a:lnTo>
                  <a:lnTo>
                    <a:pt x="0" y="2279904"/>
                  </a:lnTo>
                  <a:lnTo>
                    <a:pt x="0" y="0"/>
                  </a:lnTo>
                  <a:close/>
                </a:path>
              </a:pathLst>
            </a:custGeom>
            <a:blipFill>
              <a:blip r:embed="rId28">
                <a:extLst>
                  <a:ext uri="{96DAC541-7B7A-43D3-8B79-37D633B846F1}">
                    <asvg:svgBlip xmlns:asvg="http://schemas.microsoft.com/office/drawing/2016/SVG/main" r:embed="rId29"/>
                  </a:ext>
                </a:extLst>
              </a:blip>
              <a:stretch>
                <a:fillRect/>
              </a:stretch>
            </a:blipFill>
          </p:spPr>
          <p:txBody>
            <a:bodyPr/>
            <a:lstStyle/>
            <a:p>
              <a:endParaRPr lang="en-US"/>
            </a:p>
          </p:txBody>
        </p:sp>
        <p:sp>
          <p:nvSpPr>
            <p:cNvPr id="25" name="Freeform 25"/>
            <p:cNvSpPr/>
            <p:nvPr/>
          </p:nvSpPr>
          <p:spPr>
            <a:xfrm>
              <a:off x="1512570" y="1082040"/>
              <a:ext cx="3133344" cy="1197864"/>
            </a:xfrm>
            <a:custGeom>
              <a:avLst/>
              <a:gdLst/>
              <a:ahLst/>
              <a:cxnLst/>
              <a:rect l="l" t="t" r="r" b="b"/>
              <a:pathLst>
                <a:path w="3133344" h="1197864">
                  <a:moveTo>
                    <a:pt x="0" y="0"/>
                  </a:moveTo>
                  <a:lnTo>
                    <a:pt x="3133344" y="0"/>
                  </a:lnTo>
                  <a:lnTo>
                    <a:pt x="3133344" y="1197864"/>
                  </a:lnTo>
                  <a:lnTo>
                    <a:pt x="0" y="1197864"/>
                  </a:lnTo>
                  <a:lnTo>
                    <a:pt x="0" y="0"/>
                  </a:lnTo>
                  <a:close/>
                </a:path>
              </a:pathLst>
            </a:custGeom>
            <a:blipFill>
              <a:blip r:embed="rId30">
                <a:extLst>
                  <a:ext uri="{96DAC541-7B7A-43D3-8B79-37D633B846F1}">
                    <asvg:svgBlip xmlns:asvg="http://schemas.microsoft.com/office/drawing/2016/SVG/main" r:embed="rId31"/>
                  </a:ext>
                </a:extLst>
              </a:blip>
              <a:stretch>
                <a:fillRect/>
              </a:stretch>
            </a:blipFill>
          </p:spPr>
          <p:txBody>
            <a:bodyPr/>
            <a:lstStyle/>
            <a:p>
              <a:endParaRPr lang="en-US"/>
            </a:p>
          </p:txBody>
        </p:sp>
        <p:sp>
          <p:nvSpPr>
            <p:cNvPr id="26" name="Freeform 26"/>
            <p:cNvSpPr/>
            <p:nvPr/>
          </p:nvSpPr>
          <p:spPr>
            <a:xfrm flipH="1">
              <a:off x="2538255" y="0"/>
              <a:ext cx="3544824" cy="2279904"/>
            </a:xfrm>
            <a:custGeom>
              <a:avLst/>
              <a:gdLst/>
              <a:ahLst/>
              <a:cxnLst/>
              <a:rect l="l" t="t" r="r" b="b"/>
              <a:pathLst>
                <a:path w="3544824" h="2279904">
                  <a:moveTo>
                    <a:pt x="3544824" y="0"/>
                  </a:moveTo>
                  <a:lnTo>
                    <a:pt x="0" y="0"/>
                  </a:lnTo>
                  <a:lnTo>
                    <a:pt x="0" y="2279904"/>
                  </a:lnTo>
                  <a:lnTo>
                    <a:pt x="3544824" y="2279904"/>
                  </a:lnTo>
                  <a:lnTo>
                    <a:pt x="3544824" y="0"/>
                  </a:lnTo>
                  <a:close/>
                </a:path>
              </a:pathLst>
            </a:custGeom>
            <a:blipFill>
              <a:blip r:embed="rId28">
                <a:extLst>
                  <a:ext uri="{96DAC541-7B7A-43D3-8B79-37D633B846F1}">
                    <asvg:svgBlip xmlns:asvg="http://schemas.microsoft.com/office/drawing/2016/SVG/main" r:embed="rId29"/>
                  </a:ext>
                </a:extLst>
              </a:blip>
              <a:stretch>
                <a:fillRect/>
              </a:stretch>
            </a:blipFill>
          </p:spPr>
          <p:txBody>
            <a:bodyPr/>
            <a:lstStyle/>
            <a:p>
              <a:endParaRPr lang="en-US"/>
            </a:p>
          </p:txBody>
        </p:sp>
      </p:grpSp>
      <p:sp>
        <p:nvSpPr>
          <p:cNvPr id="27" name="Freeform 27"/>
          <p:cNvSpPr/>
          <p:nvPr/>
        </p:nvSpPr>
        <p:spPr>
          <a:xfrm>
            <a:off x="14323656" y="8577072"/>
            <a:ext cx="3553704" cy="1288697"/>
          </a:xfrm>
          <a:custGeom>
            <a:avLst/>
            <a:gdLst/>
            <a:ahLst/>
            <a:cxnLst/>
            <a:rect l="l" t="t" r="r" b="b"/>
            <a:pathLst>
              <a:path w="3553704" h="1288697">
                <a:moveTo>
                  <a:pt x="0" y="0"/>
                </a:moveTo>
                <a:lnTo>
                  <a:pt x="3553705" y="0"/>
                </a:lnTo>
                <a:lnTo>
                  <a:pt x="3553705" y="1288697"/>
                </a:lnTo>
                <a:lnTo>
                  <a:pt x="0" y="1288697"/>
                </a:lnTo>
                <a:lnTo>
                  <a:pt x="0" y="0"/>
                </a:lnTo>
                <a:close/>
              </a:path>
            </a:pathLst>
          </a:custGeom>
          <a:blipFill>
            <a:blip r:embed="rId32"/>
            <a:stretch>
              <a:fillRect t="-10890" b="-11668"/>
            </a:stretch>
          </a:blipFill>
        </p:spPr>
        <p:txBody>
          <a:bodyPr/>
          <a:lstStyle/>
          <a:p>
            <a:endParaRPr lang="en-US"/>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rot="-5400000">
            <a:off x="-700955" y="8145322"/>
            <a:ext cx="1732788" cy="937260"/>
          </a:xfrm>
          <a:custGeom>
            <a:avLst/>
            <a:gdLst/>
            <a:ahLst/>
            <a:cxnLst/>
            <a:rect l="l" t="t" r="r" b="b"/>
            <a:pathLst>
              <a:path w="1732788" h="937260">
                <a:moveTo>
                  <a:pt x="0" y="0"/>
                </a:moveTo>
                <a:lnTo>
                  <a:pt x="1732788" y="0"/>
                </a:lnTo>
                <a:lnTo>
                  <a:pt x="1732788" y="937260"/>
                </a:lnTo>
                <a:lnTo>
                  <a:pt x="0" y="93726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9845345">
            <a:off x="5015293" y="8686496"/>
            <a:ext cx="3099816" cy="2432304"/>
          </a:xfrm>
          <a:custGeom>
            <a:avLst/>
            <a:gdLst/>
            <a:ahLst/>
            <a:cxnLst/>
            <a:rect l="l" t="t" r="r" b="b"/>
            <a:pathLst>
              <a:path w="3099816" h="2432304">
                <a:moveTo>
                  <a:pt x="0" y="0"/>
                </a:moveTo>
                <a:lnTo>
                  <a:pt x="3099816" y="0"/>
                </a:lnTo>
                <a:lnTo>
                  <a:pt x="3099816" y="2432304"/>
                </a:lnTo>
                <a:lnTo>
                  <a:pt x="0" y="243230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9544052" y="0"/>
            <a:ext cx="8953263" cy="10287000"/>
          </a:xfrm>
          <a:custGeom>
            <a:avLst/>
            <a:gdLst/>
            <a:ahLst/>
            <a:cxnLst/>
            <a:rect l="l" t="t" r="r" b="b"/>
            <a:pathLst>
              <a:path w="8953263" h="10287000">
                <a:moveTo>
                  <a:pt x="0" y="0"/>
                </a:moveTo>
                <a:lnTo>
                  <a:pt x="8953263" y="0"/>
                </a:lnTo>
                <a:lnTo>
                  <a:pt x="8953263" y="10287000"/>
                </a:lnTo>
                <a:lnTo>
                  <a:pt x="0" y="10287000"/>
                </a:lnTo>
                <a:lnTo>
                  <a:pt x="0" y="0"/>
                </a:lnTo>
                <a:close/>
              </a:path>
            </a:pathLst>
          </a:custGeom>
          <a:blipFill>
            <a:blip r:embed="rId6"/>
            <a:stretch>
              <a:fillRect l="-81670" r="-16427"/>
            </a:stretch>
          </a:blipFill>
        </p:spPr>
        <p:txBody>
          <a:bodyPr/>
          <a:lstStyle/>
          <a:p>
            <a:endParaRPr lang="en-US"/>
          </a:p>
        </p:txBody>
      </p:sp>
      <p:grpSp>
        <p:nvGrpSpPr>
          <p:cNvPr id="5" name="Group 5"/>
          <p:cNvGrpSpPr/>
          <p:nvPr/>
        </p:nvGrpSpPr>
        <p:grpSpPr>
          <a:xfrm>
            <a:off x="7339830" y="761617"/>
            <a:ext cx="1576377" cy="1696173"/>
            <a:chOff x="0" y="0"/>
            <a:chExt cx="2101835" cy="2261563"/>
          </a:xfrm>
        </p:grpSpPr>
        <p:sp>
          <p:nvSpPr>
            <p:cNvPr id="6" name="Freeform 6"/>
            <p:cNvSpPr/>
            <p:nvPr/>
          </p:nvSpPr>
          <p:spPr>
            <a:xfrm>
              <a:off x="0" y="664169"/>
              <a:ext cx="2101835" cy="1597395"/>
            </a:xfrm>
            <a:custGeom>
              <a:avLst/>
              <a:gdLst/>
              <a:ahLst/>
              <a:cxnLst/>
              <a:rect l="l" t="t" r="r" b="b"/>
              <a:pathLst>
                <a:path w="2101835" h="1597395">
                  <a:moveTo>
                    <a:pt x="0" y="0"/>
                  </a:moveTo>
                  <a:lnTo>
                    <a:pt x="2101835" y="0"/>
                  </a:lnTo>
                  <a:lnTo>
                    <a:pt x="2101835" y="1597394"/>
                  </a:lnTo>
                  <a:lnTo>
                    <a:pt x="0" y="159739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7" name="Freeform 7"/>
            <p:cNvSpPr/>
            <p:nvPr/>
          </p:nvSpPr>
          <p:spPr>
            <a:xfrm>
              <a:off x="136787" y="210394"/>
              <a:ext cx="420787" cy="420787"/>
            </a:xfrm>
            <a:custGeom>
              <a:avLst/>
              <a:gdLst/>
              <a:ahLst/>
              <a:cxnLst/>
              <a:rect l="l" t="t" r="r" b="b"/>
              <a:pathLst>
                <a:path w="420787" h="420787">
                  <a:moveTo>
                    <a:pt x="0" y="0"/>
                  </a:moveTo>
                  <a:lnTo>
                    <a:pt x="420787" y="0"/>
                  </a:lnTo>
                  <a:lnTo>
                    <a:pt x="420787" y="420787"/>
                  </a:lnTo>
                  <a:lnTo>
                    <a:pt x="0" y="42078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8" name="Freeform 8"/>
            <p:cNvSpPr/>
            <p:nvPr/>
          </p:nvSpPr>
          <p:spPr>
            <a:xfrm>
              <a:off x="519463" y="0"/>
              <a:ext cx="420787" cy="420787"/>
            </a:xfrm>
            <a:custGeom>
              <a:avLst/>
              <a:gdLst/>
              <a:ahLst/>
              <a:cxnLst/>
              <a:rect l="l" t="t" r="r" b="b"/>
              <a:pathLst>
                <a:path w="420787" h="420787">
                  <a:moveTo>
                    <a:pt x="0" y="0"/>
                  </a:moveTo>
                  <a:lnTo>
                    <a:pt x="420787" y="0"/>
                  </a:lnTo>
                  <a:lnTo>
                    <a:pt x="420787" y="420787"/>
                  </a:lnTo>
                  <a:lnTo>
                    <a:pt x="0" y="42078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9" name="Freeform 9"/>
            <p:cNvSpPr/>
            <p:nvPr/>
          </p:nvSpPr>
          <p:spPr>
            <a:xfrm>
              <a:off x="1148554" y="0"/>
              <a:ext cx="420787" cy="420787"/>
            </a:xfrm>
            <a:custGeom>
              <a:avLst/>
              <a:gdLst/>
              <a:ahLst/>
              <a:cxnLst/>
              <a:rect l="l" t="t" r="r" b="b"/>
              <a:pathLst>
                <a:path w="420787" h="420787">
                  <a:moveTo>
                    <a:pt x="0" y="0"/>
                  </a:moveTo>
                  <a:lnTo>
                    <a:pt x="420787" y="0"/>
                  </a:lnTo>
                  <a:lnTo>
                    <a:pt x="420787" y="420787"/>
                  </a:lnTo>
                  <a:lnTo>
                    <a:pt x="0" y="42078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0" name="Freeform 10"/>
            <p:cNvSpPr/>
            <p:nvPr/>
          </p:nvSpPr>
          <p:spPr>
            <a:xfrm>
              <a:off x="1569341" y="210394"/>
              <a:ext cx="420787" cy="420787"/>
            </a:xfrm>
            <a:custGeom>
              <a:avLst/>
              <a:gdLst/>
              <a:ahLst/>
              <a:cxnLst/>
              <a:rect l="l" t="t" r="r" b="b"/>
              <a:pathLst>
                <a:path w="420787" h="420787">
                  <a:moveTo>
                    <a:pt x="0" y="0"/>
                  </a:moveTo>
                  <a:lnTo>
                    <a:pt x="420787" y="0"/>
                  </a:lnTo>
                  <a:lnTo>
                    <a:pt x="420787" y="420787"/>
                  </a:lnTo>
                  <a:lnTo>
                    <a:pt x="0" y="42078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1" name="Freeform 11"/>
            <p:cNvSpPr/>
            <p:nvPr/>
          </p:nvSpPr>
          <p:spPr>
            <a:xfrm>
              <a:off x="840524" y="321978"/>
              <a:ext cx="420787" cy="420787"/>
            </a:xfrm>
            <a:custGeom>
              <a:avLst/>
              <a:gdLst/>
              <a:ahLst/>
              <a:cxnLst/>
              <a:rect l="l" t="t" r="r" b="b"/>
              <a:pathLst>
                <a:path w="420787" h="420787">
                  <a:moveTo>
                    <a:pt x="0" y="0"/>
                  </a:moveTo>
                  <a:lnTo>
                    <a:pt x="420787" y="0"/>
                  </a:lnTo>
                  <a:lnTo>
                    <a:pt x="420787" y="420787"/>
                  </a:lnTo>
                  <a:lnTo>
                    <a:pt x="0" y="42078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grpSp>
      <p:sp>
        <p:nvSpPr>
          <p:cNvPr id="12" name="TextBox 12"/>
          <p:cNvSpPr txBox="1"/>
          <p:nvPr/>
        </p:nvSpPr>
        <p:spPr>
          <a:xfrm>
            <a:off x="571859" y="831714"/>
            <a:ext cx="6404152" cy="1626075"/>
          </a:xfrm>
          <a:prstGeom prst="rect">
            <a:avLst/>
          </a:prstGeom>
        </p:spPr>
        <p:txBody>
          <a:bodyPr lIns="0" tIns="0" rIns="0" bIns="0" rtlCol="0" anchor="t">
            <a:spAutoFit/>
          </a:bodyPr>
          <a:lstStyle/>
          <a:p>
            <a:pPr algn="ctr">
              <a:lnSpc>
                <a:spcPts val="10845"/>
              </a:lnSpc>
              <a:spcBef>
                <a:spcPct val="0"/>
              </a:spcBef>
            </a:pPr>
            <a:r>
              <a:rPr lang="en-US" sz="9770">
                <a:solidFill>
                  <a:srgbClr val="FFFFFF"/>
                </a:solidFill>
                <a:latin typeface="Neue Kabel 2"/>
              </a:rPr>
              <a:t>Mentorship</a:t>
            </a:r>
          </a:p>
        </p:txBody>
      </p:sp>
      <p:sp>
        <p:nvSpPr>
          <p:cNvPr id="13" name="TextBox 13"/>
          <p:cNvSpPr txBox="1"/>
          <p:nvPr/>
        </p:nvSpPr>
        <p:spPr>
          <a:xfrm>
            <a:off x="566339" y="3328922"/>
            <a:ext cx="7755061" cy="3996291"/>
          </a:xfrm>
          <a:prstGeom prst="rect">
            <a:avLst/>
          </a:prstGeom>
        </p:spPr>
        <p:txBody>
          <a:bodyPr lIns="0" tIns="0" rIns="0" bIns="0" rtlCol="0" anchor="t">
            <a:spAutoFit/>
          </a:bodyPr>
          <a:lstStyle/>
          <a:p>
            <a:pPr algn="just">
              <a:lnSpc>
                <a:spcPts val="6492"/>
              </a:lnSpc>
            </a:pPr>
            <a:r>
              <a:rPr lang="en-US" sz="3607">
                <a:solidFill>
                  <a:srgbClr val="FFFFFF"/>
                </a:solidFill>
                <a:latin typeface="Frutiger"/>
              </a:rPr>
              <a:t>Find someone in your dream career:</a:t>
            </a:r>
          </a:p>
          <a:p>
            <a:pPr marL="778768" lvl="1" indent="-389384" algn="just">
              <a:lnSpc>
                <a:spcPts val="6492"/>
              </a:lnSpc>
              <a:buFont typeface="Arial"/>
              <a:buChar char="•"/>
            </a:pPr>
            <a:r>
              <a:rPr lang="en-US" sz="3607">
                <a:solidFill>
                  <a:srgbClr val="FFFFFF"/>
                </a:solidFill>
                <a:latin typeface="Frutiger"/>
              </a:rPr>
              <a:t>Write down questions you want to ask them</a:t>
            </a:r>
          </a:p>
          <a:p>
            <a:pPr marL="778768" lvl="1" indent="-389384" algn="just">
              <a:lnSpc>
                <a:spcPts val="6492"/>
              </a:lnSpc>
              <a:buFont typeface="Arial"/>
              <a:buChar char="•"/>
            </a:pPr>
            <a:r>
              <a:rPr lang="en-US" sz="3607">
                <a:solidFill>
                  <a:srgbClr val="FFFFFF"/>
                </a:solidFill>
                <a:latin typeface="Frutiger"/>
              </a:rPr>
              <a:t>Contact them to set up a time to talk with them</a:t>
            </a:r>
          </a:p>
        </p:txBody>
      </p:sp>
      <p:sp>
        <p:nvSpPr>
          <p:cNvPr id="14" name="AutoShape 14"/>
          <p:cNvSpPr/>
          <p:nvPr/>
        </p:nvSpPr>
        <p:spPr>
          <a:xfrm>
            <a:off x="9515477" y="0"/>
            <a:ext cx="0" cy="10326229"/>
          </a:xfrm>
          <a:prstGeom prst="line">
            <a:avLst/>
          </a:prstGeom>
          <a:ln w="57150" cap="flat">
            <a:solidFill>
              <a:srgbClr val="FFFFFF"/>
            </a:solidFill>
            <a:prstDash val="solid"/>
            <a:headEnd type="none" w="sm" len="sm"/>
            <a:tailEnd type="none" w="sm" len="sm"/>
          </a:ln>
        </p:spPr>
        <p:txBody>
          <a:bodyPr/>
          <a:lstStyle/>
          <a:p>
            <a:endParaRPr lang="en-US"/>
          </a:p>
        </p:txBody>
      </p:sp>
      <p:sp>
        <p:nvSpPr>
          <p:cNvPr id="15" name="Freeform 15"/>
          <p:cNvSpPr/>
          <p:nvPr/>
        </p:nvSpPr>
        <p:spPr>
          <a:xfrm>
            <a:off x="14323656" y="8577072"/>
            <a:ext cx="3553704" cy="1288697"/>
          </a:xfrm>
          <a:custGeom>
            <a:avLst/>
            <a:gdLst/>
            <a:ahLst/>
            <a:cxnLst/>
            <a:rect l="l" t="t" r="r" b="b"/>
            <a:pathLst>
              <a:path w="3553704" h="1288697">
                <a:moveTo>
                  <a:pt x="0" y="0"/>
                </a:moveTo>
                <a:lnTo>
                  <a:pt x="3553705" y="0"/>
                </a:lnTo>
                <a:lnTo>
                  <a:pt x="3553705" y="1288697"/>
                </a:lnTo>
                <a:lnTo>
                  <a:pt x="0" y="1288697"/>
                </a:lnTo>
                <a:lnTo>
                  <a:pt x="0" y="0"/>
                </a:lnTo>
                <a:close/>
              </a:path>
            </a:pathLst>
          </a:custGeom>
          <a:blipFill>
            <a:blip r:embed="rId11"/>
            <a:stretch>
              <a:fillRect t="-10890" b="-11668"/>
            </a:stretch>
          </a:blipFill>
        </p:spPr>
        <p:txBody>
          <a:bodyPr/>
          <a:lstStyle/>
          <a:p>
            <a:endParaRPr lang="en-US"/>
          </a:p>
        </p:txBody>
      </p:sp>
      <p:sp>
        <p:nvSpPr>
          <p:cNvPr id="16" name="TextBox 16"/>
          <p:cNvSpPr txBox="1"/>
          <p:nvPr/>
        </p:nvSpPr>
        <p:spPr>
          <a:xfrm>
            <a:off x="7430462" y="2476839"/>
            <a:ext cx="1395111" cy="488930"/>
          </a:xfrm>
          <a:prstGeom prst="rect">
            <a:avLst/>
          </a:prstGeom>
        </p:spPr>
        <p:txBody>
          <a:bodyPr lIns="0" tIns="0" rIns="0" bIns="0" rtlCol="0" anchor="t">
            <a:spAutoFit/>
          </a:bodyPr>
          <a:lstStyle/>
          <a:p>
            <a:pPr algn="ctr">
              <a:lnSpc>
                <a:spcPts val="4087"/>
              </a:lnSpc>
            </a:pPr>
            <a:r>
              <a:rPr lang="en-US" sz="2919">
                <a:solidFill>
                  <a:srgbClr val="FFFFFF"/>
                </a:solidFill>
                <a:latin typeface="Frutiger"/>
              </a:rPr>
              <a:t>Page 26</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2" name="Group 2"/>
          <p:cNvGrpSpPr/>
          <p:nvPr/>
        </p:nvGrpSpPr>
        <p:grpSpPr>
          <a:xfrm>
            <a:off x="-98750" y="-192931"/>
            <a:ext cx="10506091" cy="2625007"/>
            <a:chOff x="0" y="0"/>
            <a:chExt cx="2911851" cy="727543"/>
          </a:xfrm>
        </p:grpSpPr>
        <p:sp>
          <p:nvSpPr>
            <p:cNvPr id="3" name="Freeform 3"/>
            <p:cNvSpPr/>
            <p:nvPr/>
          </p:nvSpPr>
          <p:spPr>
            <a:xfrm>
              <a:off x="0" y="0"/>
              <a:ext cx="2911851" cy="727543"/>
            </a:xfrm>
            <a:custGeom>
              <a:avLst/>
              <a:gdLst/>
              <a:ahLst/>
              <a:cxnLst/>
              <a:rect l="l" t="t" r="r" b="b"/>
              <a:pathLst>
                <a:path w="2911851" h="727543">
                  <a:moveTo>
                    <a:pt x="0" y="0"/>
                  </a:moveTo>
                  <a:lnTo>
                    <a:pt x="2911851" y="0"/>
                  </a:lnTo>
                  <a:lnTo>
                    <a:pt x="2911851" y="727543"/>
                  </a:lnTo>
                  <a:lnTo>
                    <a:pt x="0" y="727543"/>
                  </a:lnTo>
                  <a:close/>
                </a:path>
              </a:pathLst>
            </a:custGeom>
            <a:solidFill>
              <a:srgbClr val="196753"/>
            </a:solidFill>
          </p:spPr>
          <p:txBody>
            <a:bodyPr/>
            <a:lstStyle/>
            <a:p>
              <a:endParaRPr lang="en-US"/>
            </a:p>
          </p:txBody>
        </p:sp>
        <p:sp>
          <p:nvSpPr>
            <p:cNvPr id="4" name="TextBox 4"/>
            <p:cNvSpPr txBox="1"/>
            <p:nvPr/>
          </p:nvSpPr>
          <p:spPr>
            <a:xfrm>
              <a:off x="0" y="-19050"/>
              <a:ext cx="2911851" cy="746593"/>
            </a:xfrm>
            <a:prstGeom prst="rect">
              <a:avLst/>
            </a:prstGeom>
          </p:spPr>
          <p:txBody>
            <a:bodyPr lIns="76200" tIns="76200" rIns="76200" bIns="76200" rtlCol="0" anchor="ctr"/>
            <a:lstStyle/>
            <a:p>
              <a:pPr algn="ctr">
                <a:lnSpc>
                  <a:spcPts val="1980"/>
                </a:lnSpc>
              </a:pPr>
              <a:endParaRPr/>
            </a:p>
          </p:txBody>
        </p:sp>
      </p:grpSp>
      <p:grpSp>
        <p:nvGrpSpPr>
          <p:cNvPr id="5" name="Group 5"/>
          <p:cNvGrpSpPr>
            <a:grpSpLocks noChangeAspect="1"/>
          </p:cNvGrpSpPr>
          <p:nvPr/>
        </p:nvGrpSpPr>
        <p:grpSpPr>
          <a:xfrm>
            <a:off x="10706129" y="4166497"/>
            <a:ext cx="3762756" cy="19045"/>
            <a:chOff x="0" y="0"/>
            <a:chExt cx="2508504" cy="12700"/>
          </a:xfrm>
        </p:grpSpPr>
        <p:sp>
          <p:nvSpPr>
            <p:cNvPr id="6" name="Freeform 6"/>
            <p:cNvSpPr/>
            <p:nvPr/>
          </p:nvSpPr>
          <p:spPr>
            <a:xfrm>
              <a:off x="0" y="0"/>
              <a:ext cx="2508504" cy="12700"/>
            </a:xfrm>
            <a:custGeom>
              <a:avLst/>
              <a:gdLst/>
              <a:ahLst/>
              <a:cxnLst/>
              <a:rect l="l" t="t" r="r" b="b"/>
              <a:pathLst>
                <a:path w="2508504" h="12700">
                  <a:moveTo>
                    <a:pt x="0" y="0"/>
                  </a:moveTo>
                  <a:lnTo>
                    <a:pt x="2508504" y="0"/>
                  </a:lnTo>
                  <a:lnTo>
                    <a:pt x="2508504" y="12700"/>
                  </a:lnTo>
                  <a:lnTo>
                    <a:pt x="0" y="12700"/>
                  </a:lnTo>
                  <a:close/>
                </a:path>
              </a:pathLst>
            </a:custGeom>
            <a:solidFill>
              <a:srgbClr val="BDDCD0"/>
            </a:solidFill>
          </p:spPr>
          <p:txBody>
            <a:bodyPr/>
            <a:lstStyle/>
            <a:p>
              <a:endParaRPr lang="en-US"/>
            </a:p>
          </p:txBody>
        </p:sp>
      </p:grpSp>
      <p:grpSp>
        <p:nvGrpSpPr>
          <p:cNvPr id="7" name="Group 7"/>
          <p:cNvGrpSpPr>
            <a:grpSpLocks noChangeAspect="1"/>
          </p:cNvGrpSpPr>
          <p:nvPr/>
        </p:nvGrpSpPr>
        <p:grpSpPr>
          <a:xfrm>
            <a:off x="10659023" y="4145636"/>
            <a:ext cx="7884244" cy="39906"/>
            <a:chOff x="0" y="0"/>
            <a:chExt cx="2508504" cy="12700"/>
          </a:xfrm>
        </p:grpSpPr>
        <p:sp>
          <p:nvSpPr>
            <p:cNvPr id="8" name="Freeform 8"/>
            <p:cNvSpPr/>
            <p:nvPr/>
          </p:nvSpPr>
          <p:spPr>
            <a:xfrm>
              <a:off x="0" y="0"/>
              <a:ext cx="2508504" cy="12700"/>
            </a:xfrm>
            <a:custGeom>
              <a:avLst/>
              <a:gdLst/>
              <a:ahLst/>
              <a:cxnLst/>
              <a:rect l="l" t="t" r="r" b="b"/>
              <a:pathLst>
                <a:path w="2508504" h="12700">
                  <a:moveTo>
                    <a:pt x="0" y="0"/>
                  </a:moveTo>
                  <a:lnTo>
                    <a:pt x="2508504" y="0"/>
                  </a:lnTo>
                  <a:lnTo>
                    <a:pt x="2508504" y="12700"/>
                  </a:lnTo>
                  <a:lnTo>
                    <a:pt x="0" y="12700"/>
                  </a:lnTo>
                  <a:close/>
                </a:path>
              </a:pathLst>
            </a:custGeom>
            <a:solidFill>
              <a:srgbClr val="BDDCD0"/>
            </a:solidFill>
          </p:spPr>
          <p:txBody>
            <a:bodyPr/>
            <a:lstStyle/>
            <a:p>
              <a:endParaRPr lang="en-US"/>
            </a:p>
          </p:txBody>
        </p:sp>
      </p:grpSp>
      <p:grpSp>
        <p:nvGrpSpPr>
          <p:cNvPr id="9" name="Group 9"/>
          <p:cNvGrpSpPr>
            <a:grpSpLocks noChangeAspect="1"/>
          </p:cNvGrpSpPr>
          <p:nvPr/>
        </p:nvGrpSpPr>
        <p:grpSpPr>
          <a:xfrm>
            <a:off x="10659023" y="5169764"/>
            <a:ext cx="7884244" cy="39906"/>
            <a:chOff x="0" y="0"/>
            <a:chExt cx="2508504" cy="12700"/>
          </a:xfrm>
        </p:grpSpPr>
        <p:sp>
          <p:nvSpPr>
            <p:cNvPr id="10" name="Freeform 10"/>
            <p:cNvSpPr/>
            <p:nvPr/>
          </p:nvSpPr>
          <p:spPr>
            <a:xfrm>
              <a:off x="0" y="0"/>
              <a:ext cx="2508504" cy="12700"/>
            </a:xfrm>
            <a:custGeom>
              <a:avLst/>
              <a:gdLst/>
              <a:ahLst/>
              <a:cxnLst/>
              <a:rect l="l" t="t" r="r" b="b"/>
              <a:pathLst>
                <a:path w="2508504" h="12700">
                  <a:moveTo>
                    <a:pt x="0" y="0"/>
                  </a:moveTo>
                  <a:lnTo>
                    <a:pt x="2508504" y="0"/>
                  </a:lnTo>
                  <a:lnTo>
                    <a:pt x="2508504" y="12700"/>
                  </a:lnTo>
                  <a:lnTo>
                    <a:pt x="0" y="12700"/>
                  </a:lnTo>
                  <a:close/>
                </a:path>
              </a:pathLst>
            </a:custGeom>
            <a:solidFill>
              <a:srgbClr val="BDDCD0"/>
            </a:solidFill>
          </p:spPr>
          <p:txBody>
            <a:bodyPr/>
            <a:lstStyle/>
            <a:p>
              <a:endParaRPr lang="en-US"/>
            </a:p>
          </p:txBody>
        </p:sp>
      </p:grpSp>
      <p:grpSp>
        <p:nvGrpSpPr>
          <p:cNvPr id="11" name="Group 11"/>
          <p:cNvGrpSpPr>
            <a:grpSpLocks noChangeAspect="1"/>
          </p:cNvGrpSpPr>
          <p:nvPr/>
        </p:nvGrpSpPr>
        <p:grpSpPr>
          <a:xfrm>
            <a:off x="10659023" y="6212467"/>
            <a:ext cx="3762756" cy="19045"/>
            <a:chOff x="0" y="0"/>
            <a:chExt cx="2508504" cy="12700"/>
          </a:xfrm>
        </p:grpSpPr>
        <p:sp>
          <p:nvSpPr>
            <p:cNvPr id="12" name="Freeform 12"/>
            <p:cNvSpPr/>
            <p:nvPr/>
          </p:nvSpPr>
          <p:spPr>
            <a:xfrm>
              <a:off x="0" y="0"/>
              <a:ext cx="2508504" cy="12700"/>
            </a:xfrm>
            <a:custGeom>
              <a:avLst/>
              <a:gdLst/>
              <a:ahLst/>
              <a:cxnLst/>
              <a:rect l="l" t="t" r="r" b="b"/>
              <a:pathLst>
                <a:path w="2508504" h="12700">
                  <a:moveTo>
                    <a:pt x="0" y="0"/>
                  </a:moveTo>
                  <a:lnTo>
                    <a:pt x="2508504" y="0"/>
                  </a:lnTo>
                  <a:lnTo>
                    <a:pt x="2508504" y="12700"/>
                  </a:lnTo>
                  <a:lnTo>
                    <a:pt x="0" y="12700"/>
                  </a:lnTo>
                  <a:close/>
                </a:path>
              </a:pathLst>
            </a:custGeom>
            <a:solidFill>
              <a:srgbClr val="BDDCD0"/>
            </a:solidFill>
          </p:spPr>
          <p:txBody>
            <a:bodyPr/>
            <a:lstStyle/>
            <a:p>
              <a:endParaRPr lang="en-US"/>
            </a:p>
          </p:txBody>
        </p:sp>
      </p:grpSp>
      <p:grpSp>
        <p:nvGrpSpPr>
          <p:cNvPr id="13" name="Group 13"/>
          <p:cNvGrpSpPr>
            <a:grpSpLocks noChangeAspect="1"/>
          </p:cNvGrpSpPr>
          <p:nvPr/>
        </p:nvGrpSpPr>
        <p:grpSpPr>
          <a:xfrm>
            <a:off x="10659023" y="7214547"/>
            <a:ext cx="8118748" cy="41093"/>
            <a:chOff x="0" y="0"/>
            <a:chExt cx="2508504" cy="12700"/>
          </a:xfrm>
        </p:grpSpPr>
        <p:sp>
          <p:nvSpPr>
            <p:cNvPr id="14" name="Freeform 14"/>
            <p:cNvSpPr/>
            <p:nvPr/>
          </p:nvSpPr>
          <p:spPr>
            <a:xfrm>
              <a:off x="0" y="0"/>
              <a:ext cx="2508504" cy="12700"/>
            </a:xfrm>
            <a:custGeom>
              <a:avLst/>
              <a:gdLst/>
              <a:ahLst/>
              <a:cxnLst/>
              <a:rect l="l" t="t" r="r" b="b"/>
              <a:pathLst>
                <a:path w="2508504" h="12700">
                  <a:moveTo>
                    <a:pt x="0" y="0"/>
                  </a:moveTo>
                  <a:lnTo>
                    <a:pt x="2508504" y="0"/>
                  </a:lnTo>
                  <a:lnTo>
                    <a:pt x="2508504" y="12700"/>
                  </a:lnTo>
                  <a:lnTo>
                    <a:pt x="0" y="12700"/>
                  </a:lnTo>
                  <a:close/>
                </a:path>
              </a:pathLst>
            </a:custGeom>
            <a:solidFill>
              <a:srgbClr val="BDDCD0"/>
            </a:solidFill>
          </p:spPr>
          <p:txBody>
            <a:bodyPr/>
            <a:lstStyle/>
            <a:p>
              <a:endParaRPr lang="en-US"/>
            </a:p>
          </p:txBody>
        </p:sp>
      </p:grpSp>
      <p:sp>
        <p:nvSpPr>
          <p:cNvPr id="15" name="TextBox 15"/>
          <p:cNvSpPr txBox="1"/>
          <p:nvPr/>
        </p:nvSpPr>
        <p:spPr>
          <a:xfrm>
            <a:off x="198929" y="2809430"/>
            <a:ext cx="10110756" cy="5355039"/>
          </a:xfrm>
          <a:prstGeom prst="rect">
            <a:avLst/>
          </a:prstGeom>
        </p:spPr>
        <p:txBody>
          <a:bodyPr lIns="0" tIns="0" rIns="0" bIns="0" rtlCol="0" anchor="t">
            <a:spAutoFit/>
          </a:bodyPr>
          <a:lstStyle/>
          <a:p>
            <a:pPr algn="just">
              <a:lnSpc>
                <a:spcPts val="4798"/>
              </a:lnSpc>
            </a:pPr>
            <a:r>
              <a:rPr lang="en-US" sz="3427">
                <a:solidFill>
                  <a:srgbClr val="FFFFFF"/>
                </a:solidFill>
                <a:latin typeface="Frutiger"/>
              </a:rPr>
              <a:t>Planning and developing your resume should display who you are and what your career goal is. </a:t>
            </a:r>
          </a:p>
          <a:p>
            <a:pPr algn="just">
              <a:lnSpc>
                <a:spcPts val="4798"/>
              </a:lnSpc>
            </a:pPr>
            <a:endParaRPr lang="en-US" sz="3427">
              <a:solidFill>
                <a:srgbClr val="FFFFFF"/>
              </a:solidFill>
              <a:latin typeface="Frutiger"/>
            </a:endParaRPr>
          </a:p>
          <a:p>
            <a:pPr algn="just">
              <a:lnSpc>
                <a:spcPts val="4798"/>
              </a:lnSpc>
            </a:pPr>
            <a:r>
              <a:rPr lang="en-US" sz="3427">
                <a:solidFill>
                  <a:srgbClr val="FFFFFF"/>
                </a:solidFill>
                <a:latin typeface="Frutiger"/>
              </a:rPr>
              <a:t>What you are doing to pursue that career.</a:t>
            </a:r>
          </a:p>
          <a:p>
            <a:pPr algn="just">
              <a:lnSpc>
                <a:spcPts val="4798"/>
              </a:lnSpc>
            </a:pPr>
            <a:endParaRPr lang="en-US" sz="3427">
              <a:solidFill>
                <a:srgbClr val="FFFFFF"/>
              </a:solidFill>
              <a:latin typeface="Frutiger"/>
            </a:endParaRPr>
          </a:p>
          <a:p>
            <a:pPr algn="just">
              <a:lnSpc>
                <a:spcPts val="4798"/>
              </a:lnSpc>
            </a:pPr>
            <a:r>
              <a:rPr lang="en-US" sz="3427">
                <a:solidFill>
                  <a:srgbClr val="FFFFFF"/>
                </a:solidFill>
                <a:latin typeface="Frutiger"/>
              </a:rPr>
              <a:t>Update your resume once you start a job, get new responsibilities, new trainings, internships, or when your job ends. That way you have an updated resume at any time.</a:t>
            </a:r>
          </a:p>
        </p:txBody>
      </p:sp>
      <p:grpSp>
        <p:nvGrpSpPr>
          <p:cNvPr id="16" name="Group 16"/>
          <p:cNvGrpSpPr>
            <a:grpSpLocks noChangeAspect="1"/>
          </p:cNvGrpSpPr>
          <p:nvPr/>
        </p:nvGrpSpPr>
        <p:grpSpPr>
          <a:xfrm>
            <a:off x="10706129" y="3074865"/>
            <a:ext cx="9054039" cy="45827"/>
            <a:chOff x="0" y="0"/>
            <a:chExt cx="2508504" cy="12700"/>
          </a:xfrm>
        </p:grpSpPr>
        <p:sp>
          <p:nvSpPr>
            <p:cNvPr id="17" name="Freeform 17"/>
            <p:cNvSpPr/>
            <p:nvPr/>
          </p:nvSpPr>
          <p:spPr>
            <a:xfrm>
              <a:off x="0" y="0"/>
              <a:ext cx="2508504" cy="12700"/>
            </a:xfrm>
            <a:custGeom>
              <a:avLst/>
              <a:gdLst/>
              <a:ahLst/>
              <a:cxnLst/>
              <a:rect l="l" t="t" r="r" b="b"/>
              <a:pathLst>
                <a:path w="2508504" h="12700">
                  <a:moveTo>
                    <a:pt x="0" y="0"/>
                  </a:moveTo>
                  <a:lnTo>
                    <a:pt x="2508504" y="0"/>
                  </a:lnTo>
                  <a:lnTo>
                    <a:pt x="2508504" y="12700"/>
                  </a:lnTo>
                  <a:lnTo>
                    <a:pt x="0" y="12700"/>
                  </a:lnTo>
                  <a:close/>
                </a:path>
              </a:pathLst>
            </a:custGeom>
            <a:solidFill>
              <a:srgbClr val="BDDCD0"/>
            </a:solidFill>
          </p:spPr>
          <p:txBody>
            <a:bodyPr/>
            <a:lstStyle/>
            <a:p>
              <a:endParaRPr lang="en-US"/>
            </a:p>
          </p:txBody>
        </p:sp>
      </p:grpSp>
      <p:grpSp>
        <p:nvGrpSpPr>
          <p:cNvPr id="18" name="Group 18"/>
          <p:cNvGrpSpPr>
            <a:grpSpLocks noChangeAspect="1"/>
          </p:cNvGrpSpPr>
          <p:nvPr/>
        </p:nvGrpSpPr>
        <p:grpSpPr>
          <a:xfrm>
            <a:off x="10706129" y="6202944"/>
            <a:ext cx="8538556" cy="43218"/>
            <a:chOff x="0" y="0"/>
            <a:chExt cx="2508504" cy="12700"/>
          </a:xfrm>
        </p:grpSpPr>
        <p:sp>
          <p:nvSpPr>
            <p:cNvPr id="19" name="Freeform 19"/>
            <p:cNvSpPr/>
            <p:nvPr/>
          </p:nvSpPr>
          <p:spPr>
            <a:xfrm>
              <a:off x="0" y="0"/>
              <a:ext cx="2508504" cy="12700"/>
            </a:xfrm>
            <a:custGeom>
              <a:avLst/>
              <a:gdLst/>
              <a:ahLst/>
              <a:cxnLst/>
              <a:rect l="l" t="t" r="r" b="b"/>
              <a:pathLst>
                <a:path w="2508504" h="12700">
                  <a:moveTo>
                    <a:pt x="0" y="0"/>
                  </a:moveTo>
                  <a:lnTo>
                    <a:pt x="2508504" y="0"/>
                  </a:lnTo>
                  <a:lnTo>
                    <a:pt x="2508504" y="12700"/>
                  </a:lnTo>
                  <a:lnTo>
                    <a:pt x="0" y="12700"/>
                  </a:lnTo>
                  <a:close/>
                </a:path>
              </a:pathLst>
            </a:custGeom>
            <a:solidFill>
              <a:srgbClr val="BDDCD0"/>
            </a:solidFill>
          </p:spPr>
          <p:txBody>
            <a:bodyPr/>
            <a:lstStyle/>
            <a:p>
              <a:endParaRPr lang="en-US"/>
            </a:p>
          </p:txBody>
        </p:sp>
      </p:grpSp>
      <p:grpSp>
        <p:nvGrpSpPr>
          <p:cNvPr id="20" name="Group 20"/>
          <p:cNvGrpSpPr/>
          <p:nvPr/>
        </p:nvGrpSpPr>
        <p:grpSpPr>
          <a:xfrm>
            <a:off x="11253799" y="1171698"/>
            <a:ext cx="6135935" cy="825309"/>
            <a:chOff x="0" y="0"/>
            <a:chExt cx="8181246" cy="1100412"/>
          </a:xfrm>
        </p:grpSpPr>
        <p:grpSp>
          <p:nvGrpSpPr>
            <p:cNvPr id="21" name="Group 21"/>
            <p:cNvGrpSpPr/>
            <p:nvPr/>
          </p:nvGrpSpPr>
          <p:grpSpPr>
            <a:xfrm>
              <a:off x="0" y="0"/>
              <a:ext cx="8181246" cy="1100412"/>
              <a:chOff x="0" y="0"/>
              <a:chExt cx="1182822" cy="159095"/>
            </a:xfrm>
          </p:grpSpPr>
          <p:sp>
            <p:nvSpPr>
              <p:cNvPr id="22" name="Freeform 22"/>
              <p:cNvSpPr/>
              <p:nvPr/>
            </p:nvSpPr>
            <p:spPr>
              <a:xfrm>
                <a:off x="0" y="0"/>
                <a:ext cx="1182822" cy="159095"/>
              </a:xfrm>
              <a:custGeom>
                <a:avLst/>
                <a:gdLst/>
                <a:ahLst/>
                <a:cxnLst/>
                <a:rect l="l" t="t" r="r" b="b"/>
                <a:pathLst>
                  <a:path w="1182822" h="159095">
                    <a:moveTo>
                      <a:pt x="0" y="0"/>
                    </a:moveTo>
                    <a:lnTo>
                      <a:pt x="1182822" y="0"/>
                    </a:lnTo>
                    <a:lnTo>
                      <a:pt x="1182822" y="159095"/>
                    </a:lnTo>
                    <a:lnTo>
                      <a:pt x="0" y="159095"/>
                    </a:lnTo>
                    <a:close/>
                  </a:path>
                </a:pathLst>
              </a:custGeom>
              <a:solidFill>
                <a:srgbClr val="FFFFFF"/>
              </a:solidFill>
            </p:spPr>
            <p:txBody>
              <a:bodyPr/>
              <a:lstStyle/>
              <a:p>
                <a:endParaRPr lang="en-US"/>
              </a:p>
            </p:txBody>
          </p:sp>
          <p:sp>
            <p:nvSpPr>
              <p:cNvPr id="23" name="TextBox 23"/>
              <p:cNvSpPr txBox="1"/>
              <p:nvPr/>
            </p:nvSpPr>
            <p:spPr>
              <a:xfrm>
                <a:off x="0" y="-19050"/>
                <a:ext cx="1182822" cy="178145"/>
              </a:xfrm>
              <a:prstGeom prst="rect">
                <a:avLst/>
              </a:prstGeom>
            </p:spPr>
            <p:txBody>
              <a:bodyPr lIns="50800" tIns="50800" rIns="50800" bIns="50800" rtlCol="0" anchor="ctr"/>
              <a:lstStyle/>
              <a:p>
                <a:pPr algn="ctr">
                  <a:lnSpc>
                    <a:spcPts val="1980"/>
                  </a:lnSpc>
                </a:pPr>
                <a:endParaRPr/>
              </a:p>
            </p:txBody>
          </p:sp>
        </p:grpSp>
        <p:sp>
          <p:nvSpPr>
            <p:cNvPr id="24" name="TextBox 24"/>
            <p:cNvSpPr txBox="1"/>
            <p:nvPr/>
          </p:nvSpPr>
          <p:spPr>
            <a:xfrm>
              <a:off x="171791" y="246935"/>
              <a:ext cx="7837663" cy="644642"/>
            </a:xfrm>
            <a:prstGeom prst="rect">
              <a:avLst/>
            </a:prstGeom>
          </p:spPr>
          <p:txBody>
            <a:bodyPr lIns="0" tIns="0" rIns="0" bIns="0" rtlCol="0" anchor="t">
              <a:spAutoFit/>
            </a:bodyPr>
            <a:lstStyle/>
            <a:p>
              <a:pPr algn="ctr">
                <a:lnSpc>
                  <a:spcPts val="3787"/>
                </a:lnSpc>
              </a:pPr>
              <a:r>
                <a:rPr lang="en-US" sz="3443">
                  <a:solidFill>
                    <a:srgbClr val="000000"/>
                  </a:solidFill>
                  <a:latin typeface="Frutiger Bold"/>
                </a:rPr>
                <a:t>Your resume should include:</a:t>
              </a:r>
            </a:p>
          </p:txBody>
        </p:sp>
      </p:grpSp>
      <p:sp>
        <p:nvSpPr>
          <p:cNvPr id="25" name="TextBox 25"/>
          <p:cNvSpPr txBox="1"/>
          <p:nvPr/>
        </p:nvSpPr>
        <p:spPr>
          <a:xfrm>
            <a:off x="10831373" y="6462253"/>
            <a:ext cx="1684881" cy="460017"/>
          </a:xfrm>
          <a:prstGeom prst="rect">
            <a:avLst/>
          </a:prstGeom>
        </p:spPr>
        <p:txBody>
          <a:bodyPr lIns="0" tIns="0" rIns="0" bIns="0" rtlCol="0" anchor="t">
            <a:spAutoFit/>
          </a:bodyPr>
          <a:lstStyle/>
          <a:p>
            <a:pPr algn="l">
              <a:lnSpc>
                <a:spcPts val="3779"/>
              </a:lnSpc>
            </a:pPr>
            <a:r>
              <a:rPr lang="en-US" sz="2700">
                <a:solidFill>
                  <a:srgbClr val="FFFFFF"/>
                </a:solidFill>
                <a:latin typeface="Frutiger"/>
              </a:rPr>
              <a:t>Education</a:t>
            </a:r>
          </a:p>
        </p:txBody>
      </p:sp>
      <p:sp>
        <p:nvSpPr>
          <p:cNvPr id="26" name="TextBox 26"/>
          <p:cNvSpPr txBox="1"/>
          <p:nvPr/>
        </p:nvSpPr>
        <p:spPr>
          <a:xfrm>
            <a:off x="10831373" y="4399855"/>
            <a:ext cx="2267024" cy="460017"/>
          </a:xfrm>
          <a:prstGeom prst="rect">
            <a:avLst/>
          </a:prstGeom>
        </p:spPr>
        <p:txBody>
          <a:bodyPr lIns="0" tIns="0" rIns="0" bIns="0" rtlCol="0" anchor="t">
            <a:spAutoFit/>
          </a:bodyPr>
          <a:lstStyle/>
          <a:p>
            <a:pPr algn="l">
              <a:lnSpc>
                <a:spcPts val="3779"/>
              </a:lnSpc>
            </a:pPr>
            <a:r>
              <a:rPr lang="en-US" sz="2700">
                <a:solidFill>
                  <a:srgbClr val="FFFFFF"/>
                </a:solidFill>
                <a:latin typeface="Frutiger"/>
              </a:rPr>
              <a:t>Email Address</a:t>
            </a:r>
          </a:p>
        </p:txBody>
      </p:sp>
      <p:sp>
        <p:nvSpPr>
          <p:cNvPr id="27" name="TextBox 27"/>
          <p:cNvSpPr txBox="1"/>
          <p:nvPr/>
        </p:nvSpPr>
        <p:spPr>
          <a:xfrm>
            <a:off x="10831373" y="5438125"/>
            <a:ext cx="2348658" cy="460017"/>
          </a:xfrm>
          <a:prstGeom prst="rect">
            <a:avLst/>
          </a:prstGeom>
        </p:spPr>
        <p:txBody>
          <a:bodyPr lIns="0" tIns="0" rIns="0" bIns="0" rtlCol="0" anchor="t">
            <a:spAutoFit/>
          </a:bodyPr>
          <a:lstStyle/>
          <a:p>
            <a:pPr algn="l">
              <a:lnSpc>
                <a:spcPts val="3779"/>
              </a:lnSpc>
            </a:pPr>
            <a:r>
              <a:rPr lang="en-US" sz="2700">
                <a:solidFill>
                  <a:srgbClr val="FFFFFF"/>
                </a:solidFill>
                <a:latin typeface="Frutiger"/>
              </a:rPr>
              <a:t>City and State</a:t>
            </a:r>
          </a:p>
        </p:txBody>
      </p:sp>
      <p:sp>
        <p:nvSpPr>
          <p:cNvPr id="28" name="TextBox 28"/>
          <p:cNvSpPr txBox="1"/>
          <p:nvPr/>
        </p:nvSpPr>
        <p:spPr>
          <a:xfrm>
            <a:off x="10831373" y="2374926"/>
            <a:ext cx="2496460" cy="460017"/>
          </a:xfrm>
          <a:prstGeom prst="rect">
            <a:avLst/>
          </a:prstGeom>
        </p:spPr>
        <p:txBody>
          <a:bodyPr lIns="0" tIns="0" rIns="0" bIns="0" rtlCol="0" anchor="t">
            <a:spAutoFit/>
          </a:bodyPr>
          <a:lstStyle/>
          <a:p>
            <a:pPr algn="l">
              <a:lnSpc>
                <a:spcPts val="3779"/>
              </a:lnSpc>
            </a:pPr>
            <a:r>
              <a:rPr lang="en-US" sz="2700">
                <a:solidFill>
                  <a:srgbClr val="FFFFFF"/>
                </a:solidFill>
                <a:latin typeface="Frutiger"/>
              </a:rPr>
              <a:t>Your Full Name</a:t>
            </a:r>
          </a:p>
        </p:txBody>
      </p:sp>
      <p:sp>
        <p:nvSpPr>
          <p:cNvPr id="29" name="TextBox 29"/>
          <p:cNvSpPr txBox="1"/>
          <p:nvPr/>
        </p:nvSpPr>
        <p:spPr>
          <a:xfrm>
            <a:off x="10831373" y="3377867"/>
            <a:ext cx="2419643" cy="460017"/>
          </a:xfrm>
          <a:prstGeom prst="rect">
            <a:avLst/>
          </a:prstGeom>
        </p:spPr>
        <p:txBody>
          <a:bodyPr lIns="0" tIns="0" rIns="0" bIns="0" rtlCol="0" anchor="t">
            <a:spAutoFit/>
          </a:bodyPr>
          <a:lstStyle/>
          <a:p>
            <a:pPr algn="l">
              <a:lnSpc>
                <a:spcPts val="3779"/>
              </a:lnSpc>
            </a:pPr>
            <a:r>
              <a:rPr lang="en-US" sz="2700" spc="2">
                <a:solidFill>
                  <a:srgbClr val="FFFFFF"/>
                </a:solidFill>
                <a:latin typeface="Frutiger"/>
              </a:rPr>
              <a:t>Phone Number</a:t>
            </a:r>
          </a:p>
        </p:txBody>
      </p:sp>
      <p:sp>
        <p:nvSpPr>
          <p:cNvPr id="30" name="TextBox 30"/>
          <p:cNvSpPr txBox="1"/>
          <p:nvPr/>
        </p:nvSpPr>
        <p:spPr>
          <a:xfrm>
            <a:off x="818001" y="454221"/>
            <a:ext cx="8672589" cy="1542786"/>
          </a:xfrm>
          <a:prstGeom prst="rect">
            <a:avLst/>
          </a:prstGeom>
        </p:spPr>
        <p:txBody>
          <a:bodyPr lIns="0" tIns="0" rIns="0" bIns="0" rtlCol="0" anchor="t">
            <a:spAutoFit/>
          </a:bodyPr>
          <a:lstStyle/>
          <a:p>
            <a:pPr algn="ctr">
              <a:lnSpc>
                <a:spcPts val="10306"/>
              </a:lnSpc>
              <a:spcBef>
                <a:spcPct val="0"/>
              </a:spcBef>
            </a:pPr>
            <a:r>
              <a:rPr lang="en-US" sz="9284">
                <a:solidFill>
                  <a:srgbClr val="FFFFFF"/>
                </a:solidFill>
                <a:latin typeface="Neue Kabel 2"/>
              </a:rPr>
              <a:t>Resume Building</a:t>
            </a:r>
          </a:p>
        </p:txBody>
      </p:sp>
      <p:sp>
        <p:nvSpPr>
          <p:cNvPr id="31" name="TextBox 31"/>
          <p:cNvSpPr txBox="1"/>
          <p:nvPr/>
        </p:nvSpPr>
        <p:spPr>
          <a:xfrm>
            <a:off x="14468885" y="2398604"/>
            <a:ext cx="3512268" cy="460017"/>
          </a:xfrm>
          <a:prstGeom prst="rect">
            <a:avLst/>
          </a:prstGeom>
        </p:spPr>
        <p:txBody>
          <a:bodyPr lIns="0" tIns="0" rIns="0" bIns="0" rtlCol="0" anchor="t">
            <a:spAutoFit/>
          </a:bodyPr>
          <a:lstStyle/>
          <a:p>
            <a:pPr algn="l">
              <a:lnSpc>
                <a:spcPts val="3779"/>
              </a:lnSpc>
            </a:pPr>
            <a:r>
              <a:rPr lang="en-US" sz="2700">
                <a:solidFill>
                  <a:srgbClr val="FFFFFF"/>
                </a:solidFill>
                <a:latin typeface="Frutiger"/>
              </a:rPr>
              <a:t>Activities and Awards</a:t>
            </a:r>
          </a:p>
        </p:txBody>
      </p:sp>
      <p:sp>
        <p:nvSpPr>
          <p:cNvPr id="32" name="TextBox 32"/>
          <p:cNvSpPr txBox="1"/>
          <p:nvPr/>
        </p:nvSpPr>
        <p:spPr>
          <a:xfrm>
            <a:off x="14468885" y="3265762"/>
            <a:ext cx="3362606" cy="760428"/>
          </a:xfrm>
          <a:prstGeom prst="rect">
            <a:avLst/>
          </a:prstGeom>
        </p:spPr>
        <p:txBody>
          <a:bodyPr lIns="0" tIns="0" rIns="0" bIns="0" rtlCol="0" anchor="t">
            <a:spAutoFit/>
          </a:bodyPr>
          <a:lstStyle/>
          <a:p>
            <a:pPr algn="l">
              <a:lnSpc>
                <a:spcPts val="2951"/>
              </a:lnSpc>
            </a:pPr>
            <a:r>
              <a:rPr lang="en-US" sz="2699">
                <a:solidFill>
                  <a:srgbClr val="FFFFFF"/>
                </a:solidFill>
                <a:latin typeface="Frutiger"/>
              </a:rPr>
              <a:t>Volunteer Activities and Extracurriculars</a:t>
            </a:r>
          </a:p>
        </p:txBody>
      </p:sp>
      <p:sp>
        <p:nvSpPr>
          <p:cNvPr id="33" name="TextBox 33"/>
          <p:cNvSpPr txBox="1"/>
          <p:nvPr/>
        </p:nvSpPr>
        <p:spPr>
          <a:xfrm>
            <a:off x="14468885" y="4114105"/>
            <a:ext cx="2042077" cy="754380"/>
          </a:xfrm>
          <a:prstGeom prst="rect">
            <a:avLst/>
          </a:prstGeom>
        </p:spPr>
        <p:txBody>
          <a:bodyPr lIns="0" tIns="0" rIns="0" bIns="0" rtlCol="0" anchor="t">
            <a:spAutoFit/>
          </a:bodyPr>
          <a:lstStyle/>
          <a:p>
            <a:pPr algn="l">
              <a:lnSpc>
                <a:spcPts val="6750"/>
              </a:lnSpc>
            </a:pPr>
            <a:r>
              <a:rPr lang="en-US" sz="2700">
                <a:solidFill>
                  <a:srgbClr val="FFFFFF"/>
                </a:solidFill>
                <a:latin typeface="Frutiger"/>
              </a:rPr>
              <a:t>3 References</a:t>
            </a:r>
          </a:p>
        </p:txBody>
      </p:sp>
      <p:sp>
        <p:nvSpPr>
          <p:cNvPr id="34" name="TextBox 34"/>
          <p:cNvSpPr txBox="1"/>
          <p:nvPr/>
        </p:nvSpPr>
        <p:spPr>
          <a:xfrm>
            <a:off x="14468885" y="5423983"/>
            <a:ext cx="2877069" cy="460017"/>
          </a:xfrm>
          <a:prstGeom prst="rect">
            <a:avLst/>
          </a:prstGeom>
        </p:spPr>
        <p:txBody>
          <a:bodyPr lIns="0" tIns="0" rIns="0" bIns="0" rtlCol="0" anchor="t">
            <a:spAutoFit/>
          </a:bodyPr>
          <a:lstStyle/>
          <a:p>
            <a:pPr algn="l">
              <a:lnSpc>
                <a:spcPts val="3779"/>
              </a:lnSpc>
            </a:pPr>
            <a:r>
              <a:rPr lang="en-US" sz="2700">
                <a:solidFill>
                  <a:srgbClr val="FFFFFF"/>
                </a:solidFill>
                <a:latin typeface="Frutiger"/>
              </a:rPr>
              <a:t>Work Experiences</a:t>
            </a:r>
          </a:p>
        </p:txBody>
      </p:sp>
      <p:grpSp>
        <p:nvGrpSpPr>
          <p:cNvPr id="35" name="Group 35"/>
          <p:cNvGrpSpPr/>
          <p:nvPr/>
        </p:nvGrpSpPr>
        <p:grpSpPr>
          <a:xfrm>
            <a:off x="6269064" y="8807407"/>
            <a:ext cx="4562309" cy="1709928"/>
            <a:chOff x="0" y="0"/>
            <a:chExt cx="6083079" cy="2279904"/>
          </a:xfrm>
        </p:grpSpPr>
        <p:sp>
          <p:nvSpPr>
            <p:cNvPr id="36" name="Freeform 36"/>
            <p:cNvSpPr/>
            <p:nvPr/>
          </p:nvSpPr>
          <p:spPr>
            <a:xfrm>
              <a:off x="0" y="0"/>
              <a:ext cx="3544824" cy="2279904"/>
            </a:xfrm>
            <a:custGeom>
              <a:avLst/>
              <a:gdLst/>
              <a:ahLst/>
              <a:cxnLst/>
              <a:rect l="l" t="t" r="r" b="b"/>
              <a:pathLst>
                <a:path w="3544824" h="2279904">
                  <a:moveTo>
                    <a:pt x="0" y="0"/>
                  </a:moveTo>
                  <a:lnTo>
                    <a:pt x="3544824" y="0"/>
                  </a:lnTo>
                  <a:lnTo>
                    <a:pt x="3544824" y="2279904"/>
                  </a:lnTo>
                  <a:lnTo>
                    <a:pt x="0" y="22799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7" name="Freeform 37"/>
            <p:cNvSpPr/>
            <p:nvPr/>
          </p:nvSpPr>
          <p:spPr>
            <a:xfrm>
              <a:off x="1512570" y="1082040"/>
              <a:ext cx="3133344" cy="1197864"/>
            </a:xfrm>
            <a:custGeom>
              <a:avLst/>
              <a:gdLst/>
              <a:ahLst/>
              <a:cxnLst/>
              <a:rect l="l" t="t" r="r" b="b"/>
              <a:pathLst>
                <a:path w="3133344" h="1197864">
                  <a:moveTo>
                    <a:pt x="0" y="0"/>
                  </a:moveTo>
                  <a:lnTo>
                    <a:pt x="3133344" y="0"/>
                  </a:lnTo>
                  <a:lnTo>
                    <a:pt x="3133344" y="1197864"/>
                  </a:lnTo>
                  <a:lnTo>
                    <a:pt x="0" y="119786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8" name="Freeform 38"/>
            <p:cNvSpPr/>
            <p:nvPr/>
          </p:nvSpPr>
          <p:spPr>
            <a:xfrm flipH="1">
              <a:off x="2538255" y="0"/>
              <a:ext cx="3544824" cy="2279904"/>
            </a:xfrm>
            <a:custGeom>
              <a:avLst/>
              <a:gdLst/>
              <a:ahLst/>
              <a:cxnLst/>
              <a:rect l="l" t="t" r="r" b="b"/>
              <a:pathLst>
                <a:path w="3544824" h="2279904">
                  <a:moveTo>
                    <a:pt x="3544824" y="0"/>
                  </a:moveTo>
                  <a:lnTo>
                    <a:pt x="0" y="0"/>
                  </a:lnTo>
                  <a:lnTo>
                    <a:pt x="0" y="2279904"/>
                  </a:lnTo>
                  <a:lnTo>
                    <a:pt x="3544824" y="2279904"/>
                  </a:lnTo>
                  <a:lnTo>
                    <a:pt x="3544824"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grpSp>
        <p:nvGrpSpPr>
          <p:cNvPr id="39" name="Group 39"/>
          <p:cNvGrpSpPr>
            <a:grpSpLocks noChangeAspect="1"/>
          </p:cNvGrpSpPr>
          <p:nvPr/>
        </p:nvGrpSpPr>
        <p:grpSpPr>
          <a:xfrm rot="5400000">
            <a:off x="2752665" y="9152187"/>
            <a:ext cx="174122" cy="2095505"/>
            <a:chOff x="0" y="0"/>
            <a:chExt cx="116078" cy="1397000"/>
          </a:xfrm>
        </p:grpSpPr>
        <p:sp>
          <p:nvSpPr>
            <p:cNvPr id="40" name="Freeform 40"/>
            <p:cNvSpPr/>
            <p:nvPr/>
          </p:nvSpPr>
          <p:spPr>
            <a:xfrm>
              <a:off x="0" y="0"/>
              <a:ext cx="116078" cy="1397000"/>
            </a:xfrm>
            <a:custGeom>
              <a:avLst/>
              <a:gdLst/>
              <a:ahLst/>
              <a:cxnLst/>
              <a:rect l="l" t="t" r="r" b="b"/>
              <a:pathLst>
                <a:path w="116078" h="1397000">
                  <a:moveTo>
                    <a:pt x="63500" y="0"/>
                  </a:moveTo>
                  <a:cubicBezTo>
                    <a:pt x="28448" y="0"/>
                    <a:pt x="0" y="28448"/>
                    <a:pt x="0" y="63500"/>
                  </a:cubicBezTo>
                  <a:lnTo>
                    <a:pt x="0" y="444500"/>
                  </a:lnTo>
                  <a:cubicBezTo>
                    <a:pt x="0" y="479552"/>
                    <a:pt x="28448" y="508000"/>
                    <a:pt x="63500" y="508000"/>
                  </a:cubicBezTo>
                  <a:cubicBezTo>
                    <a:pt x="85344" y="508000"/>
                    <a:pt x="104648" y="496951"/>
                    <a:pt x="116078" y="480060"/>
                  </a:cubicBezTo>
                  <a:lnTo>
                    <a:pt x="116078" y="27940"/>
                  </a:lnTo>
                  <a:lnTo>
                    <a:pt x="116078" y="27940"/>
                  </a:lnTo>
                  <a:cubicBezTo>
                    <a:pt x="104648" y="11049"/>
                    <a:pt x="85344" y="0"/>
                    <a:pt x="63500" y="0"/>
                  </a:cubicBezTo>
                  <a:close/>
                  <a:moveTo>
                    <a:pt x="63500" y="889000"/>
                  </a:moveTo>
                  <a:cubicBezTo>
                    <a:pt x="28448" y="889000"/>
                    <a:pt x="0" y="917448"/>
                    <a:pt x="0" y="952500"/>
                  </a:cubicBezTo>
                  <a:lnTo>
                    <a:pt x="0" y="1333500"/>
                  </a:lnTo>
                  <a:cubicBezTo>
                    <a:pt x="0" y="1368552"/>
                    <a:pt x="28448" y="1397000"/>
                    <a:pt x="63500" y="1397000"/>
                  </a:cubicBezTo>
                  <a:cubicBezTo>
                    <a:pt x="85344" y="1397000"/>
                    <a:pt x="104648" y="1385951"/>
                    <a:pt x="116078" y="1369060"/>
                  </a:cubicBezTo>
                  <a:lnTo>
                    <a:pt x="116078" y="916940"/>
                  </a:lnTo>
                  <a:lnTo>
                    <a:pt x="116078" y="916940"/>
                  </a:lnTo>
                  <a:cubicBezTo>
                    <a:pt x="104648" y="900049"/>
                    <a:pt x="85344" y="889000"/>
                    <a:pt x="63500" y="889000"/>
                  </a:cubicBezTo>
                  <a:close/>
                </a:path>
              </a:pathLst>
            </a:custGeom>
            <a:solidFill>
              <a:srgbClr val="F93D3A"/>
            </a:solidFill>
          </p:spPr>
          <p:txBody>
            <a:bodyPr/>
            <a:lstStyle/>
            <a:p>
              <a:endParaRPr lang="en-US"/>
            </a:p>
          </p:txBody>
        </p:sp>
      </p:grpSp>
      <p:sp>
        <p:nvSpPr>
          <p:cNvPr id="41" name="Freeform 41"/>
          <p:cNvSpPr/>
          <p:nvPr/>
        </p:nvSpPr>
        <p:spPr>
          <a:xfrm>
            <a:off x="14323656" y="8577072"/>
            <a:ext cx="3553704" cy="1288697"/>
          </a:xfrm>
          <a:custGeom>
            <a:avLst/>
            <a:gdLst/>
            <a:ahLst/>
            <a:cxnLst/>
            <a:rect l="l" t="t" r="r" b="b"/>
            <a:pathLst>
              <a:path w="3553704" h="1288697">
                <a:moveTo>
                  <a:pt x="0" y="0"/>
                </a:moveTo>
                <a:lnTo>
                  <a:pt x="3553705" y="0"/>
                </a:lnTo>
                <a:lnTo>
                  <a:pt x="3553705" y="1288697"/>
                </a:lnTo>
                <a:lnTo>
                  <a:pt x="0" y="1288697"/>
                </a:lnTo>
                <a:lnTo>
                  <a:pt x="0" y="0"/>
                </a:lnTo>
                <a:close/>
              </a:path>
            </a:pathLst>
          </a:custGeom>
          <a:blipFill>
            <a:blip r:embed="rId6"/>
            <a:stretch>
              <a:fillRect t="-10890" b="-11668"/>
            </a:stretch>
          </a:blipFill>
        </p:spPr>
        <p:txBody>
          <a:bodyPr/>
          <a:lstStyle/>
          <a:p>
            <a:endParaRPr lang="en-US"/>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0" y="583502"/>
            <a:ext cx="192024" cy="946404"/>
            <a:chOff x="0" y="0"/>
            <a:chExt cx="128016" cy="630936"/>
          </a:xfrm>
        </p:grpSpPr>
        <p:sp>
          <p:nvSpPr>
            <p:cNvPr id="3" name="Freeform 3"/>
            <p:cNvSpPr/>
            <p:nvPr/>
          </p:nvSpPr>
          <p:spPr>
            <a:xfrm>
              <a:off x="0" y="0"/>
              <a:ext cx="128016" cy="630936"/>
            </a:xfrm>
            <a:custGeom>
              <a:avLst/>
              <a:gdLst/>
              <a:ahLst/>
              <a:cxnLst/>
              <a:rect l="l" t="t" r="r" b="b"/>
              <a:pathLst>
                <a:path w="128016" h="630936">
                  <a:moveTo>
                    <a:pt x="0" y="630936"/>
                  </a:moveTo>
                  <a:lnTo>
                    <a:pt x="128016" y="630936"/>
                  </a:lnTo>
                  <a:lnTo>
                    <a:pt x="128016" y="0"/>
                  </a:lnTo>
                  <a:lnTo>
                    <a:pt x="0" y="0"/>
                  </a:lnTo>
                  <a:close/>
                </a:path>
              </a:pathLst>
            </a:custGeom>
            <a:solidFill>
              <a:srgbClr val="00F48E"/>
            </a:solidFill>
          </p:spPr>
          <p:txBody>
            <a:bodyPr/>
            <a:lstStyle/>
            <a:p>
              <a:endParaRPr lang="en-US"/>
            </a:p>
          </p:txBody>
        </p:sp>
      </p:grpSp>
      <p:sp>
        <p:nvSpPr>
          <p:cNvPr id="4" name="Freeform 4"/>
          <p:cNvSpPr/>
          <p:nvPr/>
        </p:nvSpPr>
        <p:spPr>
          <a:xfrm>
            <a:off x="1261872" y="2071116"/>
            <a:ext cx="15759684" cy="27432"/>
          </a:xfrm>
          <a:custGeom>
            <a:avLst/>
            <a:gdLst/>
            <a:ahLst/>
            <a:cxnLst/>
            <a:rect l="l" t="t" r="r" b="b"/>
            <a:pathLst>
              <a:path w="15759684" h="27432">
                <a:moveTo>
                  <a:pt x="0" y="0"/>
                </a:moveTo>
                <a:lnTo>
                  <a:pt x="15759684" y="0"/>
                </a:lnTo>
                <a:lnTo>
                  <a:pt x="15759684" y="27432"/>
                </a:lnTo>
                <a:lnTo>
                  <a:pt x="0" y="2743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TextBox 5"/>
          <p:cNvSpPr txBox="1"/>
          <p:nvPr/>
        </p:nvSpPr>
        <p:spPr>
          <a:xfrm>
            <a:off x="1266293" y="245016"/>
            <a:ext cx="15755414" cy="1626075"/>
          </a:xfrm>
          <a:prstGeom prst="rect">
            <a:avLst/>
          </a:prstGeom>
        </p:spPr>
        <p:txBody>
          <a:bodyPr lIns="0" tIns="0" rIns="0" bIns="0" rtlCol="0" anchor="t">
            <a:spAutoFit/>
          </a:bodyPr>
          <a:lstStyle/>
          <a:p>
            <a:pPr algn="ctr">
              <a:lnSpc>
                <a:spcPts val="10845"/>
              </a:lnSpc>
              <a:spcBef>
                <a:spcPct val="0"/>
              </a:spcBef>
            </a:pPr>
            <a:r>
              <a:rPr lang="en-US" sz="9770">
                <a:solidFill>
                  <a:srgbClr val="FFFFFF"/>
                </a:solidFill>
                <a:latin typeface="Neue Kabel 2"/>
              </a:rPr>
              <a:t>Rocking Your Next Interview</a:t>
            </a:r>
          </a:p>
        </p:txBody>
      </p:sp>
      <p:grpSp>
        <p:nvGrpSpPr>
          <p:cNvPr id="6" name="Group 6"/>
          <p:cNvGrpSpPr/>
          <p:nvPr/>
        </p:nvGrpSpPr>
        <p:grpSpPr>
          <a:xfrm>
            <a:off x="1645275" y="2098548"/>
            <a:ext cx="14997450" cy="6363414"/>
            <a:chOff x="0" y="0"/>
            <a:chExt cx="19996600" cy="8484552"/>
          </a:xfrm>
        </p:grpSpPr>
        <p:grpSp>
          <p:nvGrpSpPr>
            <p:cNvPr id="7" name="Group 7"/>
            <p:cNvGrpSpPr/>
            <p:nvPr/>
          </p:nvGrpSpPr>
          <p:grpSpPr>
            <a:xfrm>
              <a:off x="0" y="6021970"/>
              <a:ext cx="19996600" cy="2462583"/>
              <a:chOff x="0" y="0"/>
              <a:chExt cx="4288064" cy="528075"/>
            </a:xfrm>
          </p:grpSpPr>
          <p:sp>
            <p:nvSpPr>
              <p:cNvPr id="8" name="Freeform 8"/>
              <p:cNvSpPr/>
              <p:nvPr/>
            </p:nvSpPr>
            <p:spPr>
              <a:xfrm>
                <a:off x="0" y="0"/>
                <a:ext cx="4288064" cy="528075"/>
              </a:xfrm>
              <a:custGeom>
                <a:avLst/>
                <a:gdLst/>
                <a:ahLst/>
                <a:cxnLst/>
                <a:rect l="l" t="t" r="r" b="b"/>
                <a:pathLst>
                  <a:path w="4288064" h="528075">
                    <a:moveTo>
                      <a:pt x="26327" y="0"/>
                    </a:moveTo>
                    <a:lnTo>
                      <a:pt x="4261737" y="0"/>
                    </a:lnTo>
                    <a:cubicBezTo>
                      <a:pt x="4276277" y="0"/>
                      <a:pt x="4288064" y="11787"/>
                      <a:pt x="4288064" y="26327"/>
                    </a:cubicBezTo>
                    <a:lnTo>
                      <a:pt x="4288064" y="501748"/>
                    </a:lnTo>
                    <a:cubicBezTo>
                      <a:pt x="4288064" y="508731"/>
                      <a:pt x="4285290" y="515427"/>
                      <a:pt x="4280353" y="520364"/>
                    </a:cubicBezTo>
                    <a:cubicBezTo>
                      <a:pt x="4275416" y="525302"/>
                      <a:pt x="4268720" y="528075"/>
                      <a:pt x="4261737" y="528075"/>
                    </a:cubicBezTo>
                    <a:lnTo>
                      <a:pt x="26327" y="528075"/>
                    </a:lnTo>
                    <a:cubicBezTo>
                      <a:pt x="19345" y="528075"/>
                      <a:pt x="12648" y="525302"/>
                      <a:pt x="7711" y="520364"/>
                    </a:cubicBezTo>
                    <a:cubicBezTo>
                      <a:pt x="2774" y="515427"/>
                      <a:pt x="0" y="508731"/>
                      <a:pt x="0" y="501748"/>
                    </a:cubicBezTo>
                    <a:lnTo>
                      <a:pt x="0" y="26327"/>
                    </a:lnTo>
                    <a:cubicBezTo>
                      <a:pt x="0" y="19345"/>
                      <a:pt x="2774" y="12648"/>
                      <a:pt x="7711" y="7711"/>
                    </a:cubicBezTo>
                    <a:cubicBezTo>
                      <a:pt x="12648" y="2774"/>
                      <a:pt x="19345" y="0"/>
                      <a:pt x="26327" y="0"/>
                    </a:cubicBezTo>
                    <a:close/>
                  </a:path>
                </a:pathLst>
              </a:custGeom>
              <a:solidFill>
                <a:srgbClr val="951ABE"/>
              </a:solidFill>
            </p:spPr>
            <p:txBody>
              <a:bodyPr/>
              <a:lstStyle/>
              <a:p>
                <a:endParaRPr lang="en-US"/>
              </a:p>
            </p:txBody>
          </p:sp>
          <p:sp>
            <p:nvSpPr>
              <p:cNvPr id="9" name="TextBox 9"/>
              <p:cNvSpPr txBox="1"/>
              <p:nvPr/>
            </p:nvSpPr>
            <p:spPr>
              <a:xfrm>
                <a:off x="0" y="-19050"/>
                <a:ext cx="4288064" cy="547125"/>
              </a:xfrm>
              <a:prstGeom prst="rect">
                <a:avLst/>
              </a:prstGeom>
            </p:spPr>
            <p:txBody>
              <a:bodyPr lIns="50800" tIns="50800" rIns="50800" bIns="50800" rtlCol="0" anchor="ctr"/>
              <a:lstStyle/>
              <a:p>
                <a:pPr algn="ctr">
                  <a:lnSpc>
                    <a:spcPts val="1980"/>
                  </a:lnSpc>
                </a:pPr>
                <a:endParaRPr/>
              </a:p>
            </p:txBody>
          </p:sp>
        </p:grpSp>
        <p:grpSp>
          <p:nvGrpSpPr>
            <p:cNvPr id="10" name="Group 10"/>
            <p:cNvGrpSpPr/>
            <p:nvPr/>
          </p:nvGrpSpPr>
          <p:grpSpPr>
            <a:xfrm>
              <a:off x="0" y="3005137"/>
              <a:ext cx="19996600" cy="2462583"/>
              <a:chOff x="0" y="0"/>
              <a:chExt cx="4288064" cy="528075"/>
            </a:xfrm>
          </p:grpSpPr>
          <p:sp>
            <p:nvSpPr>
              <p:cNvPr id="11" name="Freeform 11"/>
              <p:cNvSpPr/>
              <p:nvPr/>
            </p:nvSpPr>
            <p:spPr>
              <a:xfrm>
                <a:off x="0" y="0"/>
                <a:ext cx="4288064" cy="528075"/>
              </a:xfrm>
              <a:custGeom>
                <a:avLst/>
                <a:gdLst/>
                <a:ahLst/>
                <a:cxnLst/>
                <a:rect l="l" t="t" r="r" b="b"/>
                <a:pathLst>
                  <a:path w="4288064" h="528075">
                    <a:moveTo>
                      <a:pt x="26327" y="0"/>
                    </a:moveTo>
                    <a:lnTo>
                      <a:pt x="4261737" y="0"/>
                    </a:lnTo>
                    <a:cubicBezTo>
                      <a:pt x="4276277" y="0"/>
                      <a:pt x="4288064" y="11787"/>
                      <a:pt x="4288064" y="26327"/>
                    </a:cubicBezTo>
                    <a:lnTo>
                      <a:pt x="4288064" y="501748"/>
                    </a:lnTo>
                    <a:cubicBezTo>
                      <a:pt x="4288064" y="508731"/>
                      <a:pt x="4285290" y="515427"/>
                      <a:pt x="4280353" y="520364"/>
                    </a:cubicBezTo>
                    <a:cubicBezTo>
                      <a:pt x="4275416" y="525302"/>
                      <a:pt x="4268720" y="528075"/>
                      <a:pt x="4261737" y="528075"/>
                    </a:cubicBezTo>
                    <a:lnTo>
                      <a:pt x="26327" y="528075"/>
                    </a:lnTo>
                    <a:cubicBezTo>
                      <a:pt x="19345" y="528075"/>
                      <a:pt x="12648" y="525302"/>
                      <a:pt x="7711" y="520364"/>
                    </a:cubicBezTo>
                    <a:cubicBezTo>
                      <a:pt x="2774" y="515427"/>
                      <a:pt x="0" y="508731"/>
                      <a:pt x="0" y="501748"/>
                    </a:cubicBezTo>
                    <a:lnTo>
                      <a:pt x="0" y="26327"/>
                    </a:lnTo>
                    <a:cubicBezTo>
                      <a:pt x="0" y="19345"/>
                      <a:pt x="2774" y="12648"/>
                      <a:pt x="7711" y="7711"/>
                    </a:cubicBezTo>
                    <a:cubicBezTo>
                      <a:pt x="12648" y="2774"/>
                      <a:pt x="19345" y="0"/>
                      <a:pt x="26327" y="0"/>
                    </a:cubicBezTo>
                    <a:close/>
                  </a:path>
                </a:pathLst>
              </a:custGeom>
              <a:solidFill>
                <a:srgbClr val="5CE1E6"/>
              </a:solidFill>
            </p:spPr>
            <p:txBody>
              <a:bodyPr/>
              <a:lstStyle/>
              <a:p>
                <a:endParaRPr lang="en-US"/>
              </a:p>
            </p:txBody>
          </p:sp>
          <p:sp>
            <p:nvSpPr>
              <p:cNvPr id="12" name="TextBox 12"/>
              <p:cNvSpPr txBox="1"/>
              <p:nvPr/>
            </p:nvSpPr>
            <p:spPr>
              <a:xfrm>
                <a:off x="0" y="-19050"/>
                <a:ext cx="4288064" cy="547125"/>
              </a:xfrm>
              <a:prstGeom prst="rect">
                <a:avLst/>
              </a:prstGeom>
            </p:spPr>
            <p:txBody>
              <a:bodyPr lIns="50800" tIns="50800" rIns="50800" bIns="50800" rtlCol="0" anchor="ctr"/>
              <a:lstStyle/>
              <a:p>
                <a:pPr algn="ctr">
                  <a:lnSpc>
                    <a:spcPts val="1980"/>
                  </a:lnSpc>
                </a:pPr>
                <a:endParaRPr/>
              </a:p>
            </p:txBody>
          </p:sp>
        </p:grpSp>
        <p:grpSp>
          <p:nvGrpSpPr>
            <p:cNvPr id="13" name="Group 13"/>
            <p:cNvGrpSpPr/>
            <p:nvPr/>
          </p:nvGrpSpPr>
          <p:grpSpPr>
            <a:xfrm>
              <a:off x="0" y="0"/>
              <a:ext cx="19996600" cy="2462583"/>
              <a:chOff x="0" y="0"/>
              <a:chExt cx="4288064" cy="528075"/>
            </a:xfrm>
          </p:grpSpPr>
          <p:sp>
            <p:nvSpPr>
              <p:cNvPr id="14" name="Freeform 14"/>
              <p:cNvSpPr/>
              <p:nvPr/>
            </p:nvSpPr>
            <p:spPr>
              <a:xfrm>
                <a:off x="0" y="0"/>
                <a:ext cx="4288064" cy="528075"/>
              </a:xfrm>
              <a:custGeom>
                <a:avLst/>
                <a:gdLst/>
                <a:ahLst/>
                <a:cxnLst/>
                <a:rect l="l" t="t" r="r" b="b"/>
                <a:pathLst>
                  <a:path w="4288064" h="528075">
                    <a:moveTo>
                      <a:pt x="26327" y="0"/>
                    </a:moveTo>
                    <a:lnTo>
                      <a:pt x="4261737" y="0"/>
                    </a:lnTo>
                    <a:cubicBezTo>
                      <a:pt x="4276277" y="0"/>
                      <a:pt x="4288064" y="11787"/>
                      <a:pt x="4288064" y="26327"/>
                    </a:cubicBezTo>
                    <a:lnTo>
                      <a:pt x="4288064" y="501748"/>
                    </a:lnTo>
                    <a:cubicBezTo>
                      <a:pt x="4288064" y="508731"/>
                      <a:pt x="4285290" y="515427"/>
                      <a:pt x="4280353" y="520364"/>
                    </a:cubicBezTo>
                    <a:cubicBezTo>
                      <a:pt x="4275416" y="525302"/>
                      <a:pt x="4268720" y="528075"/>
                      <a:pt x="4261737" y="528075"/>
                    </a:cubicBezTo>
                    <a:lnTo>
                      <a:pt x="26327" y="528075"/>
                    </a:lnTo>
                    <a:cubicBezTo>
                      <a:pt x="19345" y="528075"/>
                      <a:pt x="12648" y="525302"/>
                      <a:pt x="7711" y="520364"/>
                    </a:cubicBezTo>
                    <a:cubicBezTo>
                      <a:pt x="2774" y="515427"/>
                      <a:pt x="0" y="508731"/>
                      <a:pt x="0" y="501748"/>
                    </a:cubicBezTo>
                    <a:lnTo>
                      <a:pt x="0" y="26327"/>
                    </a:lnTo>
                    <a:cubicBezTo>
                      <a:pt x="0" y="19345"/>
                      <a:pt x="2774" y="12648"/>
                      <a:pt x="7711" y="7711"/>
                    </a:cubicBezTo>
                    <a:cubicBezTo>
                      <a:pt x="12648" y="2774"/>
                      <a:pt x="19345" y="0"/>
                      <a:pt x="26327" y="0"/>
                    </a:cubicBezTo>
                    <a:close/>
                  </a:path>
                </a:pathLst>
              </a:custGeom>
              <a:solidFill>
                <a:srgbClr val="98BE4F"/>
              </a:solidFill>
            </p:spPr>
            <p:txBody>
              <a:bodyPr/>
              <a:lstStyle/>
              <a:p>
                <a:endParaRPr lang="en-US"/>
              </a:p>
            </p:txBody>
          </p:sp>
          <p:sp>
            <p:nvSpPr>
              <p:cNvPr id="15" name="TextBox 15"/>
              <p:cNvSpPr txBox="1"/>
              <p:nvPr/>
            </p:nvSpPr>
            <p:spPr>
              <a:xfrm>
                <a:off x="0" y="-19050"/>
                <a:ext cx="4288064" cy="547125"/>
              </a:xfrm>
              <a:prstGeom prst="rect">
                <a:avLst/>
              </a:prstGeom>
            </p:spPr>
            <p:txBody>
              <a:bodyPr lIns="50800" tIns="50800" rIns="50800" bIns="50800" rtlCol="0" anchor="ctr"/>
              <a:lstStyle/>
              <a:p>
                <a:pPr algn="ctr">
                  <a:lnSpc>
                    <a:spcPts val="1980"/>
                  </a:lnSpc>
                </a:pPr>
                <a:endParaRPr/>
              </a:p>
            </p:txBody>
          </p:sp>
        </p:grpSp>
        <p:sp>
          <p:nvSpPr>
            <p:cNvPr id="16" name="Freeform 16"/>
            <p:cNvSpPr/>
            <p:nvPr/>
          </p:nvSpPr>
          <p:spPr>
            <a:xfrm>
              <a:off x="477954" y="397921"/>
              <a:ext cx="1537567" cy="1666740"/>
            </a:xfrm>
            <a:custGeom>
              <a:avLst/>
              <a:gdLst/>
              <a:ahLst/>
              <a:cxnLst/>
              <a:rect l="l" t="t" r="r" b="b"/>
              <a:pathLst>
                <a:path w="1537567" h="1666740">
                  <a:moveTo>
                    <a:pt x="0" y="0"/>
                  </a:moveTo>
                  <a:lnTo>
                    <a:pt x="1537567" y="0"/>
                  </a:lnTo>
                  <a:lnTo>
                    <a:pt x="1537567" y="1666740"/>
                  </a:lnTo>
                  <a:lnTo>
                    <a:pt x="0" y="166674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7" name="Freeform 17"/>
            <p:cNvSpPr/>
            <p:nvPr/>
          </p:nvSpPr>
          <p:spPr>
            <a:xfrm>
              <a:off x="601843" y="3426514"/>
              <a:ext cx="1289789" cy="1619829"/>
            </a:xfrm>
            <a:custGeom>
              <a:avLst/>
              <a:gdLst/>
              <a:ahLst/>
              <a:cxnLst/>
              <a:rect l="l" t="t" r="r" b="b"/>
              <a:pathLst>
                <a:path w="1289789" h="1619829">
                  <a:moveTo>
                    <a:pt x="0" y="0"/>
                  </a:moveTo>
                  <a:lnTo>
                    <a:pt x="1289789" y="0"/>
                  </a:lnTo>
                  <a:lnTo>
                    <a:pt x="1289789" y="1619829"/>
                  </a:lnTo>
                  <a:lnTo>
                    <a:pt x="0" y="161982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8" name="Freeform 18"/>
            <p:cNvSpPr/>
            <p:nvPr/>
          </p:nvSpPr>
          <p:spPr>
            <a:xfrm>
              <a:off x="445668" y="6452192"/>
              <a:ext cx="1602139" cy="1602139"/>
            </a:xfrm>
            <a:custGeom>
              <a:avLst/>
              <a:gdLst/>
              <a:ahLst/>
              <a:cxnLst/>
              <a:rect l="l" t="t" r="r" b="b"/>
              <a:pathLst>
                <a:path w="1602139" h="1602139">
                  <a:moveTo>
                    <a:pt x="0" y="0"/>
                  </a:moveTo>
                  <a:lnTo>
                    <a:pt x="1602139" y="0"/>
                  </a:lnTo>
                  <a:lnTo>
                    <a:pt x="1602139" y="1602138"/>
                  </a:lnTo>
                  <a:lnTo>
                    <a:pt x="0" y="160213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9" name="TextBox 19"/>
            <p:cNvSpPr txBox="1"/>
            <p:nvPr/>
          </p:nvSpPr>
          <p:spPr>
            <a:xfrm>
              <a:off x="2523200" y="463882"/>
              <a:ext cx="17150303" cy="1553868"/>
            </a:xfrm>
            <a:prstGeom prst="rect">
              <a:avLst/>
            </a:prstGeom>
          </p:spPr>
          <p:txBody>
            <a:bodyPr lIns="0" tIns="0" rIns="0" bIns="0" rtlCol="0" anchor="t">
              <a:spAutoFit/>
            </a:bodyPr>
            <a:lstStyle/>
            <a:p>
              <a:pPr algn="just">
                <a:lnSpc>
                  <a:spcPts val="3033"/>
                </a:lnSpc>
              </a:pPr>
              <a:r>
                <a:rPr lang="en-US" sz="2757">
                  <a:solidFill>
                    <a:srgbClr val="FFFFFF"/>
                  </a:solidFill>
                  <a:latin typeface="Frutiger"/>
                </a:rPr>
                <a:t>An interview is just a conversation between the interviewer(s) and the interviewee, where questions are asked to help narrow down the best fit and where the interviewee is seeing if the company is the right fit for them.</a:t>
              </a:r>
            </a:p>
          </p:txBody>
        </p:sp>
        <p:sp>
          <p:nvSpPr>
            <p:cNvPr id="20" name="TextBox 20"/>
            <p:cNvSpPr txBox="1"/>
            <p:nvPr/>
          </p:nvSpPr>
          <p:spPr>
            <a:xfrm>
              <a:off x="2523200" y="3937815"/>
              <a:ext cx="12059752" cy="536390"/>
            </a:xfrm>
            <a:prstGeom prst="rect">
              <a:avLst/>
            </a:prstGeom>
          </p:spPr>
          <p:txBody>
            <a:bodyPr lIns="0" tIns="0" rIns="0" bIns="0" rtlCol="0" anchor="t">
              <a:spAutoFit/>
            </a:bodyPr>
            <a:lstStyle/>
            <a:p>
              <a:pPr algn="just">
                <a:lnSpc>
                  <a:spcPts val="3033"/>
                </a:lnSpc>
              </a:pPr>
              <a:r>
                <a:rPr lang="en-US" sz="2757">
                  <a:solidFill>
                    <a:srgbClr val="FFFFFF"/>
                  </a:solidFill>
                  <a:latin typeface="Frutiger"/>
                </a:rPr>
                <a:t>Look at the job description and research the company.</a:t>
              </a:r>
            </a:p>
          </p:txBody>
        </p:sp>
        <p:sp>
          <p:nvSpPr>
            <p:cNvPr id="21" name="TextBox 21"/>
            <p:cNvSpPr txBox="1"/>
            <p:nvPr/>
          </p:nvSpPr>
          <p:spPr>
            <a:xfrm>
              <a:off x="2523200" y="6740221"/>
              <a:ext cx="16507772" cy="1045129"/>
            </a:xfrm>
            <a:prstGeom prst="rect">
              <a:avLst/>
            </a:prstGeom>
          </p:spPr>
          <p:txBody>
            <a:bodyPr lIns="0" tIns="0" rIns="0" bIns="0" rtlCol="0" anchor="t">
              <a:spAutoFit/>
            </a:bodyPr>
            <a:lstStyle/>
            <a:p>
              <a:pPr algn="just">
                <a:lnSpc>
                  <a:spcPts val="3033"/>
                </a:lnSpc>
              </a:pPr>
              <a:r>
                <a:rPr lang="en-US" sz="2757">
                  <a:solidFill>
                    <a:srgbClr val="FFFFFF"/>
                  </a:solidFill>
                  <a:latin typeface="Frutiger"/>
                </a:rPr>
                <a:t>Examine yourself to be able to answer the interviewers' questions and to be comfortable during the interview.</a:t>
              </a:r>
            </a:p>
          </p:txBody>
        </p:sp>
      </p:grpSp>
      <p:sp>
        <p:nvSpPr>
          <p:cNvPr id="22" name="Freeform 22"/>
          <p:cNvSpPr/>
          <p:nvPr/>
        </p:nvSpPr>
        <p:spPr>
          <a:xfrm>
            <a:off x="14323656" y="8577072"/>
            <a:ext cx="3553704" cy="1288697"/>
          </a:xfrm>
          <a:custGeom>
            <a:avLst/>
            <a:gdLst/>
            <a:ahLst/>
            <a:cxnLst/>
            <a:rect l="l" t="t" r="r" b="b"/>
            <a:pathLst>
              <a:path w="3553704" h="1288697">
                <a:moveTo>
                  <a:pt x="0" y="0"/>
                </a:moveTo>
                <a:lnTo>
                  <a:pt x="3553705" y="0"/>
                </a:lnTo>
                <a:lnTo>
                  <a:pt x="3553705" y="1288697"/>
                </a:lnTo>
                <a:lnTo>
                  <a:pt x="0" y="1288697"/>
                </a:lnTo>
                <a:lnTo>
                  <a:pt x="0" y="0"/>
                </a:lnTo>
                <a:close/>
              </a:path>
            </a:pathLst>
          </a:custGeom>
          <a:blipFill>
            <a:blip r:embed="rId10"/>
            <a:stretch>
              <a:fillRect t="-10890" b="-11668"/>
            </a:stretch>
          </a:blipFill>
        </p:spPr>
        <p:txBody>
          <a:bodyPr/>
          <a:lstStyle/>
          <a:p>
            <a:endParaRPr lang="en-US"/>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extBox 2"/>
          <p:cNvSpPr txBox="1"/>
          <p:nvPr/>
        </p:nvSpPr>
        <p:spPr>
          <a:xfrm>
            <a:off x="2959952" y="1536884"/>
            <a:ext cx="12368097" cy="2997594"/>
          </a:xfrm>
          <a:prstGeom prst="rect">
            <a:avLst/>
          </a:prstGeom>
        </p:spPr>
        <p:txBody>
          <a:bodyPr lIns="0" tIns="0" rIns="0" bIns="0" rtlCol="0" anchor="t">
            <a:spAutoFit/>
          </a:bodyPr>
          <a:lstStyle/>
          <a:p>
            <a:pPr algn="ctr">
              <a:lnSpc>
                <a:spcPts val="10845"/>
              </a:lnSpc>
              <a:spcBef>
                <a:spcPct val="0"/>
              </a:spcBef>
            </a:pPr>
            <a:r>
              <a:rPr lang="en-US" sz="9770">
                <a:solidFill>
                  <a:srgbClr val="FFFFFF"/>
                </a:solidFill>
                <a:latin typeface="Neue Kabel 2"/>
              </a:rPr>
              <a:t>Why Do Employers ask Behavioral Questions?</a:t>
            </a:r>
          </a:p>
        </p:txBody>
      </p:sp>
      <p:sp>
        <p:nvSpPr>
          <p:cNvPr id="3" name="TextBox 3"/>
          <p:cNvSpPr txBox="1"/>
          <p:nvPr/>
        </p:nvSpPr>
        <p:spPr>
          <a:xfrm>
            <a:off x="2014832" y="5522252"/>
            <a:ext cx="14258337" cy="1193074"/>
          </a:xfrm>
          <a:prstGeom prst="rect">
            <a:avLst/>
          </a:prstGeom>
        </p:spPr>
        <p:txBody>
          <a:bodyPr lIns="0" tIns="0" rIns="0" bIns="0" rtlCol="0" anchor="t">
            <a:spAutoFit/>
          </a:bodyPr>
          <a:lstStyle/>
          <a:p>
            <a:pPr algn="ctr">
              <a:lnSpc>
                <a:spcPts val="4815"/>
              </a:lnSpc>
            </a:pPr>
            <a:r>
              <a:rPr lang="en-US" sz="3593">
                <a:solidFill>
                  <a:srgbClr val="FFFFFF"/>
                </a:solidFill>
                <a:latin typeface="Frutiger"/>
              </a:rPr>
              <a:t>These questions are intended to help employers understand your future behavior based on specific experiences from your past.</a:t>
            </a:r>
          </a:p>
        </p:txBody>
      </p:sp>
      <p:sp>
        <p:nvSpPr>
          <p:cNvPr id="4" name="Freeform 4"/>
          <p:cNvSpPr/>
          <p:nvPr/>
        </p:nvSpPr>
        <p:spPr>
          <a:xfrm>
            <a:off x="-14288" y="4197543"/>
            <a:ext cx="548760" cy="1891915"/>
          </a:xfrm>
          <a:custGeom>
            <a:avLst/>
            <a:gdLst/>
            <a:ahLst/>
            <a:cxnLst/>
            <a:rect l="l" t="t" r="r" b="b"/>
            <a:pathLst>
              <a:path w="548760" h="1891915">
                <a:moveTo>
                  <a:pt x="0" y="0"/>
                </a:moveTo>
                <a:lnTo>
                  <a:pt x="548760" y="0"/>
                </a:lnTo>
                <a:lnTo>
                  <a:pt x="548760" y="1891914"/>
                </a:lnTo>
                <a:lnTo>
                  <a:pt x="0" y="18919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a:off x="795528" y="0"/>
            <a:ext cx="1732788" cy="886968"/>
          </a:xfrm>
          <a:custGeom>
            <a:avLst/>
            <a:gdLst/>
            <a:ahLst/>
            <a:cxnLst/>
            <a:rect l="l" t="t" r="r" b="b"/>
            <a:pathLst>
              <a:path w="1732788" h="886968">
                <a:moveTo>
                  <a:pt x="0" y="0"/>
                </a:moveTo>
                <a:lnTo>
                  <a:pt x="1732788" y="0"/>
                </a:lnTo>
                <a:lnTo>
                  <a:pt x="1732788" y="886968"/>
                </a:lnTo>
                <a:lnTo>
                  <a:pt x="0" y="88696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rot="-5400000">
            <a:off x="15369219" y="-631508"/>
            <a:ext cx="4647105" cy="4114800"/>
          </a:xfrm>
          <a:custGeom>
            <a:avLst/>
            <a:gdLst/>
            <a:ahLst/>
            <a:cxnLst/>
            <a:rect l="l" t="t" r="r" b="b"/>
            <a:pathLst>
              <a:path w="4647105" h="4114800">
                <a:moveTo>
                  <a:pt x="0" y="0"/>
                </a:moveTo>
                <a:lnTo>
                  <a:pt x="4647105" y="0"/>
                </a:lnTo>
                <a:lnTo>
                  <a:pt x="4647105"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a:off x="-1028700" y="8269941"/>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grpSp>
        <p:nvGrpSpPr>
          <p:cNvPr id="8" name="Group 8"/>
          <p:cNvGrpSpPr/>
          <p:nvPr/>
        </p:nvGrpSpPr>
        <p:grpSpPr>
          <a:xfrm>
            <a:off x="6862845" y="8577072"/>
            <a:ext cx="4562309" cy="1709928"/>
            <a:chOff x="0" y="0"/>
            <a:chExt cx="6083079" cy="2279904"/>
          </a:xfrm>
        </p:grpSpPr>
        <p:sp>
          <p:nvSpPr>
            <p:cNvPr id="9" name="Freeform 9"/>
            <p:cNvSpPr/>
            <p:nvPr/>
          </p:nvSpPr>
          <p:spPr>
            <a:xfrm>
              <a:off x="0" y="0"/>
              <a:ext cx="3544824" cy="2279904"/>
            </a:xfrm>
            <a:custGeom>
              <a:avLst/>
              <a:gdLst/>
              <a:ahLst/>
              <a:cxnLst/>
              <a:rect l="l" t="t" r="r" b="b"/>
              <a:pathLst>
                <a:path w="3544824" h="2279904">
                  <a:moveTo>
                    <a:pt x="0" y="0"/>
                  </a:moveTo>
                  <a:lnTo>
                    <a:pt x="3544824" y="0"/>
                  </a:lnTo>
                  <a:lnTo>
                    <a:pt x="3544824" y="2279904"/>
                  </a:lnTo>
                  <a:lnTo>
                    <a:pt x="0" y="227990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0" name="Freeform 10"/>
            <p:cNvSpPr/>
            <p:nvPr/>
          </p:nvSpPr>
          <p:spPr>
            <a:xfrm>
              <a:off x="1512570" y="1082040"/>
              <a:ext cx="3133344" cy="1197864"/>
            </a:xfrm>
            <a:custGeom>
              <a:avLst/>
              <a:gdLst/>
              <a:ahLst/>
              <a:cxnLst/>
              <a:rect l="l" t="t" r="r" b="b"/>
              <a:pathLst>
                <a:path w="3133344" h="1197864">
                  <a:moveTo>
                    <a:pt x="0" y="0"/>
                  </a:moveTo>
                  <a:lnTo>
                    <a:pt x="3133344" y="0"/>
                  </a:lnTo>
                  <a:lnTo>
                    <a:pt x="3133344" y="1197864"/>
                  </a:lnTo>
                  <a:lnTo>
                    <a:pt x="0" y="119786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1" name="Freeform 11"/>
            <p:cNvSpPr/>
            <p:nvPr/>
          </p:nvSpPr>
          <p:spPr>
            <a:xfrm flipH="1">
              <a:off x="2538255" y="0"/>
              <a:ext cx="3544824" cy="2279904"/>
            </a:xfrm>
            <a:custGeom>
              <a:avLst/>
              <a:gdLst/>
              <a:ahLst/>
              <a:cxnLst/>
              <a:rect l="l" t="t" r="r" b="b"/>
              <a:pathLst>
                <a:path w="3544824" h="2279904">
                  <a:moveTo>
                    <a:pt x="3544824" y="0"/>
                  </a:moveTo>
                  <a:lnTo>
                    <a:pt x="0" y="0"/>
                  </a:lnTo>
                  <a:lnTo>
                    <a:pt x="0" y="2279904"/>
                  </a:lnTo>
                  <a:lnTo>
                    <a:pt x="3544824" y="2279904"/>
                  </a:lnTo>
                  <a:lnTo>
                    <a:pt x="354482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grpSp>
      <p:grpSp>
        <p:nvGrpSpPr>
          <p:cNvPr id="12" name="Group 12"/>
          <p:cNvGrpSpPr/>
          <p:nvPr/>
        </p:nvGrpSpPr>
        <p:grpSpPr>
          <a:xfrm>
            <a:off x="2869364" y="4928352"/>
            <a:ext cx="12549271" cy="71438"/>
            <a:chOff x="0" y="0"/>
            <a:chExt cx="6350000" cy="36148"/>
          </a:xfrm>
        </p:grpSpPr>
        <p:sp>
          <p:nvSpPr>
            <p:cNvPr id="13" name="Freeform 13"/>
            <p:cNvSpPr/>
            <p:nvPr/>
          </p:nvSpPr>
          <p:spPr>
            <a:xfrm>
              <a:off x="0" y="0"/>
              <a:ext cx="6350000" cy="36148"/>
            </a:xfrm>
            <a:custGeom>
              <a:avLst/>
              <a:gdLst/>
              <a:ahLst/>
              <a:cxnLst/>
              <a:rect l="l" t="t" r="r" b="b"/>
              <a:pathLst>
                <a:path w="6350000" h="36148">
                  <a:moveTo>
                    <a:pt x="0" y="0"/>
                  </a:moveTo>
                  <a:lnTo>
                    <a:pt x="6350000" y="0"/>
                  </a:lnTo>
                  <a:lnTo>
                    <a:pt x="6350000" y="36148"/>
                  </a:lnTo>
                  <a:lnTo>
                    <a:pt x="0" y="36148"/>
                  </a:lnTo>
                  <a:close/>
                </a:path>
              </a:pathLst>
            </a:custGeom>
            <a:solidFill>
              <a:srgbClr val="FFFFFF"/>
            </a:solidFill>
          </p:spPr>
          <p:txBody>
            <a:bodyPr/>
            <a:lstStyle/>
            <a:p>
              <a:endParaRPr lang="en-US"/>
            </a:p>
          </p:txBody>
        </p:sp>
      </p:grpSp>
      <p:sp>
        <p:nvSpPr>
          <p:cNvPr id="14" name="Freeform 14"/>
          <p:cNvSpPr/>
          <p:nvPr/>
        </p:nvSpPr>
        <p:spPr>
          <a:xfrm flipH="1">
            <a:off x="17739240" y="4197543"/>
            <a:ext cx="548760" cy="1891915"/>
          </a:xfrm>
          <a:custGeom>
            <a:avLst/>
            <a:gdLst/>
            <a:ahLst/>
            <a:cxnLst/>
            <a:rect l="l" t="t" r="r" b="b"/>
            <a:pathLst>
              <a:path w="548760" h="1891915">
                <a:moveTo>
                  <a:pt x="548760" y="0"/>
                </a:moveTo>
                <a:lnTo>
                  <a:pt x="0" y="0"/>
                </a:lnTo>
                <a:lnTo>
                  <a:pt x="0" y="1891914"/>
                </a:lnTo>
                <a:lnTo>
                  <a:pt x="548760" y="1891914"/>
                </a:lnTo>
                <a:lnTo>
                  <a:pt x="54876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5" name="Freeform 15"/>
          <p:cNvSpPr/>
          <p:nvPr/>
        </p:nvSpPr>
        <p:spPr>
          <a:xfrm>
            <a:off x="14323656" y="8577072"/>
            <a:ext cx="3553704" cy="1288697"/>
          </a:xfrm>
          <a:custGeom>
            <a:avLst/>
            <a:gdLst/>
            <a:ahLst/>
            <a:cxnLst/>
            <a:rect l="l" t="t" r="r" b="b"/>
            <a:pathLst>
              <a:path w="3553704" h="1288697">
                <a:moveTo>
                  <a:pt x="0" y="0"/>
                </a:moveTo>
                <a:lnTo>
                  <a:pt x="3553705" y="0"/>
                </a:lnTo>
                <a:lnTo>
                  <a:pt x="3553705" y="1288697"/>
                </a:lnTo>
                <a:lnTo>
                  <a:pt x="0" y="1288697"/>
                </a:lnTo>
                <a:lnTo>
                  <a:pt x="0" y="0"/>
                </a:lnTo>
                <a:close/>
              </a:path>
            </a:pathLst>
          </a:custGeom>
          <a:blipFill>
            <a:blip r:embed="rId14"/>
            <a:stretch>
              <a:fillRect t="-10890" b="-11668"/>
            </a:stretch>
          </a:blipFill>
        </p:spPr>
        <p:txBody>
          <a:bodyPr/>
          <a:lstStyle/>
          <a:p>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flipH="1">
            <a:off x="18069116" y="4315968"/>
            <a:ext cx="240030" cy="827532"/>
          </a:xfrm>
          <a:custGeom>
            <a:avLst/>
            <a:gdLst/>
            <a:ahLst/>
            <a:cxnLst/>
            <a:rect l="l" t="t" r="r" b="b"/>
            <a:pathLst>
              <a:path w="240030" h="827532">
                <a:moveTo>
                  <a:pt x="240030" y="0"/>
                </a:moveTo>
                <a:lnTo>
                  <a:pt x="0" y="0"/>
                </a:lnTo>
                <a:lnTo>
                  <a:pt x="0" y="827532"/>
                </a:lnTo>
                <a:lnTo>
                  <a:pt x="240030" y="827532"/>
                </a:lnTo>
                <a:lnTo>
                  <a:pt x="24003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5099469" y="0"/>
            <a:ext cx="1732788" cy="886968"/>
          </a:xfrm>
          <a:custGeom>
            <a:avLst/>
            <a:gdLst/>
            <a:ahLst/>
            <a:cxnLst/>
            <a:rect l="l" t="t" r="r" b="b"/>
            <a:pathLst>
              <a:path w="1732788" h="886968">
                <a:moveTo>
                  <a:pt x="0" y="0"/>
                </a:moveTo>
                <a:lnTo>
                  <a:pt x="1732788" y="0"/>
                </a:lnTo>
                <a:lnTo>
                  <a:pt x="1732788" y="886968"/>
                </a:lnTo>
                <a:lnTo>
                  <a:pt x="0" y="88696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9306869" y="8665083"/>
            <a:ext cx="2658618" cy="1709928"/>
          </a:xfrm>
          <a:custGeom>
            <a:avLst/>
            <a:gdLst/>
            <a:ahLst/>
            <a:cxnLst/>
            <a:rect l="l" t="t" r="r" b="b"/>
            <a:pathLst>
              <a:path w="2658618" h="1709928">
                <a:moveTo>
                  <a:pt x="0" y="0"/>
                </a:moveTo>
                <a:lnTo>
                  <a:pt x="2658618" y="0"/>
                </a:lnTo>
                <a:lnTo>
                  <a:pt x="2658618" y="1709928"/>
                </a:lnTo>
                <a:lnTo>
                  <a:pt x="0" y="170992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a:off x="9796073" y="-77051"/>
            <a:ext cx="2606040" cy="1440180"/>
          </a:xfrm>
          <a:custGeom>
            <a:avLst/>
            <a:gdLst/>
            <a:ahLst/>
            <a:cxnLst/>
            <a:rect l="l" t="t" r="r" b="b"/>
            <a:pathLst>
              <a:path w="2606040" h="1440180">
                <a:moveTo>
                  <a:pt x="0" y="0"/>
                </a:moveTo>
                <a:lnTo>
                  <a:pt x="2606040" y="0"/>
                </a:lnTo>
                <a:lnTo>
                  <a:pt x="2606040" y="1440180"/>
                </a:lnTo>
                <a:lnTo>
                  <a:pt x="0" y="144018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 name="Freeform 6"/>
          <p:cNvSpPr/>
          <p:nvPr/>
        </p:nvSpPr>
        <p:spPr>
          <a:xfrm>
            <a:off x="10541309" y="9476613"/>
            <a:ext cx="2350008" cy="898398"/>
          </a:xfrm>
          <a:custGeom>
            <a:avLst/>
            <a:gdLst/>
            <a:ahLst/>
            <a:cxnLst/>
            <a:rect l="l" t="t" r="r" b="b"/>
            <a:pathLst>
              <a:path w="2350008" h="898398">
                <a:moveTo>
                  <a:pt x="0" y="0"/>
                </a:moveTo>
                <a:lnTo>
                  <a:pt x="2350008" y="0"/>
                </a:lnTo>
                <a:lnTo>
                  <a:pt x="2350008" y="898398"/>
                </a:lnTo>
                <a:lnTo>
                  <a:pt x="0" y="89839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7" name="TextBox 7"/>
          <p:cNvSpPr txBox="1"/>
          <p:nvPr/>
        </p:nvSpPr>
        <p:spPr>
          <a:xfrm>
            <a:off x="9724416" y="2939516"/>
            <a:ext cx="7305116" cy="3689904"/>
          </a:xfrm>
          <a:prstGeom prst="rect">
            <a:avLst/>
          </a:prstGeom>
        </p:spPr>
        <p:txBody>
          <a:bodyPr lIns="0" tIns="0" rIns="0" bIns="0" rtlCol="0" anchor="t">
            <a:spAutoFit/>
          </a:bodyPr>
          <a:lstStyle/>
          <a:p>
            <a:pPr algn="ctr">
              <a:lnSpc>
                <a:spcPts val="13320"/>
              </a:lnSpc>
            </a:pPr>
            <a:r>
              <a:rPr lang="en-US" sz="12000">
                <a:solidFill>
                  <a:srgbClr val="FFFFFF"/>
                </a:solidFill>
                <a:latin typeface="Neue Kabel 2"/>
              </a:rPr>
              <a:t>Workplace</a:t>
            </a:r>
          </a:p>
          <a:p>
            <a:pPr algn="ctr">
              <a:lnSpc>
                <a:spcPts val="13320"/>
              </a:lnSpc>
            </a:pPr>
            <a:r>
              <a:rPr lang="en-US" sz="12000">
                <a:solidFill>
                  <a:srgbClr val="FFFFFF"/>
                </a:solidFill>
                <a:latin typeface="Neue Kabel 2"/>
              </a:rPr>
              <a:t>Basics</a:t>
            </a:r>
          </a:p>
        </p:txBody>
      </p:sp>
      <p:sp>
        <p:nvSpPr>
          <p:cNvPr id="8" name="TextBox 8"/>
          <p:cNvSpPr txBox="1"/>
          <p:nvPr/>
        </p:nvSpPr>
        <p:spPr>
          <a:xfrm>
            <a:off x="10045926" y="6562745"/>
            <a:ext cx="6662096" cy="603763"/>
          </a:xfrm>
          <a:prstGeom prst="rect">
            <a:avLst/>
          </a:prstGeom>
        </p:spPr>
        <p:txBody>
          <a:bodyPr lIns="0" tIns="0" rIns="0" bIns="0" rtlCol="0" anchor="t">
            <a:spAutoFit/>
          </a:bodyPr>
          <a:lstStyle/>
          <a:p>
            <a:pPr algn="l">
              <a:lnSpc>
                <a:spcPts val="5040"/>
              </a:lnSpc>
            </a:pPr>
            <a:r>
              <a:rPr lang="en-US" sz="3600">
                <a:solidFill>
                  <a:srgbClr val="FFFFFF"/>
                </a:solidFill>
                <a:latin typeface="Frutiger"/>
              </a:rPr>
              <a:t>Navigating Your First Few Days</a:t>
            </a:r>
          </a:p>
        </p:txBody>
      </p:sp>
      <p:sp>
        <p:nvSpPr>
          <p:cNvPr id="9" name="Freeform 9"/>
          <p:cNvSpPr/>
          <p:nvPr/>
        </p:nvSpPr>
        <p:spPr>
          <a:xfrm>
            <a:off x="-585944" y="-171058"/>
            <a:ext cx="9294192" cy="10629116"/>
          </a:xfrm>
          <a:custGeom>
            <a:avLst/>
            <a:gdLst/>
            <a:ahLst/>
            <a:cxnLst/>
            <a:rect l="l" t="t" r="r" b="b"/>
            <a:pathLst>
              <a:path w="9294192" h="10629116">
                <a:moveTo>
                  <a:pt x="0" y="0"/>
                </a:moveTo>
                <a:lnTo>
                  <a:pt x="9294192" y="0"/>
                </a:lnTo>
                <a:lnTo>
                  <a:pt x="9294192" y="10629116"/>
                </a:lnTo>
                <a:lnTo>
                  <a:pt x="0" y="10629116"/>
                </a:lnTo>
                <a:lnTo>
                  <a:pt x="0" y="0"/>
                </a:lnTo>
                <a:close/>
              </a:path>
            </a:pathLst>
          </a:custGeom>
          <a:blipFill>
            <a:blip r:embed="rId12"/>
            <a:stretch>
              <a:fillRect l="-7181" r="-7181"/>
            </a:stretch>
          </a:blipFill>
          <a:ln w="47625" cap="sq">
            <a:solidFill>
              <a:srgbClr val="000000"/>
            </a:solidFill>
            <a:prstDash val="solid"/>
            <a:miter/>
          </a:ln>
        </p:spPr>
        <p:txBody>
          <a:bodyPr/>
          <a:lstStyle/>
          <a:p>
            <a:endParaRPr lang="en-US"/>
          </a:p>
        </p:txBody>
      </p:sp>
      <p:sp>
        <p:nvSpPr>
          <p:cNvPr id="10" name="AutoShape 10"/>
          <p:cNvSpPr/>
          <p:nvPr/>
        </p:nvSpPr>
        <p:spPr>
          <a:xfrm>
            <a:off x="8665385" y="0"/>
            <a:ext cx="0" cy="10326229"/>
          </a:xfrm>
          <a:prstGeom prst="line">
            <a:avLst/>
          </a:prstGeom>
          <a:ln w="57150" cap="flat">
            <a:solidFill>
              <a:srgbClr val="FFFFFF"/>
            </a:solidFill>
            <a:prstDash val="solid"/>
            <a:headEnd type="none" w="sm" len="sm"/>
            <a:tailEnd type="none" w="sm" len="sm"/>
          </a:ln>
        </p:spPr>
        <p:txBody>
          <a:bodyPr/>
          <a:lstStyle/>
          <a:p>
            <a:endParaRPr lang="en-US"/>
          </a:p>
        </p:txBody>
      </p:sp>
      <p:sp>
        <p:nvSpPr>
          <p:cNvPr id="11" name="Freeform 11"/>
          <p:cNvSpPr/>
          <p:nvPr/>
        </p:nvSpPr>
        <p:spPr>
          <a:xfrm>
            <a:off x="14323656" y="8577072"/>
            <a:ext cx="3553704" cy="1288697"/>
          </a:xfrm>
          <a:custGeom>
            <a:avLst/>
            <a:gdLst/>
            <a:ahLst/>
            <a:cxnLst/>
            <a:rect l="l" t="t" r="r" b="b"/>
            <a:pathLst>
              <a:path w="3553704" h="1288697">
                <a:moveTo>
                  <a:pt x="0" y="0"/>
                </a:moveTo>
                <a:lnTo>
                  <a:pt x="3553705" y="0"/>
                </a:lnTo>
                <a:lnTo>
                  <a:pt x="3553705" y="1288697"/>
                </a:lnTo>
                <a:lnTo>
                  <a:pt x="0" y="1288697"/>
                </a:lnTo>
                <a:lnTo>
                  <a:pt x="0" y="0"/>
                </a:lnTo>
                <a:close/>
              </a:path>
            </a:pathLst>
          </a:custGeom>
          <a:blipFill>
            <a:blip r:embed="rId13"/>
            <a:stretch>
              <a:fillRect t="-10890" b="-11668"/>
            </a:stretch>
          </a:blipFill>
        </p:spPr>
        <p:txBody>
          <a:bodyPr/>
          <a:lstStyle/>
          <a:p>
            <a:endParaRPr lang="en-US"/>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2" name="Group 2"/>
          <p:cNvGrpSpPr/>
          <p:nvPr/>
        </p:nvGrpSpPr>
        <p:grpSpPr>
          <a:xfrm>
            <a:off x="629373" y="180614"/>
            <a:ext cx="1576377" cy="1696173"/>
            <a:chOff x="0" y="0"/>
            <a:chExt cx="2101835" cy="2261563"/>
          </a:xfrm>
        </p:grpSpPr>
        <p:sp>
          <p:nvSpPr>
            <p:cNvPr id="3" name="Freeform 3"/>
            <p:cNvSpPr/>
            <p:nvPr/>
          </p:nvSpPr>
          <p:spPr>
            <a:xfrm>
              <a:off x="0" y="664169"/>
              <a:ext cx="2101835" cy="1597395"/>
            </a:xfrm>
            <a:custGeom>
              <a:avLst/>
              <a:gdLst/>
              <a:ahLst/>
              <a:cxnLst/>
              <a:rect l="l" t="t" r="r" b="b"/>
              <a:pathLst>
                <a:path w="2101835" h="1597395">
                  <a:moveTo>
                    <a:pt x="0" y="0"/>
                  </a:moveTo>
                  <a:lnTo>
                    <a:pt x="2101835" y="0"/>
                  </a:lnTo>
                  <a:lnTo>
                    <a:pt x="2101835" y="1597394"/>
                  </a:lnTo>
                  <a:lnTo>
                    <a:pt x="0" y="159739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136787" y="210394"/>
              <a:ext cx="420787" cy="420787"/>
            </a:xfrm>
            <a:custGeom>
              <a:avLst/>
              <a:gdLst/>
              <a:ahLst/>
              <a:cxnLst/>
              <a:rect l="l" t="t" r="r" b="b"/>
              <a:pathLst>
                <a:path w="420787" h="420787">
                  <a:moveTo>
                    <a:pt x="0" y="0"/>
                  </a:moveTo>
                  <a:lnTo>
                    <a:pt x="420787" y="0"/>
                  </a:lnTo>
                  <a:lnTo>
                    <a:pt x="420787" y="420787"/>
                  </a:lnTo>
                  <a:lnTo>
                    <a:pt x="0" y="4207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519463" y="0"/>
              <a:ext cx="420787" cy="420787"/>
            </a:xfrm>
            <a:custGeom>
              <a:avLst/>
              <a:gdLst/>
              <a:ahLst/>
              <a:cxnLst/>
              <a:rect l="l" t="t" r="r" b="b"/>
              <a:pathLst>
                <a:path w="420787" h="420787">
                  <a:moveTo>
                    <a:pt x="0" y="0"/>
                  </a:moveTo>
                  <a:lnTo>
                    <a:pt x="420787" y="0"/>
                  </a:lnTo>
                  <a:lnTo>
                    <a:pt x="420787" y="420787"/>
                  </a:lnTo>
                  <a:lnTo>
                    <a:pt x="0" y="4207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1148554" y="0"/>
              <a:ext cx="420787" cy="420787"/>
            </a:xfrm>
            <a:custGeom>
              <a:avLst/>
              <a:gdLst/>
              <a:ahLst/>
              <a:cxnLst/>
              <a:rect l="l" t="t" r="r" b="b"/>
              <a:pathLst>
                <a:path w="420787" h="420787">
                  <a:moveTo>
                    <a:pt x="0" y="0"/>
                  </a:moveTo>
                  <a:lnTo>
                    <a:pt x="420787" y="0"/>
                  </a:lnTo>
                  <a:lnTo>
                    <a:pt x="420787" y="420787"/>
                  </a:lnTo>
                  <a:lnTo>
                    <a:pt x="0" y="4207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a:off x="1569341" y="210394"/>
              <a:ext cx="420787" cy="420787"/>
            </a:xfrm>
            <a:custGeom>
              <a:avLst/>
              <a:gdLst/>
              <a:ahLst/>
              <a:cxnLst/>
              <a:rect l="l" t="t" r="r" b="b"/>
              <a:pathLst>
                <a:path w="420787" h="420787">
                  <a:moveTo>
                    <a:pt x="0" y="0"/>
                  </a:moveTo>
                  <a:lnTo>
                    <a:pt x="420787" y="0"/>
                  </a:lnTo>
                  <a:lnTo>
                    <a:pt x="420787" y="420787"/>
                  </a:lnTo>
                  <a:lnTo>
                    <a:pt x="0" y="4207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a:off x="840524" y="321978"/>
              <a:ext cx="420787" cy="420787"/>
            </a:xfrm>
            <a:custGeom>
              <a:avLst/>
              <a:gdLst/>
              <a:ahLst/>
              <a:cxnLst/>
              <a:rect l="l" t="t" r="r" b="b"/>
              <a:pathLst>
                <a:path w="420787" h="420787">
                  <a:moveTo>
                    <a:pt x="0" y="0"/>
                  </a:moveTo>
                  <a:lnTo>
                    <a:pt x="420787" y="0"/>
                  </a:lnTo>
                  <a:lnTo>
                    <a:pt x="420787" y="420787"/>
                  </a:lnTo>
                  <a:lnTo>
                    <a:pt x="0" y="4207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grpSp>
        <p:nvGrpSpPr>
          <p:cNvPr id="9" name="Group 9"/>
          <p:cNvGrpSpPr/>
          <p:nvPr/>
        </p:nvGrpSpPr>
        <p:grpSpPr>
          <a:xfrm>
            <a:off x="629373" y="1661008"/>
            <a:ext cx="17034751" cy="6964985"/>
            <a:chOff x="0" y="0"/>
            <a:chExt cx="22713001" cy="9286646"/>
          </a:xfrm>
        </p:grpSpPr>
        <p:grpSp>
          <p:nvGrpSpPr>
            <p:cNvPr id="10" name="Group 10"/>
            <p:cNvGrpSpPr/>
            <p:nvPr/>
          </p:nvGrpSpPr>
          <p:grpSpPr>
            <a:xfrm>
              <a:off x="144522" y="0"/>
              <a:ext cx="9296547" cy="9286646"/>
              <a:chOff x="0" y="0"/>
              <a:chExt cx="1836355" cy="1834399"/>
            </a:xfrm>
          </p:grpSpPr>
          <p:sp>
            <p:nvSpPr>
              <p:cNvPr id="11" name="Freeform 11"/>
              <p:cNvSpPr/>
              <p:nvPr/>
            </p:nvSpPr>
            <p:spPr>
              <a:xfrm>
                <a:off x="0" y="0"/>
                <a:ext cx="1836355" cy="1834399"/>
              </a:xfrm>
              <a:custGeom>
                <a:avLst/>
                <a:gdLst/>
                <a:ahLst/>
                <a:cxnLst/>
                <a:rect l="l" t="t" r="r" b="b"/>
                <a:pathLst>
                  <a:path w="1836355" h="1834399">
                    <a:moveTo>
                      <a:pt x="918177" y="0"/>
                    </a:moveTo>
                    <a:cubicBezTo>
                      <a:pt x="411082" y="0"/>
                      <a:pt x="0" y="410644"/>
                      <a:pt x="0" y="917200"/>
                    </a:cubicBezTo>
                    <a:cubicBezTo>
                      <a:pt x="0" y="1423755"/>
                      <a:pt x="411082" y="1834399"/>
                      <a:pt x="918177" y="1834399"/>
                    </a:cubicBezTo>
                    <a:cubicBezTo>
                      <a:pt x="1425273" y="1834399"/>
                      <a:pt x="1836355" y="1423755"/>
                      <a:pt x="1836355" y="917200"/>
                    </a:cubicBezTo>
                    <a:cubicBezTo>
                      <a:pt x="1836355" y="410644"/>
                      <a:pt x="1425273" y="0"/>
                      <a:pt x="918177" y="0"/>
                    </a:cubicBezTo>
                    <a:close/>
                  </a:path>
                </a:pathLst>
              </a:custGeom>
              <a:solidFill>
                <a:srgbClr val="00F48E"/>
              </a:solidFill>
            </p:spPr>
            <p:txBody>
              <a:bodyPr/>
              <a:lstStyle/>
              <a:p>
                <a:endParaRPr lang="en-US"/>
              </a:p>
            </p:txBody>
          </p:sp>
          <p:sp>
            <p:nvSpPr>
              <p:cNvPr id="12" name="TextBox 12"/>
              <p:cNvSpPr txBox="1"/>
              <p:nvPr/>
            </p:nvSpPr>
            <p:spPr>
              <a:xfrm>
                <a:off x="172158" y="152925"/>
                <a:ext cx="1492038" cy="1509499"/>
              </a:xfrm>
              <a:prstGeom prst="rect">
                <a:avLst/>
              </a:prstGeom>
            </p:spPr>
            <p:txBody>
              <a:bodyPr lIns="50800" tIns="50800" rIns="50800" bIns="50800" rtlCol="0" anchor="ctr"/>
              <a:lstStyle/>
              <a:p>
                <a:pPr algn="ctr">
                  <a:lnSpc>
                    <a:spcPts val="1980"/>
                  </a:lnSpc>
                </a:pPr>
                <a:endParaRPr/>
              </a:p>
            </p:txBody>
          </p:sp>
        </p:grpSp>
        <p:sp>
          <p:nvSpPr>
            <p:cNvPr id="13" name="TextBox 13"/>
            <p:cNvSpPr txBox="1"/>
            <p:nvPr/>
          </p:nvSpPr>
          <p:spPr>
            <a:xfrm>
              <a:off x="10454624" y="689335"/>
              <a:ext cx="12258377" cy="7850826"/>
            </a:xfrm>
            <a:prstGeom prst="rect">
              <a:avLst/>
            </a:prstGeom>
          </p:spPr>
          <p:txBody>
            <a:bodyPr lIns="0" tIns="0" rIns="0" bIns="0" rtlCol="0" anchor="t">
              <a:spAutoFit/>
            </a:bodyPr>
            <a:lstStyle/>
            <a:p>
              <a:pPr algn="l">
                <a:lnSpc>
                  <a:spcPts val="5203"/>
                </a:lnSpc>
              </a:pPr>
              <a:r>
                <a:rPr lang="en-US" sz="3882">
                  <a:solidFill>
                    <a:srgbClr val="FFFFFF"/>
                  </a:solidFill>
                  <a:latin typeface="Frutiger Bold"/>
                </a:rPr>
                <a:t>Tell me about yourself. </a:t>
              </a:r>
            </a:p>
            <a:p>
              <a:pPr marL="838307" lvl="1" indent="-419153" algn="l">
                <a:lnSpc>
                  <a:spcPts val="5203"/>
                </a:lnSpc>
                <a:buFont typeface="Arial"/>
                <a:buChar char="•"/>
              </a:pPr>
              <a:r>
                <a:rPr lang="en-US" sz="3882">
                  <a:solidFill>
                    <a:srgbClr val="FFFFFF"/>
                  </a:solidFill>
                  <a:latin typeface="Frutiger"/>
                </a:rPr>
                <a:t>Pick a couple of points about yourself: Job or volunteer experiences and accomplishments.</a:t>
              </a:r>
            </a:p>
            <a:p>
              <a:pPr algn="l">
                <a:lnSpc>
                  <a:spcPts val="5203"/>
                </a:lnSpc>
              </a:pPr>
              <a:r>
                <a:rPr lang="en-US" sz="3882">
                  <a:solidFill>
                    <a:srgbClr val="FFFFFF"/>
                  </a:solidFill>
                  <a:latin typeface="Frutiger Bold"/>
                </a:rPr>
                <a:t>Why should we hire you?</a:t>
              </a:r>
            </a:p>
            <a:p>
              <a:pPr marL="838307" lvl="1" indent="-419153" algn="l">
                <a:lnSpc>
                  <a:spcPts val="5203"/>
                </a:lnSpc>
                <a:buFont typeface="Arial"/>
                <a:buChar char="•"/>
              </a:pPr>
              <a:r>
                <a:rPr lang="en-US" sz="3882">
                  <a:solidFill>
                    <a:srgbClr val="FFFFFF"/>
                  </a:solidFill>
                  <a:latin typeface="Frutiger"/>
                </a:rPr>
                <a:t>Briefly lay out your strengths, qualifications, and what you can do in the position if given the opportunity.</a:t>
              </a:r>
            </a:p>
          </p:txBody>
        </p:sp>
        <p:grpSp>
          <p:nvGrpSpPr>
            <p:cNvPr id="14" name="Group 14"/>
            <p:cNvGrpSpPr/>
            <p:nvPr/>
          </p:nvGrpSpPr>
          <p:grpSpPr>
            <a:xfrm>
              <a:off x="0" y="6994862"/>
              <a:ext cx="1685856" cy="1685856"/>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93D3A"/>
              </a:solidFill>
            </p:spPr>
            <p:txBody>
              <a:bodyPr/>
              <a:lstStyle/>
              <a:p>
                <a:endParaRPr lang="en-US"/>
              </a:p>
            </p:txBody>
          </p:sp>
          <p:sp>
            <p:nvSpPr>
              <p:cNvPr id="16" name="TextBox 16"/>
              <p:cNvSpPr txBox="1"/>
              <p:nvPr/>
            </p:nvSpPr>
            <p:spPr>
              <a:xfrm>
                <a:off x="76200" y="57150"/>
                <a:ext cx="660400" cy="679450"/>
              </a:xfrm>
              <a:prstGeom prst="rect">
                <a:avLst/>
              </a:prstGeom>
            </p:spPr>
            <p:txBody>
              <a:bodyPr lIns="50800" tIns="50800" rIns="50800" bIns="50800" rtlCol="0" anchor="ctr"/>
              <a:lstStyle/>
              <a:p>
                <a:pPr algn="ctr">
                  <a:lnSpc>
                    <a:spcPts val="1980"/>
                  </a:lnSpc>
                </a:pPr>
                <a:endParaRPr/>
              </a:p>
            </p:txBody>
          </p:sp>
        </p:grpSp>
        <p:sp>
          <p:nvSpPr>
            <p:cNvPr id="17" name="TextBox 17"/>
            <p:cNvSpPr txBox="1"/>
            <p:nvPr/>
          </p:nvSpPr>
          <p:spPr>
            <a:xfrm>
              <a:off x="1685856" y="3838575"/>
              <a:ext cx="6069941" cy="1614385"/>
            </a:xfrm>
            <a:prstGeom prst="rect">
              <a:avLst/>
            </a:prstGeom>
          </p:spPr>
          <p:txBody>
            <a:bodyPr lIns="0" tIns="0" rIns="0" bIns="0" rtlCol="0" anchor="t">
              <a:spAutoFit/>
            </a:bodyPr>
            <a:lstStyle/>
            <a:p>
              <a:pPr algn="l">
                <a:lnSpc>
                  <a:spcPts val="9248"/>
                </a:lnSpc>
              </a:pPr>
              <a:r>
                <a:rPr lang="en-US" sz="6606">
                  <a:solidFill>
                    <a:srgbClr val="FFFFFF"/>
                  </a:solidFill>
                  <a:latin typeface="Neue Kabel 2"/>
                </a:rPr>
                <a:t>Be Prepared</a:t>
              </a:r>
            </a:p>
          </p:txBody>
        </p:sp>
      </p:grpSp>
      <p:sp>
        <p:nvSpPr>
          <p:cNvPr id="18" name="Freeform 18"/>
          <p:cNvSpPr/>
          <p:nvPr/>
        </p:nvSpPr>
        <p:spPr>
          <a:xfrm>
            <a:off x="14323656" y="8577072"/>
            <a:ext cx="3553704" cy="1288697"/>
          </a:xfrm>
          <a:custGeom>
            <a:avLst/>
            <a:gdLst/>
            <a:ahLst/>
            <a:cxnLst/>
            <a:rect l="l" t="t" r="r" b="b"/>
            <a:pathLst>
              <a:path w="3553704" h="1288697">
                <a:moveTo>
                  <a:pt x="0" y="0"/>
                </a:moveTo>
                <a:lnTo>
                  <a:pt x="3553705" y="0"/>
                </a:lnTo>
                <a:lnTo>
                  <a:pt x="3553705" y="1288697"/>
                </a:lnTo>
                <a:lnTo>
                  <a:pt x="0" y="1288697"/>
                </a:lnTo>
                <a:lnTo>
                  <a:pt x="0" y="0"/>
                </a:lnTo>
                <a:close/>
              </a:path>
            </a:pathLst>
          </a:custGeom>
          <a:blipFill>
            <a:blip r:embed="rId6"/>
            <a:stretch>
              <a:fillRect t="-10890" b="-11668"/>
            </a:stretch>
          </a:blipFill>
        </p:spPr>
        <p:txBody>
          <a:bodyPr/>
          <a:lstStyle/>
          <a:p>
            <a:endParaRPr lang="en-US"/>
          </a:p>
        </p:txBody>
      </p:sp>
      <p:sp>
        <p:nvSpPr>
          <p:cNvPr id="19" name="TextBox 19"/>
          <p:cNvSpPr txBox="1"/>
          <p:nvPr/>
        </p:nvSpPr>
        <p:spPr>
          <a:xfrm>
            <a:off x="720006" y="1910350"/>
            <a:ext cx="1395111" cy="488930"/>
          </a:xfrm>
          <a:prstGeom prst="rect">
            <a:avLst/>
          </a:prstGeom>
        </p:spPr>
        <p:txBody>
          <a:bodyPr lIns="0" tIns="0" rIns="0" bIns="0" rtlCol="0" anchor="t">
            <a:spAutoFit/>
          </a:bodyPr>
          <a:lstStyle/>
          <a:p>
            <a:pPr algn="ctr">
              <a:lnSpc>
                <a:spcPts val="4087"/>
              </a:lnSpc>
            </a:pPr>
            <a:r>
              <a:rPr lang="en-US" sz="2919">
                <a:solidFill>
                  <a:srgbClr val="FFFFFF"/>
                </a:solidFill>
                <a:latin typeface="Frutiger"/>
              </a:rPr>
              <a:t>Page 29</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10445447" y="2263326"/>
            <a:ext cx="8355330" cy="8339914"/>
            <a:chOff x="0" y="0"/>
            <a:chExt cx="7426960" cy="7413257"/>
          </a:xfrm>
        </p:grpSpPr>
        <p:sp>
          <p:nvSpPr>
            <p:cNvPr id="3" name="Freeform 3"/>
            <p:cNvSpPr/>
            <p:nvPr/>
          </p:nvSpPr>
          <p:spPr>
            <a:xfrm>
              <a:off x="0" y="0"/>
              <a:ext cx="7426960" cy="7413371"/>
            </a:xfrm>
            <a:custGeom>
              <a:avLst/>
              <a:gdLst/>
              <a:ahLst/>
              <a:cxnLst/>
              <a:rect l="l" t="t" r="r" b="b"/>
              <a:pathLst>
                <a:path w="7426960" h="7413371">
                  <a:moveTo>
                    <a:pt x="4497070" y="0"/>
                  </a:moveTo>
                  <a:cubicBezTo>
                    <a:pt x="2013204" y="1143"/>
                    <a:pt x="0" y="2015236"/>
                    <a:pt x="0" y="4499610"/>
                  </a:cubicBezTo>
                  <a:cubicBezTo>
                    <a:pt x="0" y="5586857"/>
                    <a:pt x="385572" y="6583934"/>
                    <a:pt x="1027430" y="7361809"/>
                  </a:cubicBezTo>
                  <a:lnTo>
                    <a:pt x="1074293" y="7413371"/>
                  </a:lnTo>
                  <a:lnTo>
                    <a:pt x="7426960" y="7413371"/>
                  </a:lnTo>
                  <a:lnTo>
                    <a:pt x="7426960" y="1087374"/>
                  </a:lnTo>
                  <a:lnTo>
                    <a:pt x="7361047" y="1027557"/>
                  </a:lnTo>
                  <a:cubicBezTo>
                    <a:pt x="6583807" y="385953"/>
                    <a:pt x="5587619" y="508"/>
                    <a:pt x="4501261" y="0"/>
                  </a:cubicBezTo>
                  <a:close/>
                </a:path>
              </a:pathLst>
            </a:custGeom>
            <a:blipFill>
              <a:blip r:embed="rId2"/>
              <a:stretch>
                <a:fillRect l="-35361" t="-8271" r="-26546"/>
              </a:stretch>
            </a:blipFill>
          </p:spPr>
          <p:txBody>
            <a:bodyPr/>
            <a:lstStyle/>
            <a:p>
              <a:endParaRPr lang="en-US"/>
            </a:p>
          </p:txBody>
        </p:sp>
      </p:grpSp>
      <p:sp>
        <p:nvSpPr>
          <p:cNvPr id="4" name="Freeform 4"/>
          <p:cNvSpPr/>
          <p:nvPr/>
        </p:nvSpPr>
        <p:spPr>
          <a:xfrm>
            <a:off x="11449029" y="2583552"/>
            <a:ext cx="1402126" cy="1398220"/>
          </a:xfrm>
          <a:custGeom>
            <a:avLst/>
            <a:gdLst/>
            <a:ahLst/>
            <a:cxnLst/>
            <a:rect l="l" t="t" r="r" b="b"/>
            <a:pathLst>
              <a:path w="1402126" h="1398220">
                <a:moveTo>
                  <a:pt x="0" y="0"/>
                </a:moveTo>
                <a:lnTo>
                  <a:pt x="1402125" y="0"/>
                </a:lnTo>
                <a:lnTo>
                  <a:pt x="1402125" y="1398220"/>
                </a:lnTo>
                <a:lnTo>
                  <a:pt x="0" y="139822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TextBox 5"/>
          <p:cNvSpPr txBox="1"/>
          <p:nvPr/>
        </p:nvSpPr>
        <p:spPr>
          <a:xfrm>
            <a:off x="512777" y="637251"/>
            <a:ext cx="8373833" cy="1626075"/>
          </a:xfrm>
          <a:prstGeom prst="rect">
            <a:avLst/>
          </a:prstGeom>
        </p:spPr>
        <p:txBody>
          <a:bodyPr lIns="0" tIns="0" rIns="0" bIns="0" rtlCol="0" anchor="t">
            <a:spAutoFit/>
          </a:bodyPr>
          <a:lstStyle/>
          <a:p>
            <a:pPr algn="ctr">
              <a:lnSpc>
                <a:spcPts val="10845"/>
              </a:lnSpc>
              <a:spcBef>
                <a:spcPct val="0"/>
              </a:spcBef>
            </a:pPr>
            <a:r>
              <a:rPr lang="en-US" sz="9770">
                <a:solidFill>
                  <a:srgbClr val="FFFFFF"/>
                </a:solidFill>
                <a:latin typeface="Neue Kabel 2"/>
              </a:rPr>
              <a:t>START Method</a:t>
            </a:r>
          </a:p>
        </p:txBody>
      </p:sp>
      <p:sp>
        <p:nvSpPr>
          <p:cNvPr id="6" name="Freeform 6"/>
          <p:cNvSpPr/>
          <p:nvPr/>
        </p:nvSpPr>
        <p:spPr>
          <a:xfrm rot="-5400000">
            <a:off x="15369219" y="-631508"/>
            <a:ext cx="4647105" cy="4114800"/>
          </a:xfrm>
          <a:custGeom>
            <a:avLst/>
            <a:gdLst/>
            <a:ahLst/>
            <a:cxnLst/>
            <a:rect l="l" t="t" r="r" b="b"/>
            <a:pathLst>
              <a:path w="4647105" h="4114800">
                <a:moveTo>
                  <a:pt x="0" y="0"/>
                </a:moveTo>
                <a:lnTo>
                  <a:pt x="4647105" y="0"/>
                </a:lnTo>
                <a:lnTo>
                  <a:pt x="4647105"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TextBox 7"/>
          <p:cNvSpPr txBox="1"/>
          <p:nvPr/>
        </p:nvSpPr>
        <p:spPr>
          <a:xfrm>
            <a:off x="512777" y="2848136"/>
            <a:ext cx="9591810" cy="6135510"/>
          </a:xfrm>
          <a:prstGeom prst="rect">
            <a:avLst/>
          </a:prstGeom>
        </p:spPr>
        <p:txBody>
          <a:bodyPr lIns="0" tIns="0" rIns="0" bIns="0" rtlCol="0" anchor="t">
            <a:spAutoFit/>
          </a:bodyPr>
          <a:lstStyle/>
          <a:p>
            <a:pPr algn="l">
              <a:lnSpc>
                <a:spcPts val="5498"/>
              </a:lnSpc>
            </a:pPr>
            <a:r>
              <a:rPr lang="en-US" sz="3593">
                <a:solidFill>
                  <a:srgbClr val="FFFFFF"/>
                </a:solidFill>
                <a:latin typeface="Frutiger"/>
              </a:rPr>
              <a:t>You can answer any of the interviewer's questions with this format:</a:t>
            </a:r>
          </a:p>
          <a:p>
            <a:pPr marL="775943" lvl="1" indent="-387971" algn="l">
              <a:lnSpc>
                <a:spcPts val="5498"/>
              </a:lnSpc>
              <a:buFont typeface="Arial"/>
              <a:buChar char="•"/>
            </a:pPr>
            <a:r>
              <a:rPr lang="en-US" sz="3593">
                <a:solidFill>
                  <a:srgbClr val="FFFFFF"/>
                </a:solidFill>
                <a:latin typeface="Frutiger"/>
              </a:rPr>
              <a:t>What was the </a:t>
            </a:r>
            <a:r>
              <a:rPr lang="en-US" sz="3593">
                <a:solidFill>
                  <a:srgbClr val="FFFFFF"/>
                </a:solidFill>
                <a:latin typeface="Frutiger Bold Italics"/>
              </a:rPr>
              <a:t>Situation</a:t>
            </a:r>
            <a:r>
              <a:rPr lang="en-US" sz="3593">
                <a:solidFill>
                  <a:srgbClr val="FFFFFF"/>
                </a:solidFill>
                <a:latin typeface="Frutiger"/>
              </a:rPr>
              <a:t>?</a:t>
            </a:r>
          </a:p>
          <a:p>
            <a:pPr marL="775943" lvl="1" indent="-387971" algn="l">
              <a:lnSpc>
                <a:spcPts val="5498"/>
              </a:lnSpc>
              <a:buFont typeface="Arial"/>
              <a:buChar char="•"/>
            </a:pPr>
            <a:r>
              <a:rPr lang="en-US" sz="3593">
                <a:solidFill>
                  <a:srgbClr val="FFFFFF"/>
                </a:solidFill>
                <a:latin typeface="Frutiger"/>
              </a:rPr>
              <a:t>What </a:t>
            </a:r>
            <a:r>
              <a:rPr lang="en-US" sz="3593">
                <a:solidFill>
                  <a:srgbClr val="FFFFFF"/>
                </a:solidFill>
                <a:latin typeface="Frutiger Bold Italics"/>
              </a:rPr>
              <a:t>Task </a:t>
            </a:r>
            <a:r>
              <a:rPr lang="en-US" sz="3593">
                <a:solidFill>
                  <a:srgbClr val="FFFFFF"/>
                </a:solidFill>
                <a:latin typeface="Frutiger"/>
              </a:rPr>
              <a:t>needed to be done and why?</a:t>
            </a:r>
          </a:p>
          <a:p>
            <a:pPr marL="775943" lvl="1" indent="-387971" algn="l">
              <a:lnSpc>
                <a:spcPts val="5498"/>
              </a:lnSpc>
              <a:buFont typeface="Arial"/>
              <a:buChar char="•"/>
            </a:pPr>
            <a:r>
              <a:rPr lang="en-US" sz="3593">
                <a:solidFill>
                  <a:srgbClr val="FFFFFF"/>
                </a:solidFill>
                <a:latin typeface="Frutiger"/>
              </a:rPr>
              <a:t>Explain your specific </a:t>
            </a:r>
            <a:r>
              <a:rPr lang="en-US" sz="3593">
                <a:solidFill>
                  <a:srgbClr val="FFFFFF"/>
                </a:solidFill>
                <a:latin typeface="Frutiger Bold Italics"/>
              </a:rPr>
              <a:t>Action</a:t>
            </a:r>
            <a:r>
              <a:rPr lang="en-US" sz="3593">
                <a:solidFill>
                  <a:srgbClr val="FFFFFF"/>
                </a:solidFill>
                <a:latin typeface="Frutiger"/>
              </a:rPr>
              <a:t>.</a:t>
            </a:r>
          </a:p>
          <a:p>
            <a:pPr marL="775943" lvl="1" indent="-387971" algn="l">
              <a:lnSpc>
                <a:spcPts val="5498"/>
              </a:lnSpc>
              <a:buFont typeface="Arial"/>
              <a:buChar char="•"/>
            </a:pPr>
            <a:r>
              <a:rPr lang="en-US" sz="3593">
                <a:solidFill>
                  <a:srgbClr val="FFFFFF"/>
                </a:solidFill>
                <a:latin typeface="Frutiger"/>
              </a:rPr>
              <a:t>What was the </a:t>
            </a:r>
            <a:r>
              <a:rPr lang="en-US" sz="3593">
                <a:solidFill>
                  <a:srgbClr val="FFFFFF"/>
                </a:solidFill>
                <a:latin typeface="Frutiger Bold Italics"/>
              </a:rPr>
              <a:t>Result</a:t>
            </a:r>
            <a:r>
              <a:rPr lang="en-US" sz="3593">
                <a:solidFill>
                  <a:srgbClr val="FFFFFF"/>
                </a:solidFill>
                <a:latin typeface="Frutiger"/>
              </a:rPr>
              <a:t>?</a:t>
            </a:r>
          </a:p>
          <a:p>
            <a:pPr marL="775943" lvl="1" indent="-387971" algn="l">
              <a:lnSpc>
                <a:spcPts val="5498"/>
              </a:lnSpc>
              <a:buFont typeface="Arial"/>
              <a:buChar char="•"/>
            </a:pPr>
            <a:r>
              <a:rPr lang="en-US" sz="3593">
                <a:solidFill>
                  <a:srgbClr val="FFFFFF"/>
                </a:solidFill>
                <a:latin typeface="Frutiger"/>
              </a:rPr>
              <a:t>What </a:t>
            </a:r>
            <a:r>
              <a:rPr lang="en-US" sz="3593">
                <a:solidFill>
                  <a:srgbClr val="FFFFFF"/>
                </a:solidFill>
                <a:latin typeface="Frutiger Bold Italics"/>
              </a:rPr>
              <a:t>Take-away</a:t>
            </a:r>
            <a:r>
              <a:rPr lang="en-US" sz="3593">
                <a:solidFill>
                  <a:srgbClr val="FFFFFF"/>
                </a:solidFill>
                <a:latin typeface="Frutiger"/>
              </a:rPr>
              <a:t> did you learn from the situation? What would you have done differently?</a:t>
            </a:r>
          </a:p>
        </p:txBody>
      </p:sp>
      <p:sp>
        <p:nvSpPr>
          <p:cNvPr id="8" name="Freeform 8"/>
          <p:cNvSpPr/>
          <p:nvPr/>
        </p:nvSpPr>
        <p:spPr>
          <a:xfrm>
            <a:off x="14323656" y="8577072"/>
            <a:ext cx="3553704" cy="1288697"/>
          </a:xfrm>
          <a:custGeom>
            <a:avLst/>
            <a:gdLst/>
            <a:ahLst/>
            <a:cxnLst/>
            <a:rect l="l" t="t" r="r" b="b"/>
            <a:pathLst>
              <a:path w="3553704" h="1288697">
                <a:moveTo>
                  <a:pt x="0" y="0"/>
                </a:moveTo>
                <a:lnTo>
                  <a:pt x="3553705" y="0"/>
                </a:lnTo>
                <a:lnTo>
                  <a:pt x="3553705" y="1288697"/>
                </a:lnTo>
                <a:lnTo>
                  <a:pt x="0" y="1288697"/>
                </a:lnTo>
                <a:lnTo>
                  <a:pt x="0" y="0"/>
                </a:lnTo>
                <a:close/>
              </a:path>
            </a:pathLst>
          </a:custGeom>
          <a:blipFill>
            <a:blip r:embed="rId7"/>
            <a:stretch>
              <a:fillRect t="-10890" b="-11668"/>
            </a:stretch>
          </a:blipFill>
        </p:spPr>
        <p:txBody>
          <a:bodyPr/>
          <a:lstStyle/>
          <a:p>
            <a:endParaRPr lang="en-US"/>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9932670" y="1943100"/>
            <a:ext cx="8355330" cy="8343729"/>
            <a:chOff x="0" y="0"/>
            <a:chExt cx="7426960" cy="7416648"/>
          </a:xfrm>
        </p:grpSpPr>
        <p:sp>
          <p:nvSpPr>
            <p:cNvPr id="3" name="Freeform 3"/>
            <p:cNvSpPr/>
            <p:nvPr/>
          </p:nvSpPr>
          <p:spPr>
            <a:xfrm>
              <a:off x="0" y="0"/>
              <a:ext cx="7426960" cy="7416673"/>
            </a:xfrm>
            <a:custGeom>
              <a:avLst/>
              <a:gdLst/>
              <a:ahLst/>
              <a:cxnLst/>
              <a:rect l="l" t="t" r="r" b="b"/>
              <a:pathLst>
                <a:path w="7426960" h="7416673">
                  <a:moveTo>
                    <a:pt x="4499229" y="0"/>
                  </a:moveTo>
                  <a:cubicBezTo>
                    <a:pt x="2014347" y="0"/>
                    <a:pt x="0" y="2014601"/>
                    <a:pt x="0" y="4499610"/>
                  </a:cubicBezTo>
                  <a:cubicBezTo>
                    <a:pt x="0" y="5586857"/>
                    <a:pt x="385572" y="6583934"/>
                    <a:pt x="1027430" y="7361809"/>
                  </a:cubicBezTo>
                  <a:lnTo>
                    <a:pt x="1077341" y="7416673"/>
                  </a:lnTo>
                  <a:lnTo>
                    <a:pt x="7426960" y="7416673"/>
                  </a:lnTo>
                  <a:lnTo>
                    <a:pt x="7426960" y="1087374"/>
                  </a:lnTo>
                  <a:lnTo>
                    <a:pt x="7361047" y="1027557"/>
                  </a:lnTo>
                  <a:cubicBezTo>
                    <a:pt x="6583426" y="385572"/>
                    <a:pt x="5586349" y="0"/>
                    <a:pt x="4499229" y="0"/>
                  </a:cubicBezTo>
                  <a:close/>
                </a:path>
              </a:pathLst>
            </a:custGeom>
            <a:blipFill>
              <a:blip r:embed="rId2"/>
              <a:stretch>
                <a:fillRect l="-8214" r="-16612"/>
              </a:stretch>
            </a:blipFill>
          </p:spPr>
          <p:txBody>
            <a:bodyPr/>
            <a:lstStyle/>
            <a:p>
              <a:endParaRPr lang="en-US"/>
            </a:p>
          </p:txBody>
        </p:sp>
      </p:grpSp>
      <p:grpSp>
        <p:nvGrpSpPr>
          <p:cNvPr id="4" name="Group 4"/>
          <p:cNvGrpSpPr/>
          <p:nvPr/>
        </p:nvGrpSpPr>
        <p:grpSpPr>
          <a:xfrm>
            <a:off x="8117836" y="460764"/>
            <a:ext cx="1576377" cy="1696173"/>
            <a:chOff x="0" y="0"/>
            <a:chExt cx="2101835" cy="2261563"/>
          </a:xfrm>
        </p:grpSpPr>
        <p:sp>
          <p:nvSpPr>
            <p:cNvPr id="5" name="Freeform 5"/>
            <p:cNvSpPr/>
            <p:nvPr/>
          </p:nvSpPr>
          <p:spPr>
            <a:xfrm>
              <a:off x="0" y="664169"/>
              <a:ext cx="2101835" cy="1597395"/>
            </a:xfrm>
            <a:custGeom>
              <a:avLst/>
              <a:gdLst/>
              <a:ahLst/>
              <a:cxnLst/>
              <a:rect l="l" t="t" r="r" b="b"/>
              <a:pathLst>
                <a:path w="2101835" h="1597395">
                  <a:moveTo>
                    <a:pt x="0" y="0"/>
                  </a:moveTo>
                  <a:lnTo>
                    <a:pt x="2101835" y="0"/>
                  </a:lnTo>
                  <a:lnTo>
                    <a:pt x="2101835" y="1597394"/>
                  </a:lnTo>
                  <a:lnTo>
                    <a:pt x="0" y="159739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136787" y="210394"/>
              <a:ext cx="420787" cy="420787"/>
            </a:xfrm>
            <a:custGeom>
              <a:avLst/>
              <a:gdLst/>
              <a:ahLst/>
              <a:cxnLst/>
              <a:rect l="l" t="t" r="r" b="b"/>
              <a:pathLst>
                <a:path w="420787" h="420787">
                  <a:moveTo>
                    <a:pt x="0" y="0"/>
                  </a:moveTo>
                  <a:lnTo>
                    <a:pt x="420787" y="0"/>
                  </a:lnTo>
                  <a:lnTo>
                    <a:pt x="420787" y="420787"/>
                  </a:lnTo>
                  <a:lnTo>
                    <a:pt x="0" y="42078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7"/>
            <p:cNvSpPr/>
            <p:nvPr/>
          </p:nvSpPr>
          <p:spPr>
            <a:xfrm>
              <a:off x="519463" y="0"/>
              <a:ext cx="420787" cy="420787"/>
            </a:xfrm>
            <a:custGeom>
              <a:avLst/>
              <a:gdLst/>
              <a:ahLst/>
              <a:cxnLst/>
              <a:rect l="l" t="t" r="r" b="b"/>
              <a:pathLst>
                <a:path w="420787" h="420787">
                  <a:moveTo>
                    <a:pt x="0" y="0"/>
                  </a:moveTo>
                  <a:lnTo>
                    <a:pt x="420787" y="0"/>
                  </a:lnTo>
                  <a:lnTo>
                    <a:pt x="420787" y="420787"/>
                  </a:lnTo>
                  <a:lnTo>
                    <a:pt x="0" y="42078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Freeform 8"/>
            <p:cNvSpPr/>
            <p:nvPr/>
          </p:nvSpPr>
          <p:spPr>
            <a:xfrm>
              <a:off x="1148554" y="0"/>
              <a:ext cx="420787" cy="420787"/>
            </a:xfrm>
            <a:custGeom>
              <a:avLst/>
              <a:gdLst/>
              <a:ahLst/>
              <a:cxnLst/>
              <a:rect l="l" t="t" r="r" b="b"/>
              <a:pathLst>
                <a:path w="420787" h="420787">
                  <a:moveTo>
                    <a:pt x="0" y="0"/>
                  </a:moveTo>
                  <a:lnTo>
                    <a:pt x="420787" y="0"/>
                  </a:lnTo>
                  <a:lnTo>
                    <a:pt x="420787" y="420787"/>
                  </a:lnTo>
                  <a:lnTo>
                    <a:pt x="0" y="42078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Freeform 9"/>
            <p:cNvSpPr/>
            <p:nvPr/>
          </p:nvSpPr>
          <p:spPr>
            <a:xfrm>
              <a:off x="1569341" y="210394"/>
              <a:ext cx="420787" cy="420787"/>
            </a:xfrm>
            <a:custGeom>
              <a:avLst/>
              <a:gdLst/>
              <a:ahLst/>
              <a:cxnLst/>
              <a:rect l="l" t="t" r="r" b="b"/>
              <a:pathLst>
                <a:path w="420787" h="420787">
                  <a:moveTo>
                    <a:pt x="0" y="0"/>
                  </a:moveTo>
                  <a:lnTo>
                    <a:pt x="420787" y="0"/>
                  </a:lnTo>
                  <a:lnTo>
                    <a:pt x="420787" y="420787"/>
                  </a:lnTo>
                  <a:lnTo>
                    <a:pt x="0" y="42078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Freeform 10"/>
            <p:cNvSpPr/>
            <p:nvPr/>
          </p:nvSpPr>
          <p:spPr>
            <a:xfrm>
              <a:off x="840524" y="321978"/>
              <a:ext cx="420787" cy="420787"/>
            </a:xfrm>
            <a:custGeom>
              <a:avLst/>
              <a:gdLst/>
              <a:ahLst/>
              <a:cxnLst/>
              <a:rect l="l" t="t" r="r" b="b"/>
              <a:pathLst>
                <a:path w="420787" h="420787">
                  <a:moveTo>
                    <a:pt x="0" y="0"/>
                  </a:moveTo>
                  <a:lnTo>
                    <a:pt x="420787" y="0"/>
                  </a:lnTo>
                  <a:lnTo>
                    <a:pt x="420787" y="420787"/>
                  </a:lnTo>
                  <a:lnTo>
                    <a:pt x="0" y="42078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sp>
        <p:nvSpPr>
          <p:cNvPr id="11" name="TextBox 11"/>
          <p:cNvSpPr txBox="1"/>
          <p:nvPr/>
        </p:nvSpPr>
        <p:spPr>
          <a:xfrm>
            <a:off x="522336" y="943379"/>
            <a:ext cx="10640848" cy="2997594"/>
          </a:xfrm>
          <a:prstGeom prst="rect">
            <a:avLst/>
          </a:prstGeom>
        </p:spPr>
        <p:txBody>
          <a:bodyPr lIns="0" tIns="0" rIns="0" bIns="0" rtlCol="0" anchor="t">
            <a:spAutoFit/>
          </a:bodyPr>
          <a:lstStyle/>
          <a:p>
            <a:pPr algn="l">
              <a:lnSpc>
                <a:spcPts val="10845"/>
              </a:lnSpc>
              <a:spcBef>
                <a:spcPct val="0"/>
              </a:spcBef>
            </a:pPr>
            <a:r>
              <a:rPr lang="en-US" sz="9770">
                <a:solidFill>
                  <a:srgbClr val="FFFFFF"/>
                </a:solidFill>
                <a:latin typeface="Neue Kabel 2"/>
              </a:rPr>
              <a:t>What is your greatest weakness?</a:t>
            </a:r>
          </a:p>
        </p:txBody>
      </p:sp>
      <p:sp>
        <p:nvSpPr>
          <p:cNvPr id="12" name="TextBox 12"/>
          <p:cNvSpPr txBox="1"/>
          <p:nvPr/>
        </p:nvSpPr>
        <p:spPr>
          <a:xfrm>
            <a:off x="522336" y="4789258"/>
            <a:ext cx="8769077" cy="3118586"/>
          </a:xfrm>
          <a:prstGeom prst="rect">
            <a:avLst/>
          </a:prstGeom>
        </p:spPr>
        <p:txBody>
          <a:bodyPr lIns="0" tIns="0" rIns="0" bIns="0" rtlCol="0" anchor="t">
            <a:spAutoFit/>
          </a:bodyPr>
          <a:lstStyle/>
          <a:p>
            <a:pPr algn="just">
              <a:lnSpc>
                <a:spcPts val="5035"/>
              </a:lnSpc>
            </a:pPr>
            <a:r>
              <a:rPr lang="en-US" sz="3596">
                <a:solidFill>
                  <a:srgbClr val="FFFFFF"/>
                </a:solidFill>
                <a:latin typeface="Frutiger"/>
              </a:rPr>
              <a:t>The key is to recognize that a weakness is only the downside of a given strength.</a:t>
            </a:r>
          </a:p>
          <a:p>
            <a:pPr algn="just">
              <a:lnSpc>
                <a:spcPts val="5035"/>
              </a:lnSpc>
            </a:pPr>
            <a:endParaRPr lang="en-US" sz="3596">
              <a:solidFill>
                <a:srgbClr val="FFFFFF"/>
              </a:solidFill>
              <a:latin typeface="Frutiger"/>
            </a:endParaRPr>
          </a:p>
          <a:p>
            <a:pPr algn="just">
              <a:lnSpc>
                <a:spcPts val="5035"/>
              </a:lnSpc>
            </a:pPr>
            <a:r>
              <a:rPr lang="en-US" sz="3596">
                <a:solidFill>
                  <a:srgbClr val="FFFFFF"/>
                </a:solidFill>
                <a:latin typeface="Frutiger"/>
              </a:rPr>
              <a:t>Examine your weaknesses and think of steps to correct them.</a:t>
            </a:r>
          </a:p>
        </p:txBody>
      </p:sp>
      <p:sp>
        <p:nvSpPr>
          <p:cNvPr id="13" name="Freeform 13"/>
          <p:cNvSpPr/>
          <p:nvPr/>
        </p:nvSpPr>
        <p:spPr>
          <a:xfrm>
            <a:off x="12082453" y="1790749"/>
            <a:ext cx="1307516" cy="1303874"/>
          </a:xfrm>
          <a:custGeom>
            <a:avLst/>
            <a:gdLst/>
            <a:ahLst/>
            <a:cxnLst/>
            <a:rect l="l" t="t" r="r" b="b"/>
            <a:pathLst>
              <a:path w="1307516" h="1303874">
                <a:moveTo>
                  <a:pt x="0" y="0"/>
                </a:moveTo>
                <a:lnTo>
                  <a:pt x="1307516" y="0"/>
                </a:lnTo>
                <a:lnTo>
                  <a:pt x="1307516" y="1303874"/>
                </a:lnTo>
                <a:lnTo>
                  <a:pt x="0" y="130387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4" name="Freeform 14"/>
          <p:cNvSpPr/>
          <p:nvPr/>
        </p:nvSpPr>
        <p:spPr>
          <a:xfrm>
            <a:off x="14323656" y="8577072"/>
            <a:ext cx="3553704" cy="1288697"/>
          </a:xfrm>
          <a:custGeom>
            <a:avLst/>
            <a:gdLst/>
            <a:ahLst/>
            <a:cxnLst/>
            <a:rect l="l" t="t" r="r" b="b"/>
            <a:pathLst>
              <a:path w="3553704" h="1288697">
                <a:moveTo>
                  <a:pt x="0" y="0"/>
                </a:moveTo>
                <a:lnTo>
                  <a:pt x="3553705" y="0"/>
                </a:lnTo>
                <a:lnTo>
                  <a:pt x="3553705" y="1288697"/>
                </a:lnTo>
                <a:lnTo>
                  <a:pt x="0" y="1288697"/>
                </a:lnTo>
                <a:lnTo>
                  <a:pt x="0" y="0"/>
                </a:lnTo>
                <a:close/>
              </a:path>
            </a:pathLst>
          </a:custGeom>
          <a:blipFill>
            <a:blip r:embed="rId9"/>
            <a:stretch>
              <a:fillRect t="-10890" b="-11668"/>
            </a:stretch>
          </a:blipFill>
        </p:spPr>
        <p:txBody>
          <a:bodyPr/>
          <a:lstStyle/>
          <a:p>
            <a:endParaRPr lang="en-US"/>
          </a:p>
        </p:txBody>
      </p:sp>
      <p:grpSp>
        <p:nvGrpSpPr>
          <p:cNvPr id="15" name="Group 15"/>
          <p:cNvGrpSpPr>
            <a:grpSpLocks noChangeAspect="1"/>
          </p:cNvGrpSpPr>
          <p:nvPr/>
        </p:nvGrpSpPr>
        <p:grpSpPr>
          <a:xfrm>
            <a:off x="10264297" y="9297319"/>
            <a:ext cx="1136899" cy="1136899"/>
            <a:chOff x="0" y="0"/>
            <a:chExt cx="757936" cy="757936"/>
          </a:xfrm>
        </p:grpSpPr>
        <p:sp>
          <p:nvSpPr>
            <p:cNvPr id="16" name="Freeform 16"/>
            <p:cNvSpPr/>
            <p:nvPr/>
          </p:nvSpPr>
          <p:spPr>
            <a:xfrm>
              <a:off x="0" y="0"/>
              <a:ext cx="757936" cy="757936"/>
            </a:xfrm>
            <a:custGeom>
              <a:avLst/>
              <a:gdLst/>
              <a:ahLst/>
              <a:cxnLst/>
              <a:rect l="l" t="t" r="r" b="b"/>
              <a:pathLst>
                <a:path w="757936" h="757936">
                  <a:moveTo>
                    <a:pt x="0" y="378968"/>
                  </a:moveTo>
                  <a:cubicBezTo>
                    <a:pt x="0" y="169672"/>
                    <a:pt x="169672" y="0"/>
                    <a:pt x="378968" y="0"/>
                  </a:cubicBezTo>
                  <a:lnTo>
                    <a:pt x="378968" y="63500"/>
                  </a:lnTo>
                  <a:lnTo>
                    <a:pt x="378968" y="0"/>
                  </a:lnTo>
                  <a:cubicBezTo>
                    <a:pt x="588264" y="0"/>
                    <a:pt x="757936" y="169672"/>
                    <a:pt x="757936" y="378968"/>
                  </a:cubicBezTo>
                  <a:lnTo>
                    <a:pt x="694436" y="378968"/>
                  </a:lnTo>
                  <a:lnTo>
                    <a:pt x="757936" y="378968"/>
                  </a:lnTo>
                  <a:cubicBezTo>
                    <a:pt x="757936" y="588264"/>
                    <a:pt x="588264" y="757936"/>
                    <a:pt x="378968" y="757936"/>
                  </a:cubicBezTo>
                  <a:cubicBezTo>
                    <a:pt x="169672" y="757936"/>
                    <a:pt x="0" y="588264"/>
                    <a:pt x="0" y="378968"/>
                  </a:cubicBezTo>
                  <a:lnTo>
                    <a:pt x="63500" y="378968"/>
                  </a:lnTo>
                  <a:lnTo>
                    <a:pt x="0" y="378968"/>
                  </a:lnTo>
                  <a:moveTo>
                    <a:pt x="127000" y="378968"/>
                  </a:moveTo>
                  <a:cubicBezTo>
                    <a:pt x="127000" y="518160"/>
                    <a:pt x="239776" y="630936"/>
                    <a:pt x="378968" y="630936"/>
                  </a:cubicBezTo>
                  <a:cubicBezTo>
                    <a:pt x="518160" y="630936"/>
                    <a:pt x="630936" y="518160"/>
                    <a:pt x="630936" y="378968"/>
                  </a:cubicBezTo>
                  <a:cubicBezTo>
                    <a:pt x="630936" y="239776"/>
                    <a:pt x="518160" y="127000"/>
                    <a:pt x="378968" y="127000"/>
                  </a:cubicBezTo>
                  <a:cubicBezTo>
                    <a:pt x="239776" y="127000"/>
                    <a:pt x="127000" y="239776"/>
                    <a:pt x="127000" y="378968"/>
                  </a:cubicBezTo>
                  <a:close/>
                </a:path>
              </a:pathLst>
            </a:custGeom>
            <a:solidFill>
              <a:srgbClr val="29AF8C"/>
            </a:solidFill>
          </p:spPr>
          <p:txBody>
            <a:bodyPr/>
            <a:lstStyle/>
            <a:p>
              <a:endParaRPr lang="en-US"/>
            </a:p>
          </p:txBody>
        </p:sp>
      </p:grpSp>
      <p:sp>
        <p:nvSpPr>
          <p:cNvPr id="17" name="TextBox 17"/>
          <p:cNvSpPr txBox="1"/>
          <p:nvPr/>
        </p:nvSpPr>
        <p:spPr>
          <a:xfrm>
            <a:off x="8208469" y="2174409"/>
            <a:ext cx="1395111" cy="488930"/>
          </a:xfrm>
          <a:prstGeom prst="rect">
            <a:avLst/>
          </a:prstGeom>
        </p:spPr>
        <p:txBody>
          <a:bodyPr lIns="0" tIns="0" rIns="0" bIns="0" rtlCol="0" anchor="t">
            <a:spAutoFit/>
          </a:bodyPr>
          <a:lstStyle/>
          <a:p>
            <a:pPr algn="ctr">
              <a:lnSpc>
                <a:spcPts val="4087"/>
              </a:lnSpc>
            </a:pPr>
            <a:r>
              <a:rPr lang="en-US" sz="2919">
                <a:solidFill>
                  <a:srgbClr val="FFFFFF"/>
                </a:solidFill>
                <a:latin typeface="Frutiger"/>
              </a:rPr>
              <a:t>Page 29</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9932670" y="1943100"/>
            <a:ext cx="8355330" cy="8339914"/>
            <a:chOff x="0" y="0"/>
            <a:chExt cx="7426960" cy="7413257"/>
          </a:xfrm>
        </p:grpSpPr>
        <p:sp>
          <p:nvSpPr>
            <p:cNvPr id="3" name="Freeform 3"/>
            <p:cNvSpPr/>
            <p:nvPr/>
          </p:nvSpPr>
          <p:spPr>
            <a:xfrm flipH="1">
              <a:off x="0" y="0"/>
              <a:ext cx="7426960" cy="7413371"/>
            </a:xfrm>
            <a:custGeom>
              <a:avLst/>
              <a:gdLst/>
              <a:ahLst/>
              <a:cxnLst/>
              <a:rect l="l" t="t" r="r" b="b"/>
              <a:pathLst>
                <a:path w="7426960" h="7413371">
                  <a:moveTo>
                    <a:pt x="2930271" y="0"/>
                  </a:moveTo>
                  <a:cubicBezTo>
                    <a:pt x="5414010" y="1397"/>
                    <a:pt x="7426960" y="2015363"/>
                    <a:pt x="7426960" y="4499610"/>
                  </a:cubicBezTo>
                  <a:cubicBezTo>
                    <a:pt x="7426960" y="5586857"/>
                    <a:pt x="7041388" y="6583934"/>
                    <a:pt x="6399530" y="7361809"/>
                  </a:cubicBezTo>
                  <a:lnTo>
                    <a:pt x="6352667" y="7413371"/>
                  </a:lnTo>
                  <a:lnTo>
                    <a:pt x="0" y="7413371"/>
                  </a:lnTo>
                  <a:lnTo>
                    <a:pt x="0" y="1087374"/>
                  </a:lnTo>
                  <a:lnTo>
                    <a:pt x="65913" y="1027557"/>
                  </a:lnTo>
                  <a:cubicBezTo>
                    <a:pt x="843026" y="386080"/>
                    <a:pt x="1839087" y="635"/>
                    <a:pt x="2925191" y="0"/>
                  </a:cubicBezTo>
                  <a:close/>
                </a:path>
              </a:pathLst>
            </a:custGeom>
            <a:blipFill>
              <a:blip r:embed="rId2"/>
              <a:stretch>
                <a:fillRect l="-24909" r="-24909"/>
              </a:stretch>
            </a:blipFill>
          </p:spPr>
          <p:txBody>
            <a:bodyPr/>
            <a:lstStyle/>
            <a:p>
              <a:endParaRPr lang="en-US"/>
            </a:p>
          </p:txBody>
        </p:sp>
      </p:grpSp>
      <p:sp>
        <p:nvSpPr>
          <p:cNvPr id="4" name="Freeform 4"/>
          <p:cNvSpPr/>
          <p:nvPr/>
        </p:nvSpPr>
        <p:spPr>
          <a:xfrm>
            <a:off x="9964674" y="2345251"/>
            <a:ext cx="960695" cy="958019"/>
          </a:xfrm>
          <a:custGeom>
            <a:avLst/>
            <a:gdLst/>
            <a:ahLst/>
            <a:cxnLst/>
            <a:rect l="l" t="t" r="r" b="b"/>
            <a:pathLst>
              <a:path w="960695" h="958019">
                <a:moveTo>
                  <a:pt x="0" y="0"/>
                </a:moveTo>
                <a:lnTo>
                  <a:pt x="960695" y="0"/>
                </a:lnTo>
                <a:lnTo>
                  <a:pt x="960695" y="958019"/>
                </a:lnTo>
                <a:lnTo>
                  <a:pt x="0" y="95801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5" name="Group 5"/>
          <p:cNvGrpSpPr>
            <a:grpSpLocks noChangeAspect="1"/>
          </p:cNvGrpSpPr>
          <p:nvPr/>
        </p:nvGrpSpPr>
        <p:grpSpPr>
          <a:xfrm>
            <a:off x="16143987" y="1265104"/>
            <a:ext cx="2677820" cy="3237376"/>
            <a:chOff x="0" y="0"/>
            <a:chExt cx="1785214" cy="2158251"/>
          </a:xfrm>
        </p:grpSpPr>
        <p:sp>
          <p:nvSpPr>
            <p:cNvPr id="6" name="Freeform 6"/>
            <p:cNvSpPr/>
            <p:nvPr/>
          </p:nvSpPr>
          <p:spPr>
            <a:xfrm>
              <a:off x="127" y="0"/>
              <a:ext cx="1784985" cy="2158238"/>
            </a:xfrm>
            <a:custGeom>
              <a:avLst/>
              <a:gdLst/>
              <a:ahLst/>
              <a:cxnLst/>
              <a:rect l="l" t="t" r="r" b="b"/>
              <a:pathLst>
                <a:path w="1784985" h="2158238">
                  <a:moveTo>
                    <a:pt x="957199" y="184023"/>
                  </a:moveTo>
                  <a:cubicBezTo>
                    <a:pt x="1074674" y="245872"/>
                    <a:pt x="1183640" y="322453"/>
                    <a:pt x="1281430" y="411480"/>
                  </a:cubicBezTo>
                  <a:cubicBezTo>
                    <a:pt x="1307338" y="435102"/>
                    <a:pt x="1309243" y="475234"/>
                    <a:pt x="1285621" y="501142"/>
                  </a:cubicBezTo>
                  <a:cubicBezTo>
                    <a:pt x="1261999" y="527050"/>
                    <a:pt x="1221867" y="528955"/>
                    <a:pt x="1195959" y="505333"/>
                  </a:cubicBezTo>
                  <a:cubicBezTo>
                    <a:pt x="1106043" y="423545"/>
                    <a:pt x="1005840" y="353187"/>
                    <a:pt x="898017" y="296418"/>
                  </a:cubicBezTo>
                  <a:cubicBezTo>
                    <a:pt x="867029" y="280035"/>
                    <a:pt x="855091" y="241681"/>
                    <a:pt x="871474" y="210693"/>
                  </a:cubicBezTo>
                  <a:cubicBezTo>
                    <a:pt x="887857" y="179705"/>
                    <a:pt x="926211" y="167767"/>
                    <a:pt x="957199" y="184150"/>
                  </a:cubicBezTo>
                  <a:close/>
                  <a:moveTo>
                    <a:pt x="1605534" y="826897"/>
                  </a:moveTo>
                  <a:cubicBezTo>
                    <a:pt x="1667129" y="941832"/>
                    <a:pt x="1715008" y="1065911"/>
                    <a:pt x="1746504" y="1197102"/>
                  </a:cubicBezTo>
                  <a:cubicBezTo>
                    <a:pt x="1754632" y="1231265"/>
                    <a:pt x="1733677" y="1265428"/>
                    <a:pt x="1699641" y="1273683"/>
                  </a:cubicBezTo>
                  <a:cubicBezTo>
                    <a:pt x="1665605" y="1281938"/>
                    <a:pt x="1631315" y="1260856"/>
                    <a:pt x="1623060" y="1226820"/>
                  </a:cubicBezTo>
                  <a:cubicBezTo>
                    <a:pt x="1594104" y="1106424"/>
                    <a:pt x="1550289" y="992505"/>
                    <a:pt x="1493647" y="886968"/>
                  </a:cubicBezTo>
                  <a:cubicBezTo>
                    <a:pt x="1477137" y="856107"/>
                    <a:pt x="1488694" y="817626"/>
                    <a:pt x="1519555" y="800989"/>
                  </a:cubicBezTo>
                  <a:cubicBezTo>
                    <a:pt x="1550416" y="784352"/>
                    <a:pt x="1588897" y="796036"/>
                    <a:pt x="1605534" y="826897"/>
                  </a:cubicBezTo>
                  <a:close/>
                  <a:moveTo>
                    <a:pt x="1781429" y="1723136"/>
                  </a:moveTo>
                  <a:cubicBezTo>
                    <a:pt x="1767713" y="1854835"/>
                    <a:pt x="1737360" y="1984502"/>
                    <a:pt x="1690751" y="2108708"/>
                  </a:cubicBezTo>
                  <a:cubicBezTo>
                    <a:pt x="1678432" y="2141601"/>
                    <a:pt x="1641856" y="2158238"/>
                    <a:pt x="1608963" y="2145919"/>
                  </a:cubicBezTo>
                  <a:cubicBezTo>
                    <a:pt x="1576070" y="2133600"/>
                    <a:pt x="1559433" y="2097024"/>
                    <a:pt x="1571752" y="2064131"/>
                  </a:cubicBezTo>
                  <a:cubicBezTo>
                    <a:pt x="1614551" y="1950085"/>
                    <a:pt x="1642491" y="1830959"/>
                    <a:pt x="1655064" y="1710055"/>
                  </a:cubicBezTo>
                  <a:cubicBezTo>
                    <a:pt x="1658747" y="1675130"/>
                    <a:pt x="1689862" y="1649857"/>
                    <a:pt x="1724787" y="1653413"/>
                  </a:cubicBezTo>
                  <a:cubicBezTo>
                    <a:pt x="1759712" y="1656969"/>
                    <a:pt x="1784985" y="1688211"/>
                    <a:pt x="1781429" y="1723136"/>
                  </a:cubicBezTo>
                  <a:close/>
                  <a:moveTo>
                    <a:pt x="59817" y="15113"/>
                  </a:moveTo>
                  <a:cubicBezTo>
                    <a:pt x="194691" y="0"/>
                    <a:pt x="327533" y="2667"/>
                    <a:pt x="456057" y="21209"/>
                  </a:cubicBezTo>
                  <a:cubicBezTo>
                    <a:pt x="490728" y="26162"/>
                    <a:pt x="514858" y="58420"/>
                    <a:pt x="509905" y="93091"/>
                  </a:cubicBezTo>
                  <a:cubicBezTo>
                    <a:pt x="504952" y="127762"/>
                    <a:pt x="472694" y="151892"/>
                    <a:pt x="438023" y="146939"/>
                  </a:cubicBezTo>
                  <a:cubicBezTo>
                    <a:pt x="320040" y="129921"/>
                    <a:pt x="197993" y="127508"/>
                    <a:pt x="73914" y="141351"/>
                  </a:cubicBezTo>
                  <a:cubicBezTo>
                    <a:pt x="39116" y="145161"/>
                    <a:pt x="7620" y="120142"/>
                    <a:pt x="3810" y="85217"/>
                  </a:cubicBezTo>
                  <a:cubicBezTo>
                    <a:pt x="0" y="50292"/>
                    <a:pt x="25019" y="18923"/>
                    <a:pt x="59817" y="15113"/>
                  </a:cubicBezTo>
                  <a:close/>
                </a:path>
              </a:pathLst>
            </a:custGeom>
            <a:solidFill>
              <a:srgbClr val="951ABE"/>
            </a:solidFill>
          </p:spPr>
          <p:txBody>
            <a:bodyPr/>
            <a:lstStyle/>
            <a:p>
              <a:endParaRPr lang="en-US"/>
            </a:p>
          </p:txBody>
        </p:sp>
      </p:grpSp>
      <p:sp>
        <p:nvSpPr>
          <p:cNvPr id="7" name="Freeform 7"/>
          <p:cNvSpPr/>
          <p:nvPr/>
        </p:nvSpPr>
        <p:spPr>
          <a:xfrm>
            <a:off x="14323656" y="8577072"/>
            <a:ext cx="3553704" cy="1288697"/>
          </a:xfrm>
          <a:custGeom>
            <a:avLst/>
            <a:gdLst/>
            <a:ahLst/>
            <a:cxnLst/>
            <a:rect l="l" t="t" r="r" b="b"/>
            <a:pathLst>
              <a:path w="3553704" h="1288697">
                <a:moveTo>
                  <a:pt x="0" y="0"/>
                </a:moveTo>
                <a:lnTo>
                  <a:pt x="3553705" y="0"/>
                </a:lnTo>
                <a:lnTo>
                  <a:pt x="3553705" y="1288697"/>
                </a:lnTo>
                <a:lnTo>
                  <a:pt x="0" y="1288697"/>
                </a:lnTo>
                <a:lnTo>
                  <a:pt x="0" y="0"/>
                </a:lnTo>
                <a:close/>
              </a:path>
            </a:pathLst>
          </a:custGeom>
          <a:blipFill>
            <a:blip r:embed="rId5"/>
            <a:stretch>
              <a:fillRect t="-10890" b="-11668"/>
            </a:stretch>
          </a:blipFill>
        </p:spPr>
        <p:txBody>
          <a:bodyPr/>
          <a:lstStyle/>
          <a:p>
            <a:endParaRPr lang="en-US"/>
          </a:p>
        </p:txBody>
      </p:sp>
      <p:sp>
        <p:nvSpPr>
          <p:cNvPr id="8" name="TextBox 8"/>
          <p:cNvSpPr txBox="1"/>
          <p:nvPr/>
        </p:nvSpPr>
        <p:spPr>
          <a:xfrm>
            <a:off x="595819" y="1116600"/>
            <a:ext cx="9168929" cy="1241896"/>
          </a:xfrm>
          <a:prstGeom prst="rect">
            <a:avLst/>
          </a:prstGeom>
        </p:spPr>
        <p:txBody>
          <a:bodyPr lIns="0" tIns="0" rIns="0" bIns="0" rtlCol="0" anchor="t">
            <a:spAutoFit/>
          </a:bodyPr>
          <a:lstStyle/>
          <a:p>
            <a:pPr algn="l">
              <a:lnSpc>
                <a:spcPts val="5035"/>
              </a:lnSpc>
            </a:pPr>
            <a:r>
              <a:rPr lang="en-US" sz="3596">
                <a:solidFill>
                  <a:srgbClr val="FFFFFF"/>
                </a:solidFill>
                <a:latin typeface="Frutiger"/>
              </a:rPr>
              <a:t>When an interviewer asks </a:t>
            </a:r>
            <a:r>
              <a:rPr lang="en-US" sz="3596">
                <a:solidFill>
                  <a:srgbClr val="FFFFFF"/>
                </a:solidFill>
                <a:latin typeface="Frutiger Italics"/>
              </a:rPr>
              <a:t>“Do you have any questions for me?”</a:t>
            </a:r>
            <a:r>
              <a:rPr lang="en-US" sz="3596">
                <a:solidFill>
                  <a:srgbClr val="FFFFFF"/>
                </a:solidFill>
                <a:latin typeface="Frutiger"/>
              </a:rPr>
              <a:t> What do you say?</a:t>
            </a:r>
          </a:p>
        </p:txBody>
      </p:sp>
      <p:sp>
        <p:nvSpPr>
          <p:cNvPr id="9" name="TextBox 9"/>
          <p:cNvSpPr txBox="1"/>
          <p:nvPr/>
        </p:nvSpPr>
        <p:spPr>
          <a:xfrm>
            <a:off x="595819" y="2824078"/>
            <a:ext cx="8548181" cy="6270122"/>
          </a:xfrm>
          <a:prstGeom prst="rect">
            <a:avLst/>
          </a:prstGeom>
        </p:spPr>
        <p:txBody>
          <a:bodyPr lIns="0" tIns="0" rIns="0" bIns="0" rtlCol="0" anchor="t">
            <a:spAutoFit/>
          </a:bodyPr>
          <a:lstStyle/>
          <a:p>
            <a:pPr marL="776565" lvl="1" indent="-388282" algn="l">
              <a:lnSpc>
                <a:spcPts val="5035"/>
              </a:lnSpc>
              <a:buFont typeface="Arial"/>
              <a:buChar char="•"/>
            </a:pPr>
            <a:r>
              <a:rPr lang="en-US" sz="3596">
                <a:solidFill>
                  <a:srgbClr val="FFFFFF"/>
                </a:solidFill>
                <a:latin typeface="Frutiger"/>
              </a:rPr>
              <a:t>Is this a new or vacant position?</a:t>
            </a:r>
          </a:p>
          <a:p>
            <a:pPr marL="776565" lvl="1" indent="-388282" algn="l">
              <a:lnSpc>
                <a:spcPts val="5035"/>
              </a:lnSpc>
              <a:buFont typeface="Arial"/>
              <a:buChar char="•"/>
            </a:pPr>
            <a:r>
              <a:rPr lang="en-US" sz="3596">
                <a:solidFill>
                  <a:srgbClr val="FFFFFF"/>
                </a:solidFill>
                <a:latin typeface="Frutiger"/>
              </a:rPr>
              <a:t>What would you like to see accomplished in this job that hasn't been already?</a:t>
            </a:r>
          </a:p>
          <a:p>
            <a:pPr marL="776565" lvl="1" indent="-388282" algn="l">
              <a:lnSpc>
                <a:spcPts val="5035"/>
              </a:lnSpc>
              <a:buFont typeface="Arial"/>
              <a:buChar char="•"/>
            </a:pPr>
            <a:r>
              <a:rPr lang="en-US" sz="3596">
                <a:solidFill>
                  <a:srgbClr val="FFFFFF"/>
                </a:solidFill>
                <a:latin typeface="Frutiger"/>
              </a:rPr>
              <a:t>How is performance measured?</a:t>
            </a:r>
          </a:p>
          <a:p>
            <a:pPr marL="776565" lvl="1" indent="-388282" algn="l">
              <a:lnSpc>
                <a:spcPts val="5035"/>
              </a:lnSpc>
              <a:buFont typeface="Arial"/>
              <a:buChar char="•"/>
            </a:pPr>
            <a:r>
              <a:rPr lang="en-US" sz="3596">
                <a:solidFill>
                  <a:srgbClr val="FFFFFF"/>
                </a:solidFill>
                <a:latin typeface="Frutiger"/>
              </a:rPr>
              <a:t>Would you tell me a little bit about your experience with the company?</a:t>
            </a:r>
          </a:p>
          <a:p>
            <a:pPr marL="776565" lvl="1" indent="-388282" algn="l">
              <a:lnSpc>
                <a:spcPts val="5035"/>
              </a:lnSpc>
              <a:buFont typeface="Arial"/>
              <a:buChar char="•"/>
            </a:pPr>
            <a:r>
              <a:rPr lang="en-US" sz="3596">
                <a:solidFill>
                  <a:srgbClr val="FFFFFF"/>
                </a:solidFill>
                <a:latin typeface="Frutiger"/>
              </a:rPr>
              <a:t>What type of support does this position receive in terms of people, equipment, finances, etc.?</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a:off x="15631668" y="2045970"/>
            <a:ext cx="1419606" cy="1383030"/>
          </a:xfrm>
          <a:custGeom>
            <a:avLst/>
            <a:gdLst/>
            <a:ahLst/>
            <a:cxnLst/>
            <a:rect l="l" t="t" r="r" b="b"/>
            <a:pathLst>
              <a:path w="1419606" h="1383030">
                <a:moveTo>
                  <a:pt x="0" y="0"/>
                </a:moveTo>
                <a:lnTo>
                  <a:pt x="1419606" y="0"/>
                </a:lnTo>
                <a:lnTo>
                  <a:pt x="1419606" y="1383030"/>
                </a:lnTo>
                <a:lnTo>
                  <a:pt x="0" y="138303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a:grpSpLocks noChangeAspect="1"/>
          </p:cNvGrpSpPr>
          <p:nvPr/>
        </p:nvGrpSpPr>
        <p:grpSpPr>
          <a:xfrm>
            <a:off x="11852910" y="4091940"/>
            <a:ext cx="6435090" cy="6194989"/>
            <a:chOff x="0" y="0"/>
            <a:chExt cx="5720080" cy="5506656"/>
          </a:xfrm>
        </p:grpSpPr>
        <p:sp>
          <p:nvSpPr>
            <p:cNvPr id="4" name="Freeform 4"/>
            <p:cNvSpPr/>
            <p:nvPr/>
          </p:nvSpPr>
          <p:spPr>
            <a:xfrm flipH="1">
              <a:off x="0" y="0"/>
              <a:ext cx="5720080" cy="5506593"/>
            </a:xfrm>
            <a:custGeom>
              <a:avLst/>
              <a:gdLst/>
              <a:ahLst/>
              <a:cxnLst/>
              <a:rect l="l" t="t" r="r" b="b"/>
              <a:pathLst>
                <a:path w="5720080" h="5506593">
                  <a:moveTo>
                    <a:pt x="2383409" y="0"/>
                  </a:moveTo>
                  <a:cubicBezTo>
                    <a:pt x="4226306" y="635"/>
                    <a:pt x="5720080" y="1495044"/>
                    <a:pt x="5720080" y="3338195"/>
                  </a:cubicBezTo>
                  <a:cubicBezTo>
                    <a:pt x="5720080" y="4058412"/>
                    <a:pt x="5492115" y="4725289"/>
                    <a:pt x="5104257" y="5270627"/>
                  </a:cubicBezTo>
                  <a:lnTo>
                    <a:pt x="4914265" y="5506593"/>
                  </a:lnTo>
                  <a:lnTo>
                    <a:pt x="0" y="5506593"/>
                  </a:lnTo>
                  <a:lnTo>
                    <a:pt x="0" y="1001649"/>
                  </a:lnTo>
                  <a:lnTo>
                    <a:pt x="123063" y="880745"/>
                  </a:lnTo>
                  <a:cubicBezTo>
                    <a:pt x="717296" y="334137"/>
                    <a:pt x="1510157" y="381"/>
                    <a:pt x="2380869" y="0"/>
                  </a:cubicBezTo>
                  <a:close/>
                </a:path>
              </a:pathLst>
            </a:custGeom>
            <a:blipFill>
              <a:blip r:embed="rId4"/>
              <a:stretch>
                <a:fillRect l="-79143" t="-40605" r="-62994" b="-26973"/>
              </a:stretch>
            </a:blipFill>
          </p:spPr>
          <p:txBody>
            <a:bodyPr/>
            <a:lstStyle/>
            <a:p>
              <a:endParaRPr lang="en-US"/>
            </a:p>
          </p:txBody>
        </p:sp>
      </p:grpSp>
      <p:grpSp>
        <p:nvGrpSpPr>
          <p:cNvPr id="5" name="Group 5"/>
          <p:cNvGrpSpPr>
            <a:grpSpLocks noChangeAspect="1"/>
          </p:cNvGrpSpPr>
          <p:nvPr/>
        </p:nvGrpSpPr>
        <p:grpSpPr>
          <a:xfrm>
            <a:off x="9000125" y="2461865"/>
            <a:ext cx="2251910" cy="2522672"/>
            <a:chOff x="0" y="0"/>
            <a:chExt cx="1501280" cy="1681785"/>
          </a:xfrm>
        </p:grpSpPr>
        <p:sp>
          <p:nvSpPr>
            <p:cNvPr id="6" name="Freeform 6"/>
            <p:cNvSpPr/>
            <p:nvPr/>
          </p:nvSpPr>
          <p:spPr>
            <a:xfrm>
              <a:off x="0" y="0"/>
              <a:ext cx="1501267" cy="1681734"/>
            </a:xfrm>
            <a:custGeom>
              <a:avLst/>
              <a:gdLst/>
              <a:ahLst/>
              <a:cxnLst/>
              <a:rect l="l" t="t" r="r" b="b"/>
              <a:pathLst>
                <a:path w="1501267" h="1681734">
                  <a:moveTo>
                    <a:pt x="469646" y="841121"/>
                  </a:moveTo>
                  <a:cubicBezTo>
                    <a:pt x="542036" y="940689"/>
                    <a:pt x="623697" y="1033145"/>
                    <a:pt x="713486" y="1117219"/>
                  </a:cubicBezTo>
                  <a:cubicBezTo>
                    <a:pt x="739140" y="1141222"/>
                    <a:pt x="740410" y="1181354"/>
                    <a:pt x="716407" y="1207008"/>
                  </a:cubicBezTo>
                  <a:cubicBezTo>
                    <a:pt x="692404" y="1232662"/>
                    <a:pt x="652272" y="1233932"/>
                    <a:pt x="626618" y="1209929"/>
                  </a:cubicBezTo>
                  <a:cubicBezTo>
                    <a:pt x="531114" y="1120394"/>
                    <a:pt x="444119" y="1021969"/>
                    <a:pt x="367030" y="915797"/>
                  </a:cubicBezTo>
                  <a:cubicBezTo>
                    <a:pt x="346456" y="887476"/>
                    <a:pt x="352679" y="847725"/>
                    <a:pt x="381000" y="827151"/>
                  </a:cubicBezTo>
                  <a:cubicBezTo>
                    <a:pt x="409321" y="806577"/>
                    <a:pt x="449072" y="812800"/>
                    <a:pt x="469646" y="841121"/>
                  </a:cubicBezTo>
                  <a:close/>
                  <a:moveTo>
                    <a:pt x="1110869" y="1404874"/>
                  </a:moveTo>
                  <a:cubicBezTo>
                    <a:pt x="1217803" y="1463294"/>
                    <a:pt x="1331087" y="1512062"/>
                    <a:pt x="1449451" y="1550035"/>
                  </a:cubicBezTo>
                  <a:cubicBezTo>
                    <a:pt x="1482852" y="1560703"/>
                    <a:pt x="1501267" y="1596517"/>
                    <a:pt x="1490472" y="1629918"/>
                  </a:cubicBezTo>
                  <a:cubicBezTo>
                    <a:pt x="1479677" y="1663319"/>
                    <a:pt x="1443990" y="1681734"/>
                    <a:pt x="1410589" y="1670939"/>
                  </a:cubicBezTo>
                  <a:cubicBezTo>
                    <a:pt x="1284478" y="1630553"/>
                    <a:pt x="1163828" y="1578483"/>
                    <a:pt x="1049909" y="1516253"/>
                  </a:cubicBezTo>
                  <a:cubicBezTo>
                    <a:pt x="1019175" y="1499489"/>
                    <a:pt x="1007872" y="1460881"/>
                    <a:pt x="1024636" y="1430020"/>
                  </a:cubicBezTo>
                  <a:cubicBezTo>
                    <a:pt x="1041400" y="1399159"/>
                    <a:pt x="1080008" y="1387983"/>
                    <a:pt x="1110869" y="1404747"/>
                  </a:cubicBezTo>
                  <a:close/>
                  <a:moveTo>
                    <a:pt x="131318" y="57150"/>
                  </a:moveTo>
                  <a:cubicBezTo>
                    <a:pt x="154432" y="179578"/>
                    <a:pt x="188849" y="298069"/>
                    <a:pt x="233553" y="411226"/>
                  </a:cubicBezTo>
                  <a:cubicBezTo>
                    <a:pt x="246380" y="443865"/>
                    <a:pt x="230378" y="480695"/>
                    <a:pt x="197739" y="493649"/>
                  </a:cubicBezTo>
                  <a:cubicBezTo>
                    <a:pt x="165100" y="506603"/>
                    <a:pt x="128270" y="490474"/>
                    <a:pt x="115316" y="457835"/>
                  </a:cubicBezTo>
                  <a:cubicBezTo>
                    <a:pt x="67818" y="337185"/>
                    <a:pt x="31115" y="211074"/>
                    <a:pt x="6477" y="80645"/>
                  </a:cubicBezTo>
                  <a:cubicBezTo>
                    <a:pt x="0" y="46228"/>
                    <a:pt x="22606" y="12954"/>
                    <a:pt x="57150" y="6477"/>
                  </a:cubicBezTo>
                  <a:cubicBezTo>
                    <a:pt x="91694" y="0"/>
                    <a:pt x="124841" y="22606"/>
                    <a:pt x="131318" y="57150"/>
                  </a:cubicBezTo>
                  <a:close/>
                </a:path>
              </a:pathLst>
            </a:custGeom>
            <a:solidFill>
              <a:srgbClr val="951ABE"/>
            </a:solidFill>
          </p:spPr>
          <p:txBody>
            <a:bodyPr/>
            <a:lstStyle/>
            <a:p>
              <a:endParaRPr lang="en-US"/>
            </a:p>
          </p:txBody>
        </p:sp>
      </p:grpSp>
      <p:grpSp>
        <p:nvGrpSpPr>
          <p:cNvPr id="7" name="Group 7"/>
          <p:cNvGrpSpPr>
            <a:grpSpLocks noChangeAspect="1"/>
          </p:cNvGrpSpPr>
          <p:nvPr/>
        </p:nvGrpSpPr>
        <p:grpSpPr>
          <a:xfrm>
            <a:off x="9393174" y="0"/>
            <a:ext cx="5278374" cy="4510292"/>
            <a:chOff x="0" y="0"/>
            <a:chExt cx="4691888" cy="4009149"/>
          </a:xfrm>
        </p:grpSpPr>
        <p:sp>
          <p:nvSpPr>
            <p:cNvPr id="8" name="Freeform 8"/>
            <p:cNvSpPr/>
            <p:nvPr/>
          </p:nvSpPr>
          <p:spPr>
            <a:xfrm>
              <a:off x="0" y="0"/>
              <a:ext cx="4691888" cy="4009136"/>
            </a:xfrm>
            <a:custGeom>
              <a:avLst/>
              <a:gdLst/>
              <a:ahLst/>
              <a:cxnLst/>
              <a:rect l="l" t="t" r="r" b="b"/>
              <a:pathLst>
                <a:path w="4691888" h="4009136">
                  <a:moveTo>
                    <a:pt x="692912" y="0"/>
                  </a:moveTo>
                  <a:lnTo>
                    <a:pt x="687070" y="5334"/>
                  </a:lnTo>
                  <a:cubicBezTo>
                    <a:pt x="262509" y="430022"/>
                    <a:pt x="0" y="1016635"/>
                    <a:pt x="0" y="1664589"/>
                  </a:cubicBezTo>
                  <a:cubicBezTo>
                    <a:pt x="0" y="2927731"/>
                    <a:pt x="997712" y="3957828"/>
                    <a:pt x="2247900" y="4009136"/>
                  </a:cubicBezTo>
                  <a:lnTo>
                    <a:pt x="2443988" y="4009136"/>
                  </a:lnTo>
                  <a:cubicBezTo>
                    <a:pt x="3694176" y="3957828"/>
                    <a:pt x="4691888" y="2927731"/>
                    <a:pt x="4691888" y="1664589"/>
                  </a:cubicBezTo>
                  <a:cubicBezTo>
                    <a:pt x="4691888" y="1016635"/>
                    <a:pt x="4429379" y="430022"/>
                    <a:pt x="4004818" y="5334"/>
                  </a:cubicBezTo>
                  <a:lnTo>
                    <a:pt x="692912" y="0"/>
                  </a:lnTo>
                  <a:close/>
                </a:path>
              </a:pathLst>
            </a:custGeom>
            <a:blipFill>
              <a:blip r:embed="rId5"/>
              <a:stretch>
                <a:fillRect l="-20353" t="-21689" r="-109075" b="-31020"/>
              </a:stretch>
            </a:blipFill>
          </p:spPr>
          <p:txBody>
            <a:bodyPr/>
            <a:lstStyle/>
            <a:p>
              <a:endParaRPr lang="en-US"/>
            </a:p>
          </p:txBody>
        </p:sp>
      </p:grpSp>
      <p:sp>
        <p:nvSpPr>
          <p:cNvPr id="9" name="Freeform 9"/>
          <p:cNvSpPr/>
          <p:nvPr/>
        </p:nvSpPr>
        <p:spPr>
          <a:xfrm>
            <a:off x="14323656" y="8577072"/>
            <a:ext cx="3553704" cy="1288697"/>
          </a:xfrm>
          <a:custGeom>
            <a:avLst/>
            <a:gdLst/>
            <a:ahLst/>
            <a:cxnLst/>
            <a:rect l="l" t="t" r="r" b="b"/>
            <a:pathLst>
              <a:path w="3553704" h="1288697">
                <a:moveTo>
                  <a:pt x="0" y="0"/>
                </a:moveTo>
                <a:lnTo>
                  <a:pt x="3553705" y="0"/>
                </a:lnTo>
                <a:lnTo>
                  <a:pt x="3553705" y="1288697"/>
                </a:lnTo>
                <a:lnTo>
                  <a:pt x="0" y="1288697"/>
                </a:lnTo>
                <a:lnTo>
                  <a:pt x="0" y="0"/>
                </a:lnTo>
                <a:close/>
              </a:path>
            </a:pathLst>
          </a:custGeom>
          <a:blipFill>
            <a:blip r:embed="rId6"/>
            <a:stretch>
              <a:fillRect t="-10890" b="-11668"/>
            </a:stretch>
          </a:blipFill>
        </p:spPr>
        <p:txBody>
          <a:bodyPr/>
          <a:lstStyle/>
          <a:p>
            <a:endParaRPr lang="en-US"/>
          </a:p>
        </p:txBody>
      </p:sp>
      <p:sp>
        <p:nvSpPr>
          <p:cNvPr id="10" name="TextBox 10"/>
          <p:cNvSpPr txBox="1"/>
          <p:nvPr/>
        </p:nvSpPr>
        <p:spPr>
          <a:xfrm>
            <a:off x="624002" y="804952"/>
            <a:ext cx="7510481" cy="1626075"/>
          </a:xfrm>
          <a:prstGeom prst="rect">
            <a:avLst/>
          </a:prstGeom>
        </p:spPr>
        <p:txBody>
          <a:bodyPr lIns="0" tIns="0" rIns="0" bIns="0" rtlCol="0" anchor="t">
            <a:spAutoFit/>
          </a:bodyPr>
          <a:lstStyle/>
          <a:p>
            <a:pPr algn="l">
              <a:lnSpc>
                <a:spcPts val="10845"/>
              </a:lnSpc>
              <a:spcBef>
                <a:spcPct val="0"/>
              </a:spcBef>
            </a:pPr>
            <a:r>
              <a:rPr lang="en-US" sz="9770">
                <a:solidFill>
                  <a:srgbClr val="FFFFFF"/>
                </a:solidFill>
                <a:latin typeface="Neue Kabel 2"/>
              </a:rPr>
              <a:t>Gold Nuggets </a:t>
            </a:r>
          </a:p>
        </p:txBody>
      </p:sp>
      <p:sp>
        <p:nvSpPr>
          <p:cNvPr id="11" name="TextBox 11"/>
          <p:cNvSpPr txBox="1"/>
          <p:nvPr/>
        </p:nvSpPr>
        <p:spPr>
          <a:xfrm>
            <a:off x="666865" y="2438676"/>
            <a:ext cx="7915084" cy="662587"/>
          </a:xfrm>
          <a:prstGeom prst="rect">
            <a:avLst/>
          </a:prstGeom>
        </p:spPr>
        <p:txBody>
          <a:bodyPr lIns="0" tIns="0" rIns="0" bIns="0" rtlCol="0" anchor="t">
            <a:spAutoFit/>
          </a:bodyPr>
          <a:lstStyle/>
          <a:p>
            <a:pPr algn="just">
              <a:lnSpc>
                <a:spcPts val="5477"/>
              </a:lnSpc>
            </a:pPr>
            <a:r>
              <a:rPr lang="en-US" sz="3912">
                <a:solidFill>
                  <a:srgbClr val="FFFFFF"/>
                </a:solidFill>
                <a:latin typeface="Frutiger Bold"/>
              </a:rPr>
              <a:t>to Stand Out After the Interview</a:t>
            </a:r>
          </a:p>
        </p:txBody>
      </p:sp>
      <p:sp>
        <p:nvSpPr>
          <p:cNvPr id="12" name="TextBox 12"/>
          <p:cNvSpPr txBox="1"/>
          <p:nvPr/>
        </p:nvSpPr>
        <p:spPr>
          <a:xfrm>
            <a:off x="666865" y="3370507"/>
            <a:ext cx="7915084" cy="5968666"/>
          </a:xfrm>
          <a:prstGeom prst="rect">
            <a:avLst/>
          </a:prstGeom>
        </p:spPr>
        <p:txBody>
          <a:bodyPr lIns="0" tIns="0" rIns="0" bIns="0" rtlCol="0" anchor="t">
            <a:spAutoFit/>
          </a:bodyPr>
          <a:lstStyle/>
          <a:p>
            <a:pPr algn="just">
              <a:lnSpc>
                <a:spcPts val="4615"/>
              </a:lnSpc>
            </a:pPr>
            <a:r>
              <a:rPr lang="en-US" sz="3296">
                <a:solidFill>
                  <a:srgbClr val="FFFFFF"/>
                </a:solidFill>
                <a:latin typeface="Frutiger"/>
              </a:rPr>
              <a:t>During your interview, ask for your interviewer’s email address. Send a thank you email, card, or letter.</a:t>
            </a:r>
          </a:p>
          <a:p>
            <a:pPr algn="just">
              <a:lnSpc>
                <a:spcPts val="2868"/>
              </a:lnSpc>
            </a:pPr>
            <a:endParaRPr lang="en-US" sz="3296">
              <a:solidFill>
                <a:srgbClr val="FFFFFF"/>
              </a:solidFill>
              <a:latin typeface="Frutiger"/>
            </a:endParaRPr>
          </a:p>
          <a:p>
            <a:pPr algn="just">
              <a:lnSpc>
                <a:spcPts val="4615"/>
              </a:lnSpc>
            </a:pPr>
            <a:r>
              <a:rPr lang="en-US" sz="3296">
                <a:solidFill>
                  <a:srgbClr val="FFFFFF"/>
                </a:solidFill>
                <a:latin typeface="Frutiger"/>
              </a:rPr>
              <a:t>Thank them for their time, this is an opportunity to show your character, to answer any questions, and ask questions you forgot during your interview.</a:t>
            </a:r>
          </a:p>
          <a:p>
            <a:pPr algn="just">
              <a:lnSpc>
                <a:spcPts val="2868"/>
              </a:lnSpc>
            </a:pPr>
            <a:endParaRPr lang="en-US" sz="3296">
              <a:solidFill>
                <a:srgbClr val="FFFFFF"/>
              </a:solidFill>
              <a:latin typeface="Frutiger"/>
            </a:endParaRPr>
          </a:p>
          <a:p>
            <a:pPr algn="just">
              <a:lnSpc>
                <a:spcPts val="4615"/>
              </a:lnSpc>
            </a:pPr>
            <a:r>
              <a:rPr lang="en-US" sz="3296">
                <a:solidFill>
                  <a:srgbClr val="FFFFFF"/>
                </a:solidFill>
                <a:latin typeface="Frutiger"/>
              </a:rPr>
              <a:t>This will help you to stand out from the other candidates.</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9562338" y="600075"/>
            <a:ext cx="7683246" cy="7683246"/>
            <a:chOff x="0" y="0"/>
            <a:chExt cx="6829552" cy="6829552"/>
          </a:xfrm>
        </p:grpSpPr>
        <p:sp>
          <p:nvSpPr>
            <p:cNvPr id="3" name="Freeform 3"/>
            <p:cNvSpPr/>
            <p:nvPr/>
          </p:nvSpPr>
          <p:spPr>
            <a:xfrm>
              <a:off x="0" y="0"/>
              <a:ext cx="6829552" cy="6829552"/>
            </a:xfrm>
            <a:custGeom>
              <a:avLst/>
              <a:gdLst/>
              <a:ahLst/>
              <a:cxnLst/>
              <a:rect l="l" t="t" r="r" b="b"/>
              <a:pathLst>
                <a:path w="6829552" h="6829552">
                  <a:moveTo>
                    <a:pt x="3414776" y="0"/>
                  </a:moveTo>
                  <a:cubicBezTo>
                    <a:pt x="1528826" y="0"/>
                    <a:pt x="0" y="1528826"/>
                    <a:pt x="0" y="3414776"/>
                  </a:cubicBezTo>
                  <a:cubicBezTo>
                    <a:pt x="0" y="5300218"/>
                    <a:pt x="1528064" y="6828790"/>
                    <a:pt x="3413379" y="6829552"/>
                  </a:cubicBezTo>
                  <a:lnTo>
                    <a:pt x="3416046" y="6829552"/>
                  </a:lnTo>
                  <a:cubicBezTo>
                    <a:pt x="5301361" y="6828790"/>
                    <a:pt x="6829425" y="5300218"/>
                    <a:pt x="6829425" y="3414776"/>
                  </a:cubicBezTo>
                  <a:cubicBezTo>
                    <a:pt x="6829552" y="1528826"/>
                    <a:pt x="5300726" y="0"/>
                    <a:pt x="3414776" y="0"/>
                  </a:cubicBezTo>
                  <a:close/>
                </a:path>
              </a:pathLst>
            </a:custGeom>
            <a:blipFill>
              <a:blip r:embed="rId2"/>
              <a:stretch>
                <a:fillRect l="-17429" r="-32667"/>
              </a:stretch>
            </a:blipFill>
          </p:spPr>
          <p:txBody>
            <a:bodyPr/>
            <a:lstStyle/>
            <a:p>
              <a:endParaRPr lang="en-US"/>
            </a:p>
          </p:txBody>
        </p:sp>
      </p:grpSp>
      <p:grpSp>
        <p:nvGrpSpPr>
          <p:cNvPr id="4" name="Group 4"/>
          <p:cNvGrpSpPr>
            <a:grpSpLocks noChangeAspect="1"/>
          </p:cNvGrpSpPr>
          <p:nvPr/>
        </p:nvGrpSpPr>
        <p:grpSpPr>
          <a:xfrm>
            <a:off x="13884521" y="5846959"/>
            <a:ext cx="3591249" cy="2924708"/>
            <a:chOff x="0" y="0"/>
            <a:chExt cx="2394166" cy="1949806"/>
          </a:xfrm>
        </p:grpSpPr>
        <p:sp>
          <p:nvSpPr>
            <p:cNvPr id="5" name="Freeform 5"/>
            <p:cNvSpPr/>
            <p:nvPr/>
          </p:nvSpPr>
          <p:spPr>
            <a:xfrm>
              <a:off x="-127" y="-127"/>
              <a:ext cx="2394331" cy="1949958"/>
            </a:xfrm>
            <a:custGeom>
              <a:avLst/>
              <a:gdLst/>
              <a:ahLst/>
              <a:cxnLst/>
              <a:rect l="l" t="t" r="r" b="b"/>
              <a:pathLst>
                <a:path w="2394331" h="1949958">
                  <a:moveTo>
                    <a:pt x="890270" y="1579118"/>
                  </a:moveTo>
                  <a:cubicBezTo>
                    <a:pt x="1002538" y="1525651"/>
                    <a:pt x="1110742" y="1464437"/>
                    <a:pt x="1213993" y="1396238"/>
                  </a:cubicBezTo>
                  <a:cubicBezTo>
                    <a:pt x="1243203" y="1376934"/>
                    <a:pt x="1282700" y="1384935"/>
                    <a:pt x="1302004" y="1414272"/>
                  </a:cubicBezTo>
                  <a:cubicBezTo>
                    <a:pt x="1321308" y="1443609"/>
                    <a:pt x="1313307" y="1482979"/>
                    <a:pt x="1283970" y="1502283"/>
                  </a:cubicBezTo>
                  <a:cubicBezTo>
                    <a:pt x="1175766" y="1573784"/>
                    <a:pt x="1062482" y="1637792"/>
                    <a:pt x="944880" y="1693926"/>
                  </a:cubicBezTo>
                  <a:cubicBezTo>
                    <a:pt x="913257" y="1709039"/>
                    <a:pt x="875284" y="1695577"/>
                    <a:pt x="860298" y="1663954"/>
                  </a:cubicBezTo>
                  <a:cubicBezTo>
                    <a:pt x="845312" y="1632331"/>
                    <a:pt x="858647" y="1594358"/>
                    <a:pt x="890270" y="1579372"/>
                  </a:cubicBezTo>
                  <a:close/>
                  <a:moveTo>
                    <a:pt x="1600327" y="1085977"/>
                  </a:moveTo>
                  <a:cubicBezTo>
                    <a:pt x="1689227" y="999871"/>
                    <a:pt x="1772285" y="907415"/>
                    <a:pt x="1848866" y="809371"/>
                  </a:cubicBezTo>
                  <a:cubicBezTo>
                    <a:pt x="1870456" y="781685"/>
                    <a:pt x="1910334" y="776732"/>
                    <a:pt x="1938020" y="798322"/>
                  </a:cubicBezTo>
                  <a:cubicBezTo>
                    <a:pt x="1965706" y="819912"/>
                    <a:pt x="1970659" y="859790"/>
                    <a:pt x="1949069" y="887476"/>
                  </a:cubicBezTo>
                  <a:cubicBezTo>
                    <a:pt x="1868932" y="990219"/>
                    <a:pt x="1781937" y="1086993"/>
                    <a:pt x="1688719" y="1177163"/>
                  </a:cubicBezTo>
                  <a:cubicBezTo>
                    <a:pt x="1663573" y="1201547"/>
                    <a:pt x="1623314" y="1200912"/>
                    <a:pt x="1598930" y="1175766"/>
                  </a:cubicBezTo>
                  <a:cubicBezTo>
                    <a:pt x="1574546" y="1150620"/>
                    <a:pt x="1575181" y="1110361"/>
                    <a:pt x="1600327" y="1085977"/>
                  </a:cubicBezTo>
                  <a:close/>
                  <a:moveTo>
                    <a:pt x="2115820" y="392049"/>
                  </a:moveTo>
                  <a:cubicBezTo>
                    <a:pt x="2172208" y="282702"/>
                    <a:pt x="2221484" y="168783"/>
                    <a:pt x="2262886" y="50546"/>
                  </a:cubicBezTo>
                  <a:cubicBezTo>
                    <a:pt x="2274443" y="17399"/>
                    <a:pt x="2310765" y="0"/>
                    <a:pt x="2343785" y="11684"/>
                  </a:cubicBezTo>
                  <a:cubicBezTo>
                    <a:pt x="2376805" y="23368"/>
                    <a:pt x="2394331" y="59563"/>
                    <a:pt x="2382647" y="92583"/>
                  </a:cubicBezTo>
                  <a:cubicBezTo>
                    <a:pt x="2339340" y="216281"/>
                    <a:pt x="2287651" y="335788"/>
                    <a:pt x="2228596" y="450215"/>
                  </a:cubicBezTo>
                  <a:cubicBezTo>
                    <a:pt x="2212467" y="481330"/>
                    <a:pt x="2174240" y="493649"/>
                    <a:pt x="2142998" y="477520"/>
                  </a:cubicBezTo>
                  <a:cubicBezTo>
                    <a:pt x="2111756" y="461391"/>
                    <a:pt x="2099564" y="423164"/>
                    <a:pt x="2115693" y="391922"/>
                  </a:cubicBezTo>
                  <a:close/>
                  <a:moveTo>
                    <a:pt x="59817" y="1819656"/>
                  </a:moveTo>
                  <a:cubicBezTo>
                    <a:pt x="184277" y="1804670"/>
                    <a:pt x="306197" y="1781302"/>
                    <a:pt x="425069" y="1749806"/>
                  </a:cubicBezTo>
                  <a:cubicBezTo>
                    <a:pt x="458978" y="1740789"/>
                    <a:pt x="493776" y="1761109"/>
                    <a:pt x="502666" y="1795018"/>
                  </a:cubicBezTo>
                  <a:cubicBezTo>
                    <a:pt x="511556" y="1828927"/>
                    <a:pt x="491363" y="1863725"/>
                    <a:pt x="457454" y="1872615"/>
                  </a:cubicBezTo>
                  <a:cubicBezTo>
                    <a:pt x="332867" y="1905508"/>
                    <a:pt x="205105" y="1930146"/>
                    <a:pt x="74803" y="1945767"/>
                  </a:cubicBezTo>
                  <a:cubicBezTo>
                    <a:pt x="40005" y="1949958"/>
                    <a:pt x="8382" y="1925066"/>
                    <a:pt x="4191" y="1890268"/>
                  </a:cubicBezTo>
                  <a:cubicBezTo>
                    <a:pt x="0" y="1855470"/>
                    <a:pt x="24892" y="1823847"/>
                    <a:pt x="59690" y="1819656"/>
                  </a:cubicBezTo>
                  <a:close/>
                </a:path>
              </a:pathLst>
            </a:custGeom>
            <a:solidFill>
              <a:srgbClr val="951ABE">
                <a:alpha val="94902"/>
              </a:srgbClr>
            </a:solidFill>
          </p:spPr>
          <p:txBody>
            <a:bodyPr/>
            <a:lstStyle/>
            <a:p>
              <a:endParaRPr lang="en-US"/>
            </a:p>
          </p:txBody>
        </p:sp>
      </p:grpSp>
      <p:sp>
        <p:nvSpPr>
          <p:cNvPr id="6" name="Freeform 6"/>
          <p:cNvSpPr/>
          <p:nvPr/>
        </p:nvSpPr>
        <p:spPr>
          <a:xfrm>
            <a:off x="15164391" y="595467"/>
            <a:ext cx="1872234" cy="1821731"/>
          </a:xfrm>
          <a:custGeom>
            <a:avLst/>
            <a:gdLst/>
            <a:ahLst/>
            <a:cxnLst/>
            <a:rect l="l" t="t" r="r" b="b"/>
            <a:pathLst>
              <a:path w="1872234" h="1821731">
                <a:moveTo>
                  <a:pt x="0" y="0"/>
                </a:moveTo>
                <a:lnTo>
                  <a:pt x="1872234" y="0"/>
                </a:lnTo>
                <a:lnTo>
                  <a:pt x="1872234" y="1821730"/>
                </a:lnTo>
                <a:lnTo>
                  <a:pt x="0" y="182173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7"/>
          <p:cNvSpPr/>
          <p:nvPr/>
        </p:nvSpPr>
        <p:spPr>
          <a:xfrm>
            <a:off x="14323656" y="8577072"/>
            <a:ext cx="3553704" cy="1288697"/>
          </a:xfrm>
          <a:custGeom>
            <a:avLst/>
            <a:gdLst/>
            <a:ahLst/>
            <a:cxnLst/>
            <a:rect l="l" t="t" r="r" b="b"/>
            <a:pathLst>
              <a:path w="3553704" h="1288697">
                <a:moveTo>
                  <a:pt x="0" y="0"/>
                </a:moveTo>
                <a:lnTo>
                  <a:pt x="3553705" y="0"/>
                </a:lnTo>
                <a:lnTo>
                  <a:pt x="3553705" y="1288697"/>
                </a:lnTo>
                <a:lnTo>
                  <a:pt x="0" y="1288697"/>
                </a:lnTo>
                <a:lnTo>
                  <a:pt x="0" y="0"/>
                </a:lnTo>
                <a:close/>
              </a:path>
            </a:pathLst>
          </a:custGeom>
          <a:blipFill>
            <a:blip r:embed="rId5"/>
            <a:stretch>
              <a:fillRect t="-10890" b="-11668"/>
            </a:stretch>
          </a:blipFill>
        </p:spPr>
        <p:txBody>
          <a:bodyPr/>
          <a:lstStyle/>
          <a:p>
            <a:endParaRPr lang="en-US"/>
          </a:p>
        </p:txBody>
      </p:sp>
      <p:sp>
        <p:nvSpPr>
          <p:cNvPr id="8" name="TextBox 8"/>
          <p:cNvSpPr txBox="1"/>
          <p:nvPr/>
        </p:nvSpPr>
        <p:spPr>
          <a:xfrm>
            <a:off x="1192608" y="932688"/>
            <a:ext cx="6761186" cy="2997594"/>
          </a:xfrm>
          <a:prstGeom prst="rect">
            <a:avLst/>
          </a:prstGeom>
        </p:spPr>
        <p:txBody>
          <a:bodyPr lIns="0" tIns="0" rIns="0" bIns="0" rtlCol="0" anchor="t">
            <a:spAutoFit/>
          </a:bodyPr>
          <a:lstStyle/>
          <a:p>
            <a:pPr algn="l">
              <a:lnSpc>
                <a:spcPts val="10845"/>
              </a:lnSpc>
              <a:spcBef>
                <a:spcPct val="0"/>
              </a:spcBef>
            </a:pPr>
            <a:r>
              <a:rPr lang="en-US" sz="9770">
                <a:solidFill>
                  <a:srgbClr val="FFFFFF"/>
                </a:solidFill>
                <a:latin typeface="Neue Kabel 2"/>
              </a:rPr>
              <a:t>Why Attend Job Fairs</a:t>
            </a:r>
          </a:p>
        </p:txBody>
      </p:sp>
      <p:sp>
        <p:nvSpPr>
          <p:cNvPr id="9" name="TextBox 9"/>
          <p:cNvSpPr txBox="1"/>
          <p:nvPr/>
        </p:nvSpPr>
        <p:spPr>
          <a:xfrm>
            <a:off x="525572" y="4198372"/>
            <a:ext cx="8454520" cy="5013065"/>
          </a:xfrm>
          <a:prstGeom prst="rect">
            <a:avLst/>
          </a:prstGeom>
        </p:spPr>
        <p:txBody>
          <a:bodyPr lIns="0" tIns="0" rIns="0" bIns="0" rtlCol="0" anchor="t">
            <a:spAutoFit/>
          </a:bodyPr>
          <a:lstStyle/>
          <a:p>
            <a:pPr marL="776565" lvl="1" indent="-388282" algn="l">
              <a:lnSpc>
                <a:spcPts val="5035"/>
              </a:lnSpc>
              <a:buFont typeface="Arial"/>
              <a:buChar char="•"/>
            </a:pPr>
            <a:r>
              <a:rPr lang="en-US" sz="3596">
                <a:solidFill>
                  <a:srgbClr val="FFFFFF"/>
                </a:solidFill>
                <a:latin typeface="Frutiger"/>
              </a:rPr>
              <a:t>Job Fairs give you a chance to speak one-on-one with multiple company representatives all in one place.</a:t>
            </a:r>
          </a:p>
          <a:p>
            <a:pPr marL="776565" lvl="1" indent="-388282" algn="l">
              <a:lnSpc>
                <a:spcPts val="5035"/>
              </a:lnSpc>
              <a:buFont typeface="Arial"/>
              <a:buChar char="•"/>
            </a:pPr>
            <a:r>
              <a:rPr lang="en-US" sz="3596">
                <a:solidFill>
                  <a:srgbClr val="FFFFFF"/>
                </a:solidFill>
                <a:latin typeface="Frutiger"/>
              </a:rPr>
              <a:t>You could leave with your new schedule in your hand!</a:t>
            </a:r>
          </a:p>
          <a:p>
            <a:pPr marL="776565" lvl="1" indent="-388282" algn="l">
              <a:lnSpc>
                <a:spcPts val="5035"/>
              </a:lnSpc>
              <a:buFont typeface="Arial"/>
              <a:buChar char="•"/>
            </a:pPr>
            <a:r>
              <a:rPr lang="en-US" sz="3596">
                <a:solidFill>
                  <a:srgbClr val="FFFFFF"/>
                </a:solidFill>
                <a:latin typeface="Frutiger"/>
              </a:rPr>
              <a:t>If you don't land an interview on the spot, you still have the chance to make a great impression.</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a:off x="0" y="4375404"/>
            <a:ext cx="240030" cy="827532"/>
          </a:xfrm>
          <a:custGeom>
            <a:avLst/>
            <a:gdLst/>
            <a:ahLst/>
            <a:cxnLst/>
            <a:rect l="l" t="t" r="r" b="b"/>
            <a:pathLst>
              <a:path w="240030" h="827532">
                <a:moveTo>
                  <a:pt x="0" y="0"/>
                </a:moveTo>
                <a:lnTo>
                  <a:pt x="240030" y="0"/>
                </a:lnTo>
                <a:lnTo>
                  <a:pt x="240030" y="827532"/>
                </a:lnTo>
                <a:lnTo>
                  <a:pt x="0" y="82753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0" y="8867394"/>
            <a:ext cx="2322576" cy="1533906"/>
          </a:xfrm>
          <a:custGeom>
            <a:avLst/>
            <a:gdLst/>
            <a:ahLst/>
            <a:cxnLst/>
            <a:rect l="l" t="t" r="r" b="b"/>
            <a:pathLst>
              <a:path w="2322576" h="1533906">
                <a:moveTo>
                  <a:pt x="0" y="0"/>
                </a:moveTo>
                <a:lnTo>
                  <a:pt x="2322576" y="0"/>
                </a:lnTo>
                <a:lnTo>
                  <a:pt x="2322576" y="1533906"/>
                </a:lnTo>
                <a:lnTo>
                  <a:pt x="0" y="153390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1028700" y="0"/>
            <a:ext cx="1931996" cy="988937"/>
          </a:xfrm>
          <a:custGeom>
            <a:avLst/>
            <a:gdLst/>
            <a:ahLst/>
            <a:cxnLst/>
            <a:rect l="l" t="t" r="r" b="b"/>
            <a:pathLst>
              <a:path w="1931996" h="988937">
                <a:moveTo>
                  <a:pt x="0" y="0"/>
                </a:moveTo>
                <a:lnTo>
                  <a:pt x="1931996" y="0"/>
                </a:lnTo>
                <a:lnTo>
                  <a:pt x="1931996" y="988937"/>
                </a:lnTo>
                <a:lnTo>
                  <a:pt x="0" y="98893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a:off x="5545836" y="8691372"/>
            <a:ext cx="2658618" cy="1709928"/>
          </a:xfrm>
          <a:custGeom>
            <a:avLst/>
            <a:gdLst/>
            <a:ahLst/>
            <a:cxnLst/>
            <a:rect l="l" t="t" r="r" b="b"/>
            <a:pathLst>
              <a:path w="2658618" h="1709928">
                <a:moveTo>
                  <a:pt x="0" y="0"/>
                </a:moveTo>
                <a:lnTo>
                  <a:pt x="2658618" y="0"/>
                </a:lnTo>
                <a:lnTo>
                  <a:pt x="2658618" y="1709928"/>
                </a:lnTo>
                <a:lnTo>
                  <a:pt x="0" y="170992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 name="Freeform 6"/>
          <p:cNvSpPr/>
          <p:nvPr/>
        </p:nvSpPr>
        <p:spPr>
          <a:xfrm>
            <a:off x="6136297" y="0"/>
            <a:ext cx="2905640" cy="1605748"/>
          </a:xfrm>
          <a:custGeom>
            <a:avLst/>
            <a:gdLst/>
            <a:ahLst/>
            <a:cxnLst/>
            <a:rect l="l" t="t" r="r" b="b"/>
            <a:pathLst>
              <a:path w="2905640" h="1605748">
                <a:moveTo>
                  <a:pt x="0" y="0"/>
                </a:moveTo>
                <a:lnTo>
                  <a:pt x="2905640" y="0"/>
                </a:lnTo>
                <a:lnTo>
                  <a:pt x="2905640" y="1605748"/>
                </a:lnTo>
                <a:lnTo>
                  <a:pt x="0" y="160574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grpSp>
        <p:nvGrpSpPr>
          <p:cNvPr id="7" name="Group 7"/>
          <p:cNvGrpSpPr>
            <a:grpSpLocks noChangeAspect="1"/>
          </p:cNvGrpSpPr>
          <p:nvPr/>
        </p:nvGrpSpPr>
        <p:grpSpPr>
          <a:xfrm>
            <a:off x="855367" y="1791486"/>
            <a:ext cx="6733750" cy="6704028"/>
            <a:chOff x="0" y="0"/>
            <a:chExt cx="6902704" cy="6872237"/>
          </a:xfrm>
        </p:grpSpPr>
        <p:sp>
          <p:nvSpPr>
            <p:cNvPr id="8" name="Freeform 8"/>
            <p:cNvSpPr/>
            <p:nvPr/>
          </p:nvSpPr>
          <p:spPr>
            <a:xfrm>
              <a:off x="0" y="0"/>
              <a:ext cx="6902704" cy="6872224"/>
            </a:xfrm>
            <a:custGeom>
              <a:avLst/>
              <a:gdLst/>
              <a:ahLst/>
              <a:cxnLst/>
              <a:rect l="l" t="t" r="r" b="b"/>
              <a:pathLst>
                <a:path w="6902704" h="6872224">
                  <a:moveTo>
                    <a:pt x="3451352" y="0"/>
                  </a:moveTo>
                  <a:cubicBezTo>
                    <a:pt x="1545209" y="0"/>
                    <a:pt x="0" y="1545717"/>
                    <a:pt x="0" y="3452368"/>
                  </a:cubicBezTo>
                  <a:cubicBezTo>
                    <a:pt x="0" y="5197602"/>
                    <a:pt x="1294638" y="6640449"/>
                    <a:pt x="2975737" y="6872224"/>
                  </a:cubicBezTo>
                  <a:lnTo>
                    <a:pt x="3926967" y="6872224"/>
                  </a:lnTo>
                  <a:cubicBezTo>
                    <a:pt x="5607939" y="6640449"/>
                    <a:pt x="6902704" y="5197602"/>
                    <a:pt x="6902704" y="3452368"/>
                  </a:cubicBezTo>
                  <a:cubicBezTo>
                    <a:pt x="6902704" y="1545717"/>
                    <a:pt x="5357495" y="0"/>
                    <a:pt x="3451352" y="0"/>
                  </a:cubicBezTo>
                  <a:close/>
                </a:path>
              </a:pathLst>
            </a:custGeom>
            <a:blipFill>
              <a:blip r:embed="rId12"/>
              <a:stretch>
                <a:fillRect l="-48308" t="-51240" r="-107527" b="-20287"/>
              </a:stretch>
            </a:blipFill>
          </p:spPr>
          <p:txBody>
            <a:bodyPr/>
            <a:lstStyle/>
            <a:p>
              <a:endParaRPr lang="en-US"/>
            </a:p>
          </p:txBody>
        </p:sp>
      </p:grpSp>
      <p:sp>
        <p:nvSpPr>
          <p:cNvPr id="9" name="Freeform 9"/>
          <p:cNvSpPr/>
          <p:nvPr/>
        </p:nvSpPr>
        <p:spPr>
          <a:xfrm>
            <a:off x="6780276" y="9502902"/>
            <a:ext cx="2350008" cy="898398"/>
          </a:xfrm>
          <a:custGeom>
            <a:avLst/>
            <a:gdLst/>
            <a:ahLst/>
            <a:cxnLst/>
            <a:rect l="l" t="t" r="r" b="b"/>
            <a:pathLst>
              <a:path w="2350008" h="898398">
                <a:moveTo>
                  <a:pt x="0" y="0"/>
                </a:moveTo>
                <a:lnTo>
                  <a:pt x="2350008" y="0"/>
                </a:lnTo>
                <a:lnTo>
                  <a:pt x="2350008" y="898398"/>
                </a:lnTo>
                <a:lnTo>
                  <a:pt x="0" y="89839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0" name="Freeform 10"/>
          <p:cNvSpPr/>
          <p:nvPr/>
        </p:nvSpPr>
        <p:spPr>
          <a:xfrm>
            <a:off x="14323656" y="8577072"/>
            <a:ext cx="3553704" cy="1288697"/>
          </a:xfrm>
          <a:custGeom>
            <a:avLst/>
            <a:gdLst/>
            <a:ahLst/>
            <a:cxnLst/>
            <a:rect l="l" t="t" r="r" b="b"/>
            <a:pathLst>
              <a:path w="3553704" h="1288697">
                <a:moveTo>
                  <a:pt x="0" y="0"/>
                </a:moveTo>
                <a:lnTo>
                  <a:pt x="3553705" y="0"/>
                </a:lnTo>
                <a:lnTo>
                  <a:pt x="3553705" y="1288697"/>
                </a:lnTo>
                <a:lnTo>
                  <a:pt x="0" y="1288697"/>
                </a:lnTo>
                <a:lnTo>
                  <a:pt x="0" y="0"/>
                </a:lnTo>
                <a:close/>
              </a:path>
            </a:pathLst>
          </a:custGeom>
          <a:blipFill>
            <a:blip r:embed="rId15"/>
            <a:stretch>
              <a:fillRect t="-10890" b="-11668"/>
            </a:stretch>
          </a:blipFill>
        </p:spPr>
        <p:txBody>
          <a:bodyPr/>
          <a:lstStyle/>
          <a:p>
            <a:endParaRPr lang="en-US"/>
          </a:p>
        </p:txBody>
      </p:sp>
      <p:sp>
        <p:nvSpPr>
          <p:cNvPr id="11" name="TextBox 11"/>
          <p:cNvSpPr txBox="1"/>
          <p:nvPr/>
        </p:nvSpPr>
        <p:spPr>
          <a:xfrm>
            <a:off x="8203479" y="2533210"/>
            <a:ext cx="9349194" cy="4369045"/>
          </a:xfrm>
          <a:prstGeom prst="rect">
            <a:avLst/>
          </a:prstGeom>
        </p:spPr>
        <p:txBody>
          <a:bodyPr lIns="0" tIns="0" rIns="0" bIns="0" rtlCol="0" anchor="t">
            <a:spAutoFit/>
          </a:bodyPr>
          <a:lstStyle/>
          <a:p>
            <a:pPr algn="ctr">
              <a:lnSpc>
                <a:spcPts val="10839"/>
              </a:lnSpc>
            </a:pPr>
            <a:r>
              <a:rPr lang="en-US" sz="9765">
                <a:solidFill>
                  <a:srgbClr val="FFFFFF"/>
                </a:solidFill>
                <a:latin typeface="Neue Kabel 2"/>
              </a:rPr>
              <a:t>Timesheet Requirements &amp; Payroll Processes</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10117450" y="5042530"/>
            <a:ext cx="1136899" cy="1136899"/>
            <a:chOff x="0" y="0"/>
            <a:chExt cx="757936" cy="757936"/>
          </a:xfrm>
        </p:grpSpPr>
        <p:sp>
          <p:nvSpPr>
            <p:cNvPr id="3" name="Freeform 3"/>
            <p:cNvSpPr/>
            <p:nvPr/>
          </p:nvSpPr>
          <p:spPr>
            <a:xfrm>
              <a:off x="0" y="0"/>
              <a:ext cx="757936" cy="757936"/>
            </a:xfrm>
            <a:custGeom>
              <a:avLst/>
              <a:gdLst/>
              <a:ahLst/>
              <a:cxnLst/>
              <a:rect l="l" t="t" r="r" b="b"/>
              <a:pathLst>
                <a:path w="757936" h="757936">
                  <a:moveTo>
                    <a:pt x="0" y="378968"/>
                  </a:moveTo>
                  <a:cubicBezTo>
                    <a:pt x="0" y="169672"/>
                    <a:pt x="169672" y="0"/>
                    <a:pt x="378968" y="0"/>
                  </a:cubicBezTo>
                  <a:lnTo>
                    <a:pt x="378968" y="63500"/>
                  </a:lnTo>
                  <a:lnTo>
                    <a:pt x="378968" y="0"/>
                  </a:lnTo>
                  <a:cubicBezTo>
                    <a:pt x="588264" y="0"/>
                    <a:pt x="757936" y="169672"/>
                    <a:pt x="757936" y="378968"/>
                  </a:cubicBezTo>
                  <a:lnTo>
                    <a:pt x="694436" y="378968"/>
                  </a:lnTo>
                  <a:lnTo>
                    <a:pt x="757936" y="378968"/>
                  </a:lnTo>
                  <a:cubicBezTo>
                    <a:pt x="757936" y="588264"/>
                    <a:pt x="588264" y="757936"/>
                    <a:pt x="378968" y="757936"/>
                  </a:cubicBezTo>
                  <a:cubicBezTo>
                    <a:pt x="169672" y="757936"/>
                    <a:pt x="0" y="588264"/>
                    <a:pt x="0" y="378968"/>
                  </a:cubicBezTo>
                  <a:lnTo>
                    <a:pt x="63500" y="378968"/>
                  </a:lnTo>
                  <a:lnTo>
                    <a:pt x="0" y="378968"/>
                  </a:lnTo>
                  <a:moveTo>
                    <a:pt x="127000" y="378968"/>
                  </a:moveTo>
                  <a:cubicBezTo>
                    <a:pt x="127000" y="518160"/>
                    <a:pt x="239776" y="630936"/>
                    <a:pt x="378968" y="630936"/>
                  </a:cubicBezTo>
                  <a:cubicBezTo>
                    <a:pt x="518160" y="630936"/>
                    <a:pt x="630936" y="518160"/>
                    <a:pt x="630936" y="378968"/>
                  </a:cubicBezTo>
                  <a:cubicBezTo>
                    <a:pt x="630936" y="239776"/>
                    <a:pt x="518160" y="127000"/>
                    <a:pt x="378968" y="127000"/>
                  </a:cubicBezTo>
                  <a:cubicBezTo>
                    <a:pt x="239776" y="127000"/>
                    <a:pt x="127000" y="239776"/>
                    <a:pt x="127000" y="378968"/>
                  </a:cubicBezTo>
                  <a:close/>
                </a:path>
              </a:pathLst>
            </a:custGeom>
            <a:solidFill>
              <a:srgbClr val="29AF8C"/>
            </a:solidFill>
          </p:spPr>
          <p:txBody>
            <a:bodyPr/>
            <a:lstStyle/>
            <a:p>
              <a:endParaRPr lang="en-US"/>
            </a:p>
          </p:txBody>
        </p:sp>
      </p:grpSp>
      <p:sp>
        <p:nvSpPr>
          <p:cNvPr id="4" name="Freeform 4"/>
          <p:cNvSpPr/>
          <p:nvPr/>
        </p:nvSpPr>
        <p:spPr>
          <a:xfrm flipH="1">
            <a:off x="9144000" y="8277540"/>
            <a:ext cx="3474891" cy="2236765"/>
          </a:xfrm>
          <a:custGeom>
            <a:avLst/>
            <a:gdLst/>
            <a:ahLst/>
            <a:cxnLst/>
            <a:rect l="l" t="t" r="r" b="b"/>
            <a:pathLst>
              <a:path w="3474891" h="2236765">
                <a:moveTo>
                  <a:pt x="3474891" y="0"/>
                </a:moveTo>
                <a:lnTo>
                  <a:pt x="0" y="0"/>
                </a:lnTo>
                <a:lnTo>
                  <a:pt x="0" y="2236765"/>
                </a:lnTo>
                <a:lnTo>
                  <a:pt x="3474891" y="2236765"/>
                </a:lnTo>
                <a:lnTo>
                  <a:pt x="3474891"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a:off x="15297912" y="0"/>
            <a:ext cx="1732788" cy="937260"/>
          </a:xfrm>
          <a:custGeom>
            <a:avLst/>
            <a:gdLst/>
            <a:ahLst/>
            <a:cxnLst/>
            <a:rect l="l" t="t" r="r" b="b"/>
            <a:pathLst>
              <a:path w="1732788" h="937260">
                <a:moveTo>
                  <a:pt x="0" y="0"/>
                </a:moveTo>
                <a:lnTo>
                  <a:pt x="1732788" y="0"/>
                </a:lnTo>
                <a:lnTo>
                  <a:pt x="1732788" y="937260"/>
                </a:lnTo>
                <a:lnTo>
                  <a:pt x="0" y="93726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6" name="Group 6"/>
          <p:cNvGrpSpPr>
            <a:grpSpLocks noChangeAspect="1"/>
          </p:cNvGrpSpPr>
          <p:nvPr/>
        </p:nvGrpSpPr>
        <p:grpSpPr>
          <a:xfrm>
            <a:off x="11628882" y="1613916"/>
            <a:ext cx="6166428" cy="6166428"/>
            <a:chOff x="0" y="0"/>
            <a:chExt cx="5481269" cy="5481269"/>
          </a:xfrm>
        </p:grpSpPr>
        <p:sp>
          <p:nvSpPr>
            <p:cNvPr id="7" name="Freeform 7"/>
            <p:cNvSpPr/>
            <p:nvPr/>
          </p:nvSpPr>
          <p:spPr>
            <a:xfrm>
              <a:off x="0" y="0"/>
              <a:ext cx="5481320" cy="5481320"/>
            </a:xfrm>
            <a:custGeom>
              <a:avLst/>
              <a:gdLst/>
              <a:ahLst/>
              <a:cxnLst/>
              <a:rect l="l" t="t" r="r" b="b"/>
              <a:pathLst>
                <a:path w="5481320" h="5481320">
                  <a:moveTo>
                    <a:pt x="2750693" y="0"/>
                  </a:moveTo>
                  <a:cubicBezTo>
                    <a:pt x="1231392" y="889"/>
                    <a:pt x="0" y="1232789"/>
                    <a:pt x="0" y="2752344"/>
                  </a:cubicBezTo>
                  <a:cubicBezTo>
                    <a:pt x="0" y="4150233"/>
                    <a:pt x="1042035" y="5304663"/>
                    <a:pt x="2391791" y="5481320"/>
                  </a:cubicBezTo>
                  <a:lnTo>
                    <a:pt x="3113024" y="5481320"/>
                  </a:lnTo>
                  <a:cubicBezTo>
                    <a:pt x="4344670" y="5320157"/>
                    <a:pt x="5320157" y="4344670"/>
                    <a:pt x="5481320" y="3113151"/>
                  </a:cubicBezTo>
                  <a:lnTo>
                    <a:pt x="5481320" y="2391791"/>
                  </a:lnTo>
                  <a:cubicBezTo>
                    <a:pt x="5304663" y="1042670"/>
                    <a:pt x="4151122" y="889"/>
                    <a:pt x="2753995" y="0"/>
                  </a:cubicBezTo>
                  <a:close/>
                </a:path>
              </a:pathLst>
            </a:custGeom>
            <a:blipFill>
              <a:blip r:embed="rId6"/>
              <a:stretch>
                <a:fillRect l="-44897" t="-6616" r="-89325" b="-49433"/>
              </a:stretch>
            </a:blipFill>
          </p:spPr>
          <p:txBody>
            <a:bodyPr/>
            <a:lstStyle/>
            <a:p>
              <a:endParaRPr lang="en-US"/>
            </a:p>
          </p:txBody>
        </p:sp>
      </p:grpSp>
      <p:sp>
        <p:nvSpPr>
          <p:cNvPr id="8" name="Freeform 8"/>
          <p:cNvSpPr/>
          <p:nvPr/>
        </p:nvSpPr>
        <p:spPr>
          <a:xfrm>
            <a:off x="10124694" y="0"/>
            <a:ext cx="3099816" cy="2432304"/>
          </a:xfrm>
          <a:custGeom>
            <a:avLst/>
            <a:gdLst/>
            <a:ahLst/>
            <a:cxnLst/>
            <a:rect l="l" t="t" r="r" b="b"/>
            <a:pathLst>
              <a:path w="3099816" h="2432304">
                <a:moveTo>
                  <a:pt x="0" y="0"/>
                </a:moveTo>
                <a:lnTo>
                  <a:pt x="3099816" y="0"/>
                </a:lnTo>
                <a:lnTo>
                  <a:pt x="3099816" y="2432304"/>
                </a:lnTo>
                <a:lnTo>
                  <a:pt x="0" y="243230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9" name="Freeform 9"/>
          <p:cNvSpPr/>
          <p:nvPr/>
        </p:nvSpPr>
        <p:spPr>
          <a:xfrm>
            <a:off x="10213848" y="9050274"/>
            <a:ext cx="2987802" cy="1236726"/>
          </a:xfrm>
          <a:custGeom>
            <a:avLst/>
            <a:gdLst/>
            <a:ahLst/>
            <a:cxnLst/>
            <a:rect l="l" t="t" r="r" b="b"/>
            <a:pathLst>
              <a:path w="2987802" h="1236726">
                <a:moveTo>
                  <a:pt x="0" y="0"/>
                </a:moveTo>
                <a:lnTo>
                  <a:pt x="2987802" y="0"/>
                </a:lnTo>
                <a:lnTo>
                  <a:pt x="2987802" y="1236726"/>
                </a:lnTo>
                <a:lnTo>
                  <a:pt x="0" y="123672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grpSp>
        <p:nvGrpSpPr>
          <p:cNvPr id="10" name="Group 10"/>
          <p:cNvGrpSpPr>
            <a:grpSpLocks noChangeAspect="1"/>
          </p:cNvGrpSpPr>
          <p:nvPr/>
        </p:nvGrpSpPr>
        <p:grpSpPr>
          <a:xfrm>
            <a:off x="18113878" y="1446652"/>
            <a:ext cx="174122" cy="2095505"/>
            <a:chOff x="0" y="0"/>
            <a:chExt cx="116078" cy="1397000"/>
          </a:xfrm>
        </p:grpSpPr>
        <p:sp>
          <p:nvSpPr>
            <p:cNvPr id="11" name="Freeform 11"/>
            <p:cNvSpPr/>
            <p:nvPr/>
          </p:nvSpPr>
          <p:spPr>
            <a:xfrm>
              <a:off x="0" y="0"/>
              <a:ext cx="116078" cy="1397000"/>
            </a:xfrm>
            <a:custGeom>
              <a:avLst/>
              <a:gdLst/>
              <a:ahLst/>
              <a:cxnLst/>
              <a:rect l="l" t="t" r="r" b="b"/>
              <a:pathLst>
                <a:path w="116078" h="1397000">
                  <a:moveTo>
                    <a:pt x="63500" y="0"/>
                  </a:moveTo>
                  <a:cubicBezTo>
                    <a:pt x="28448" y="0"/>
                    <a:pt x="0" y="28448"/>
                    <a:pt x="0" y="63500"/>
                  </a:cubicBezTo>
                  <a:lnTo>
                    <a:pt x="0" y="444500"/>
                  </a:lnTo>
                  <a:cubicBezTo>
                    <a:pt x="0" y="479552"/>
                    <a:pt x="28448" y="508000"/>
                    <a:pt x="63500" y="508000"/>
                  </a:cubicBezTo>
                  <a:cubicBezTo>
                    <a:pt x="85344" y="508000"/>
                    <a:pt x="104648" y="496951"/>
                    <a:pt x="116078" y="480060"/>
                  </a:cubicBezTo>
                  <a:lnTo>
                    <a:pt x="116078" y="27940"/>
                  </a:lnTo>
                  <a:lnTo>
                    <a:pt x="116078" y="27940"/>
                  </a:lnTo>
                  <a:cubicBezTo>
                    <a:pt x="104648" y="11049"/>
                    <a:pt x="85344" y="0"/>
                    <a:pt x="63500" y="0"/>
                  </a:cubicBezTo>
                  <a:close/>
                  <a:moveTo>
                    <a:pt x="63500" y="889000"/>
                  </a:moveTo>
                  <a:cubicBezTo>
                    <a:pt x="28448" y="889000"/>
                    <a:pt x="0" y="917448"/>
                    <a:pt x="0" y="952500"/>
                  </a:cubicBezTo>
                  <a:lnTo>
                    <a:pt x="0" y="1333500"/>
                  </a:lnTo>
                  <a:cubicBezTo>
                    <a:pt x="0" y="1368552"/>
                    <a:pt x="28448" y="1397000"/>
                    <a:pt x="63500" y="1397000"/>
                  </a:cubicBezTo>
                  <a:cubicBezTo>
                    <a:pt x="85344" y="1397000"/>
                    <a:pt x="104648" y="1385951"/>
                    <a:pt x="116078" y="1369060"/>
                  </a:cubicBezTo>
                  <a:lnTo>
                    <a:pt x="116078" y="916940"/>
                  </a:lnTo>
                  <a:lnTo>
                    <a:pt x="116078" y="916940"/>
                  </a:lnTo>
                  <a:cubicBezTo>
                    <a:pt x="104648" y="900049"/>
                    <a:pt x="85344" y="889000"/>
                    <a:pt x="63500" y="889000"/>
                  </a:cubicBezTo>
                  <a:close/>
                </a:path>
              </a:pathLst>
            </a:custGeom>
            <a:solidFill>
              <a:srgbClr val="951ABE"/>
            </a:solidFill>
          </p:spPr>
          <p:txBody>
            <a:bodyPr/>
            <a:lstStyle/>
            <a:p>
              <a:endParaRPr lang="en-US"/>
            </a:p>
          </p:txBody>
        </p:sp>
      </p:grpSp>
      <p:sp>
        <p:nvSpPr>
          <p:cNvPr id="12" name="Freeform 12"/>
          <p:cNvSpPr/>
          <p:nvPr/>
        </p:nvSpPr>
        <p:spPr>
          <a:xfrm>
            <a:off x="14323656" y="8577072"/>
            <a:ext cx="3553704" cy="1288697"/>
          </a:xfrm>
          <a:custGeom>
            <a:avLst/>
            <a:gdLst/>
            <a:ahLst/>
            <a:cxnLst/>
            <a:rect l="l" t="t" r="r" b="b"/>
            <a:pathLst>
              <a:path w="3553704" h="1288697">
                <a:moveTo>
                  <a:pt x="0" y="0"/>
                </a:moveTo>
                <a:lnTo>
                  <a:pt x="3553705" y="0"/>
                </a:lnTo>
                <a:lnTo>
                  <a:pt x="3553705" y="1288697"/>
                </a:lnTo>
                <a:lnTo>
                  <a:pt x="0" y="1288697"/>
                </a:lnTo>
                <a:lnTo>
                  <a:pt x="0" y="0"/>
                </a:lnTo>
                <a:close/>
              </a:path>
            </a:pathLst>
          </a:custGeom>
          <a:blipFill>
            <a:blip r:embed="rId11"/>
            <a:stretch>
              <a:fillRect t="-10890" b="-11668"/>
            </a:stretch>
          </a:blipFill>
        </p:spPr>
        <p:txBody>
          <a:bodyPr/>
          <a:lstStyle/>
          <a:p>
            <a:endParaRPr lang="en-US"/>
          </a:p>
        </p:txBody>
      </p:sp>
      <p:sp>
        <p:nvSpPr>
          <p:cNvPr id="13" name="TextBox 13"/>
          <p:cNvSpPr txBox="1"/>
          <p:nvPr/>
        </p:nvSpPr>
        <p:spPr>
          <a:xfrm>
            <a:off x="1366798" y="1124957"/>
            <a:ext cx="4112929" cy="1626008"/>
          </a:xfrm>
          <a:prstGeom prst="rect">
            <a:avLst/>
          </a:prstGeom>
        </p:spPr>
        <p:txBody>
          <a:bodyPr lIns="0" tIns="0" rIns="0" bIns="0" rtlCol="0" anchor="t">
            <a:spAutoFit/>
          </a:bodyPr>
          <a:lstStyle/>
          <a:p>
            <a:pPr algn="ctr">
              <a:lnSpc>
                <a:spcPts val="10839"/>
              </a:lnSpc>
            </a:pPr>
            <a:r>
              <a:rPr lang="en-US" sz="9765">
                <a:solidFill>
                  <a:srgbClr val="FFFFFF"/>
                </a:solidFill>
                <a:latin typeface="Neue Kabel 2"/>
              </a:rPr>
              <a:t>Payroll</a:t>
            </a:r>
          </a:p>
        </p:txBody>
      </p:sp>
      <p:sp>
        <p:nvSpPr>
          <p:cNvPr id="14" name="TextBox 14"/>
          <p:cNvSpPr txBox="1"/>
          <p:nvPr/>
        </p:nvSpPr>
        <p:spPr>
          <a:xfrm>
            <a:off x="834807" y="3175635"/>
            <a:ext cx="8182506" cy="5641593"/>
          </a:xfrm>
          <a:prstGeom prst="rect">
            <a:avLst/>
          </a:prstGeom>
        </p:spPr>
        <p:txBody>
          <a:bodyPr lIns="0" tIns="0" rIns="0" bIns="0" rtlCol="0" anchor="t">
            <a:spAutoFit/>
          </a:bodyPr>
          <a:lstStyle/>
          <a:p>
            <a:pPr marL="776565" lvl="1" indent="-388282" algn="l">
              <a:lnSpc>
                <a:spcPts val="5035"/>
              </a:lnSpc>
              <a:buFont typeface="Arial"/>
              <a:buChar char="•"/>
            </a:pPr>
            <a:r>
              <a:rPr lang="en-US" sz="3596">
                <a:solidFill>
                  <a:srgbClr val="FFFFFF"/>
                </a:solidFill>
                <a:latin typeface="Frutiger"/>
              </a:rPr>
              <a:t>Payroll due dates are when the time you worked is submitted.</a:t>
            </a:r>
          </a:p>
          <a:p>
            <a:pPr marL="776565" lvl="1" indent="-388282" algn="l">
              <a:lnSpc>
                <a:spcPts val="5035"/>
              </a:lnSpc>
              <a:buFont typeface="Arial"/>
              <a:buChar char="•"/>
            </a:pPr>
            <a:r>
              <a:rPr lang="en-US" sz="3596">
                <a:solidFill>
                  <a:srgbClr val="FFFFFF"/>
                </a:solidFill>
                <a:latin typeface="Frutiger"/>
              </a:rPr>
              <a:t>It usually takes a week for processing.</a:t>
            </a:r>
          </a:p>
          <a:p>
            <a:pPr marL="776565" lvl="1" indent="-388282" algn="l">
              <a:lnSpc>
                <a:spcPts val="5035"/>
              </a:lnSpc>
              <a:buFont typeface="Arial"/>
              <a:buChar char="•"/>
            </a:pPr>
            <a:r>
              <a:rPr lang="en-US" sz="3596">
                <a:solidFill>
                  <a:srgbClr val="FFFFFF"/>
                </a:solidFill>
                <a:latin typeface="Frutiger"/>
              </a:rPr>
              <a:t>Paydays can be weekly, bi-weekly, semi-monthly, or monthly.</a:t>
            </a:r>
          </a:p>
          <a:p>
            <a:pPr marL="776565" lvl="1" indent="-388282" algn="l">
              <a:lnSpc>
                <a:spcPts val="5035"/>
              </a:lnSpc>
              <a:buFont typeface="Arial"/>
              <a:buChar char="•"/>
            </a:pPr>
            <a:r>
              <a:rPr lang="en-US" sz="3596">
                <a:solidFill>
                  <a:srgbClr val="FFFFFF"/>
                </a:solidFill>
                <a:latin typeface="Frutiger"/>
              </a:rPr>
              <a:t>Talk to your employer about their company policies and procedures on their payroll.</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flipH="1">
            <a:off x="10497859" y="0"/>
            <a:ext cx="8066784" cy="10287000"/>
          </a:xfrm>
          <a:custGeom>
            <a:avLst/>
            <a:gdLst/>
            <a:ahLst/>
            <a:cxnLst/>
            <a:rect l="l" t="t" r="r" b="b"/>
            <a:pathLst>
              <a:path w="8066784" h="10287000">
                <a:moveTo>
                  <a:pt x="8066784" y="0"/>
                </a:moveTo>
                <a:lnTo>
                  <a:pt x="0" y="0"/>
                </a:lnTo>
                <a:lnTo>
                  <a:pt x="0" y="10287000"/>
                </a:lnTo>
                <a:lnTo>
                  <a:pt x="8066784" y="10287000"/>
                </a:lnTo>
                <a:lnTo>
                  <a:pt x="8066784" y="0"/>
                </a:lnTo>
                <a:close/>
              </a:path>
            </a:pathLst>
          </a:custGeom>
          <a:blipFill>
            <a:blip r:embed="rId2"/>
            <a:stretch>
              <a:fillRect l="-45013" r="-46032"/>
            </a:stretch>
          </a:blipFill>
        </p:spPr>
        <p:txBody>
          <a:bodyPr/>
          <a:lstStyle/>
          <a:p>
            <a:endParaRPr lang="en-US"/>
          </a:p>
        </p:txBody>
      </p:sp>
      <p:sp>
        <p:nvSpPr>
          <p:cNvPr id="3" name="Freeform 3"/>
          <p:cNvSpPr/>
          <p:nvPr/>
        </p:nvSpPr>
        <p:spPr>
          <a:xfrm>
            <a:off x="14323656" y="8577072"/>
            <a:ext cx="3553704" cy="1288697"/>
          </a:xfrm>
          <a:custGeom>
            <a:avLst/>
            <a:gdLst/>
            <a:ahLst/>
            <a:cxnLst/>
            <a:rect l="l" t="t" r="r" b="b"/>
            <a:pathLst>
              <a:path w="3553704" h="1288697">
                <a:moveTo>
                  <a:pt x="0" y="0"/>
                </a:moveTo>
                <a:lnTo>
                  <a:pt x="3553705" y="0"/>
                </a:lnTo>
                <a:lnTo>
                  <a:pt x="3553705" y="1288697"/>
                </a:lnTo>
                <a:lnTo>
                  <a:pt x="0" y="1288697"/>
                </a:lnTo>
                <a:lnTo>
                  <a:pt x="0" y="0"/>
                </a:lnTo>
                <a:close/>
              </a:path>
            </a:pathLst>
          </a:custGeom>
          <a:blipFill>
            <a:blip r:embed="rId3"/>
            <a:stretch>
              <a:fillRect t="-10890" b="-11668"/>
            </a:stretch>
          </a:blipFill>
        </p:spPr>
        <p:txBody>
          <a:bodyPr/>
          <a:lstStyle/>
          <a:p>
            <a:endParaRPr lang="en-US"/>
          </a:p>
        </p:txBody>
      </p:sp>
      <p:grpSp>
        <p:nvGrpSpPr>
          <p:cNvPr id="4" name="Group 4"/>
          <p:cNvGrpSpPr/>
          <p:nvPr/>
        </p:nvGrpSpPr>
        <p:grpSpPr>
          <a:xfrm>
            <a:off x="8343520" y="1028700"/>
            <a:ext cx="1576377" cy="1696173"/>
            <a:chOff x="0" y="0"/>
            <a:chExt cx="2101835" cy="2261563"/>
          </a:xfrm>
        </p:grpSpPr>
        <p:sp>
          <p:nvSpPr>
            <p:cNvPr id="5" name="Freeform 5"/>
            <p:cNvSpPr/>
            <p:nvPr/>
          </p:nvSpPr>
          <p:spPr>
            <a:xfrm>
              <a:off x="0" y="664169"/>
              <a:ext cx="2101835" cy="1597395"/>
            </a:xfrm>
            <a:custGeom>
              <a:avLst/>
              <a:gdLst/>
              <a:ahLst/>
              <a:cxnLst/>
              <a:rect l="l" t="t" r="r" b="b"/>
              <a:pathLst>
                <a:path w="2101835" h="1597395">
                  <a:moveTo>
                    <a:pt x="0" y="0"/>
                  </a:moveTo>
                  <a:lnTo>
                    <a:pt x="2101835" y="0"/>
                  </a:lnTo>
                  <a:lnTo>
                    <a:pt x="2101835" y="1597394"/>
                  </a:lnTo>
                  <a:lnTo>
                    <a:pt x="0" y="159739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136787" y="210394"/>
              <a:ext cx="420787" cy="420787"/>
            </a:xfrm>
            <a:custGeom>
              <a:avLst/>
              <a:gdLst/>
              <a:ahLst/>
              <a:cxnLst/>
              <a:rect l="l" t="t" r="r" b="b"/>
              <a:pathLst>
                <a:path w="420787" h="420787">
                  <a:moveTo>
                    <a:pt x="0" y="0"/>
                  </a:moveTo>
                  <a:lnTo>
                    <a:pt x="420787" y="0"/>
                  </a:lnTo>
                  <a:lnTo>
                    <a:pt x="420787" y="420787"/>
                  </a:lnTo>
                  <a:lnTo>
                    <a:pt x="0" y="42078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a:off x="519463" y="0"/>
              <a:ext cx="420787" cy="420787"/>
            </a:xfrm>
            <a:custGeom>
              <a:avLst/>
              <a:gdLst/>
              <a:ahLst/>
              <a:cxnLst/>
              <a:rect l="l" t="t" r="r" b="b"/>
              <a:pathLst>
                <a:path w="420787" h="420787">
                  <a:moveTo>
                    <a:pt x="0" y="0"/>
                  </a:moveTo>
                  <a:lnTo>
                    <a:pt x="420787" y="0"/>
                  </a:lnTo>
                  <a:lnTo>
                    <a:pt x="420787" y="420787"/>
                  </a:lnTo>
                  <a:lnTo>
                    <a:pt x="0" y="42078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Freeform 8"/>
            <p:cNvSpPr/>
            <p:nvPr/>
          </p:nvSpPr>
          <p:spPr>
            <a:xfrm>
              <a:off x="1148554" y="0"/>
              <a:ext cx="420787" cy="420787"/>
            </a:xfrm>
            <a:custGeom>
              <a:avLst/>
              <a:gdLst/>
              <a:ahLst/>
              <a:cxnLst/>
              <a:rect l="l" t="t" r="r" b="b"/>
              <a:pathLst>
                <a:path w="420787" h="420787">
                  <a:moveTo>
                    <a:pt x="0" y="0"/>
                  </a:moveTo>
                  <a:lnTo>
                    <a:pt x="420787" y="0"/>
                  </a:lnTo>
                  <a:lnTo>
                    <a:pt x="420787" y="420787"/>
                  </a:lnTo>
                  <a:lnTo>
                    <a:pt x="0" y="42078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Freeform 9"/>
            <p:cNvSpPr/>
            <p:nvPr/>
          </p:nvSpPr>
          <p:spPr>
            <a:xfrm>
              <a:off x="1569341" y="210394"/>
              <a:ext cx="420787" cy="420787"/>
            </a:xfrm>
            <a:custGeom>
              <a:avLst/>
              <a:gdLst/>
              <a:ahLst/>
              <a:cxnLst/>
              <a:rect l="l" t="t" r="r" b="b"/>
              <a:pathLst>
                <a:path w="420787" h="420787">
                  <a:moveTo>
                    <a:pt x="0" y="0"/>
                  </a:moveTo>
                  <a:lnTo>
                    <a:pt x="420787" y="0"/>
                  </a:lnTo>
                  <a:lnTo>
                    <a:pt x="420787" y="420787"/>
                  </a:lnTo>
                  <a:lnTo>
                    <a:pt x="0" y="42078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0" name="Freeform 10"/>
            <p:cNvSpPr/>
            <p:nvPr/>
          </p:nvSpPr>
          <p:spPr>
            <a:xfrm>
              <a:off x="840524" y="321978"/>
              <a:ext cx="420787" cy="420787"/>
            </a:xfrm>
            <a:custGeom>
              <a:avLst/>
              <a:gdLst/>
              <a:ahLst/>
              <a:cxnLst/>
              <a:rect l="l" t="t" r="r" b="b"/>
              <a:pathLst>
                <a:path w="420787" h="420787">
                  <a:moveTo>
                    <a:pt x="0" y="0"/>
                  </a:moveTo>
                  <a:lnTo>
                    <a:pt x="420787" y="0"/>
                  </a:lnTo>
                  <a:lnTo>
                    <a:pt x="420787" y="420787"/>
                  </a:lnTo>
                  <a:lnTo>
                    <a:pt x="0" y="42078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sp>
        <p:nvSpPr>
          <p:cNvPr id="11" name="TextBox 11"/>
          <p:cNvSpPr txBox="1"/>
          <p:nvPr/>
        </p:nvSpPr>
        <p:spPr>
          <a:xfrm>
            <a:off x="477216" y="1208524"/>
            <a:ext cx="7309091" cy="1626008"/>
          </a:xfrm>
          <a:prstGeom prst="rect">
            <a:avLst/>
          </a:prstGeom>
        </p:spPr>
        <p:txBody>
          <a:bodyPr lIns="0" tIns="0" rIns="0" bIns="0" rtlCol="0" anchor="t">
            <a:spAutoFit/>
          </a:bodyPr>
          <a:lstStyle/>
          <a:p>
            <a:pPr algn="ctr">
              <a:lnSpc>
                <a:spcPts val="10839"/>
              </a:lnSpc>
            </a:pPr>
            <a:r>
              <a:rPr lang="en-US" sz="9765">
                <a:solidFill>
                  <a:srgbClr val="FFFFFF"/>
                </a:solidFill>
                <a:latin typeface="Neue Kabel 2"/>
              </a:rPr>
              <a:t>Money Value</a:t>
            </a:r>
          </a:p>
        </p:txBody>
      </p:sp>
      <p:sp>
        <p:nvSpPr>
          <p:cNvPr id="12" name="TextBox 12"/>
          <p:cNvSpPr txBox="1"/>
          <p:nvPr/>
        </p:nvSpPr>
        <p:spPr>
          <a:xfrm>
            <a:off x="943053" y="3174014"/>
            <a:ext cx="7400466" cy="3570312"/>
          </a:xfrm>
          <a:prstGeom prst="rect">
            <a:avLst/>
          </a:prstGeom>
        </p:spPr>
        <p:txBody>
          <a:bodyPr lIns="0" tIns="0" rIns="0" bIns="0" rtlCol="0" anchor="t">
            <a:spAutoFit/>
          </a:bodyPr>
          <a:lstStyle/>
          <a:p>
            <a:pPr algn="l">
              <a:lnSpc>
                <a:spcPts val="5035"/>
              </a:lnSpc>
            </a:pPr>
            <a:r>
              <a:rPr lang="en-US" sz="3596">
                <a:solidFill>
                  <a:srgbClr val="FFFFFF"/>
                </a:solidFill>
                <a:latin typeface="Frutiger"/>
              </a:rPr>
              <a:t>Calculate the hours of days an item is worth by how much you get paid an hour.</a:t>
            </a:r>
          </a:p>
          <a:p>
            <a:pPr algn="l">
              <a:lnSpc>
                <a:spcPts val="3488"/>
              </a:lnSpc>
            </a:pPr>
            <a:endParaRPr lang="en-US" sz="3596">
              <a:solidFill>
                <a:srgbClr val="FFFFFF"/>
              </a:solidFill>
              <a:latin typeface="Frutiger"/>
            </a:endParaRPr>
          </a:p>
          <a:p>
            <a:pPr algn="l">
              <a:lnSpc>
                <a:spcPts val="5035"/>
              </a:lnSpc>
            </a:pPr>
            <a:r>
              <a:rPr lang="en-US" sz="3596">
                <a:solidFill>
                  <a:srgbClr val="FFFFFF"/>
                </a:solidFill>
                <a:latin typeface="Frutiger"/>
              </a:rPr>
              <a:t>Is the item worth "X" hours of your time to pay for it?</a:t>
            </a:r>
          </a:p>
        </p:txBody>
      </p:sp>
      <p:grpSp>
        <p:nvGrpSpPr>
          <p:cNvPr id="13" name="Group 13"/>
          <p:cNvGrpSpPr/>
          <p:nvPr/>
        </p:nvGrpSpPr>
        <p:grpSpPr>
          <a:xfrm>
            <a:off x="2789490" y="8146180"/>
            <a:ext cx="6869241" cy="2574553"/>
            <a:chOff x="0" y="0"/>
            <a:chExt cx="9158988" cy="3432737"/>
          </a:xfrm>
        </p:grpSpPr>
        <p:sp>
          <p:nvSpPr>
            <p:cNvPr id="14" name="Freeform 14"/>
            <p:cNvSpPr/>
            <p:nvPr/>
          </p:nvSpPr>
          <p:spPr>
            <a:xfrm>
              <a:off x="0" y="0"/>
              <a:ext cx="5337264" cy="3432737"/>
            </a:xfrm>
            <a:custGeom>
              <a:avLst/>
              <a:gdLst/>
              <a:ahLst/>
              <a:cxnLst/>
              <a:rect l="l" t="t" r="r" b="b"/>
              <a:pathLst>
                <a:path w="5337264" h="3432737">
                  <a:moveTo>
                    <a:pt x="0" y="0"/>
                  </a:moveTo>
                  <a:lnTo>
                    <a:pt x="5337264" y="0"/>
                  </a:lnTo>
                  <a:lnTo>
                    <a:pt x="5337264" y="3432737"/>
                  </a:lnTo>
                  <a:lnTo>
                    <a:pt x="0" y="343273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5" name="Freeform 15"/>
            <p:cNvSpPr/>
            <p:nvPr/>
          </p:nvSpPr>
          <p:spPr>
            <a:xfrm>
              <a:off x="2277401" y="1629173"/>
              <a:ext cx="4717719" cy="1803564"/>
            </a:xfrm>
            <a:custGeom>
              <a:avLst/>
              <a:gdLst/>
              <a:ahLst/>
              <a:cxnLst/>
              <a:rect l="l" t="t" r="r" b="b"/>
              <a:pathLst>
                <a:path w="4717719" h="1803564">
                  <a:moveTo>
                    <a:pt x="0" y="0"/>
                  </a:moveTo>
                  <a:lnTo>
                    <a:pt x="4717719" y="0"/>
                  </a:lnTo>
                  <a:lnTo>
                    <a:pt x="4717719" y="1803564"/>
                  </a:lnTo>
                  <a:lnTo>
                    <a:pt x="0" y="180356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6" name="Freeform 16"/>
            <p:cNvSpPr/>
            <p:nvPr/>
          </p:nvSpPr>
          <p:spPr>
            <a:xfrm flipH="1">
              <a:off x="3821724" y="0"/>
              <a:ext cx="5337264" cy="3432737"/>
            </a:xfrm>
            <a:custGeom>
              <a:avLst/>
              <a:gdLst/>
              <a:ahLst/>
              <a:cxnLst/>
              <a:rect l="l" t="t" r="r" b="b"/>
              <a:pathLst>
                <a:path w="5337264" h="3432737">
                  <a:moveTo>
                    <a:pt x="5337264" y="0"/>
                  </a:moveTo>
                  <a:lnTo>
                    <a:pt x="0" y="0"/>
                  </a:lnTo>
                  <a:lnTo>
                    <a:pt x="0" y="3432737"/>
                  </a:lnTo>
                  <a:lnTo>
                    <a:pt x="5337264" y="3432737"/>
                  </a:lnTo>
                  <a:lnTo>
                    <a:pt x="5337264"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grpSp>
      <p:sp>
        <p:nvSpPr>
          <p:cNvPr id="17" name="Freeform 17"/>
          <p:cNvSpPr/>
          <p:nvPr/>
        </p:nvSpPr>
        <p:spPr>
          <a:xfrm rot="7875365">
            <a:off x="-1033265" y="7573518"/>
            <a:ext cx="2009380" cy="2007108"/>
          </a:xfrm>
          <a:custGeom>
            <a:avLst/>
            <a:gdLst/>
            <a:ahLst/>
            <a:cxnLst/>
            <a:rect l="l" t="t" r="r" b="b"/>
            <a:pathLst>
              <a:path w="2009380" h="2007108">
                <a:moveTo>
                  <a:pt x="0" y="0"/>
                </a:moveTo>
                <a:lnTo>
                  <a:pt x="2009380" y="0"/>
                </a:lnTo>
                <a:lnTo>
                  <a:pt x="2009380" y="2007108"/>
                </a:lnTo>
                <a:lnTo>
                  <a:pt x="0" y="200710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8" name="TextBox 18"/>
          <p:cNvSpPr txBox="1"/>
          <p:nvPr/>
        </p:nvSpPr>
        <p:spPr>
          <a:xfrm>
            <a:off x="8434152" y="2761284"/>
            <a:ext cx="1395111" cy="488930"/>
          </a:xfrm>
          <a:prstGeom prst="rect">
            <a:avLst/>
          </a:prstGeom>
        </p:spPr>
        <p:txBody>
          <a:bodyPr lIns="0" tIns="0" rIns="0" bIns="0" rtlCol="0" anchor="t">
            <a:spAutoFit/>
          </a:bodyPr>
          <a:lstStyle/>
          <a:p>
            <a:pPr algn="ctr">
              <a:lnSpc>
                <a:spcPts val="4087"/>
              </a:lnSpc>
            </a:pPr>
            <a:r>
              <a:rPr lang="en-US" sz="2919">
                <a:solidFill>
                  <a:srgbClr val="FFFFFF"/>
                </a:solidFill>
                <a:latin typeface="Frutiger"/>
              </a:rPr>
              <a:t>Page 31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2" name="Group 2"/>
          <p:cNvGrpSpPr/>
          <p:nvPr/>
        </p:nvGrpSpPr>
        <p:grpSpPr>
          <a:xfrm>
            <a:off x="716748" y="2274048"/>
            <a:ext cx="6475008" cy="2141772"/>
            <a:chOff x="0" y="0"/>
            <a:chExt cx="1705352" cy="564088"/>
          </a:xfrm>
        </p:grpSpPr>
        <p:sp>
          <p:nvSpPr>
            <p:cNvPr id="3" name="Freeform 3"/>
            <p:cNvSpPr/>
            <p:nvPr/>
          </p:nvSpPr>
          <p:spPr>
            <a:xfrm>
              <a:off x="0" y="0"/>
              <a:ext cx="1705352" cy="564088"/>
            </a:xfrm>
            <a:custGeom>
              <a:avLst/>
              <a:gdLst/>
              <a:ahLst/>
              <a:cxnLst/>
              <a:rect l="l" t="t" r="r" b="b"/>
              <a:pathLst>
                <a:path w="1705352" h="564088">
                  <a:moveTo>
                    <a:pt x="0" y="0"/>
                  </a:moveTo>
                  <a:lnTo>
                    <a:pt x="1705352" y="0"/>
                  </a:lnTo>
                  <a:lnTo>
                    <a:pt x="1705352" y="564088"/>
                  </a:lnTo>
                  <a:lnTo>
                    <a:pt x="0" y="564088"/>
                  </a:lnTo>
                  <a:close/>
                </a:path>
              </a:pathLst>
            </a:custGeom>
            <a:solidFill>
              <a:srgbClr val="A9D64E"/>
            </a:solidFill>
          </p:spPr>
          <p:txBody>
            <a:bodyPr/>
            <a:lstStyle/>
            <a:p>
              <a:endParaRPr lang="en-US"/>
            </a:p>
          </p:txBody>
        </p:sp>
        <p:sp>
          <p:nvSpPr>
            <p:cNvPr id="4" name="TextBox 4"/>
            <p:cNvSpPr txBox="1"/>
            <p:nvPr/>
          </p:nvSpPr>
          <p:spPr>
            <a:xfrm>
              <a:off x="0" y="-19050"/>
              <a:ext cx="1705352" cy="583138"/>
            </a:xfrm>
            <a:prstGeom prst="rect">
              <a:avLst/>
            </a:prstGeom>
          </p:spPr>
          <p:txBody>
            <a:bodyPr lIns="76200" tIns="76200" rIns="76200" bIns="76200" rtlCol="0" anchor="ctr"/>
            <a:lstStyle/>
            <a:p>
              <a:pPr algn="ctr">
                <a:lnSpc>
                  <a:spcPts val="1980"/>
                </a:lnSpc>
              </a:pPr>
              <a:endParaRPr/>
            </a:p>
          </p:txBody>
        </p:sp>
      </p:grpSp>
      <p:sp>
        <p:nvSpPr>
          <p:cNvPr id="5" name="Freeform 5"/>
          <p:cNvSpPr/>
          <p:nvPr/>
        </p:nvSpPr>
        <p:spPr>
          <a:xfrm>
            <a:off x="14323656" y="8577072"/>
            <a:ext cx="3553704" cy="1288697"/>
          </a:xfrm>
          <a:custGeom>
            <a:avLst/>
            <a:gdLst/>
            <a:ahLst/>
            <a:cxnLst/>
            <a:rect l="l" t="t" r="r" b="b"/>
            <a:pathLst>
              <a:path w="3553704" h="1288697">
                <a:moveTo>
                  <a:pt x="0" y="0"/>
                </a:moveTo>
                <a:lnTo>
                  <a:pt x="3553705" y="0"/>
                </a:lnTo>
                <a:lnTo>
                  <a:pt x="3553705" y="1288697"/>
                </a:lnTo>
                <a:lnTo>
                  <a:pt x="0" y="1288697"/>
                </a:lnTo>
                <a:lnTo>
                  <a:pt x="0" y="0"/>
                </a:lnTo>
                <a:close/>
              </a:path>
            </a:pathLst>
          </a:custGeom>
          <a:blipFill>
            <a:blip r:embed="rId2"/>
            <a:stretch>
              <a:fillRect t="-10890" b="-11668"/>
            </a:stretch>
          </a:blipFill>
        </p:spPr>
        <p:txBody>
          <a:bodyPr/>
          <a:lstStyle/>
          <a:p>
            <a:endParaRPr lang="en-US"/>
          </a:p>
        </p:txBody>
      </p:sp>
      <p:grpSp>
        <p:nvGrpSpPr>
          <p:cNvPr id="6" name="Group 6"/>
          <p:cNvGrpSpPr/>
          <p:nvPr/>
        </p:nvGrpSpPr>
        <p:grpSpPr>
          <a:xfrm>
            <a:off x="11036752" y="2274048"/>
            <a:ext cx="6475008" cy="2141772"/>
            <a:chOff x="0" y="0"/>
            <a:chExt cx="1705352" cy="564088"/>
          </a:xfrm>
        </p:grpSpPr>
        <p:sp>
          <p:nvSpPr>
            <p:cNvPr id="7" name="Freeform 7"/>
            <p:cNvSpPr/>
            <p:nvPr/>
          </p:nvSpPr>
          <p:spPr>
            <a:xfrm>
              <a:off x="0" y="0"/>
              <a:ext cx="1705352" cy="564088"/>
            </a:xfrm>
            <a:custGeom>
              <a:avLst/>
              <a:gdLst/>
              <a:ahLst/>
              <a:cxnLst/>
              <a:rect l="l" t="t" r="r" b="b"/>
              <a:pathLst>
                <a:path w="1705352" h="564088">
                  <a:moveTo>
                    <a:pt x="0" y="0"/>
                  </a:moveTo>
                  <a:lnTo>
                    <a:pt x="1705352" y="0"/>
                  </a:lnTo>
                  <a:lnTo>
                    <a:pt x="1705352" y="564088"/>
                  </a:lnTo>
                  <a:lnTo>
                    <a:pt x="0" y="564088"/>
                  </a:lnTo>
                  <a:close/>
                </a:path>
              </a:pathLst>
            </a:custGeom>
            <a:solidFill>
              <a:srgbClr val="F93D3A"/>
            </a:solidFill>
          </p:spPr>
          <p:txBody>
            <a:bodyPr/>
            <a:lstStyle/>
            <a:p>
              <a:endParaRPr lang="en-US"/>
            </a:p>
          </p:txBody>
        </p:sp>
        <p:sp>
          <p:nvSpPr>
            <p:cNvPr id="8" name="TextBox 8"/>
            <p:cNvSpPr txBox="1"/>
            <p:nvPr/>
          </p:nvSpPr>
          <p:spPr>
            <a:xfrm>
              <a:off x="0" y="-19050"/>
              <a:ext cx="1705352" cy="583138"/>
            </a:xfrm>
            <a:prstGeom prst="rect">
              <a:avLst/>
            </a:prstGeom>
          </p:spPr>
          <p:txBody>
            <a:bodyPr lIns="76200" tIns="76200" rIns="76200" bIns="76200" rtlCol="0" anchor="ctr"/>
            <a:lstStyle/>
            <a:p>
              <a:pPr algn="ctr">
                <a:lnSpc>
                  <a:spcPts val="1980"/>
                </a:lnSpc>
              </a:pPr>
              <a:endParaRPr/>
            </a:p>
          </p:txBody>
        </p:sp>
      </p:grpSp>
      <p:sp>
        <p:nvSpPr>
          <p:cNvPr id="9" name="Freeform 9"/>
          <p:cNvSpPr/>
          <p:nvPr/>
        </p:nvSpPr>
        <p:spPr>
          <a:xfrm>
            <a:off x="7605331" y="1812107"/>
            <a:ext cx="3017846" cy="8614115"/>
          </a:xfrm>
          <a:custGeom>
            <a:avLst/>
            <a:gdLst/>
            <a:ahLst/>
            <a:cxnLst/>
            <a:rect l="l" t="t" r="r" b="b"/>
            <a:pathLst>
              <a:path w="3017846" h="8614115">
                <a:moveTo>
                  <a:pt x="0" y="0"/>
                </a:moveTo>
                <a:lnTo>
                  <a:pt x="3017846" y="0"/>
                </a:lnTo>
                <a:lnTo>
                  <a:pt x="3017846" y="8614115"/>
                </a:lnTo>
                <a:lnTo>
                  <a:pt x="0" y="8614115"/>
                </a:lnTo>
                <a:lnTo>
                  <a:pt x="0" y="0"/>
                </a:lnTo>
                <a:close/>
              </a:path>
            </a:pathLst>
          </a:custGeom>
          <a:blipFill>
            <a:blip r:embed="rId3"/>
            <a:stretch>
              <a:fillRect l="-57806" t="-8396" r="-58389"/>
            </a:stretch>
          </a:blipFill>
        </p:spPr>
        <p:txBody>
          <a:bodyPr/>
          <a:lstStyle/>
          <a:p>
            <a:endParaRPr lang="en-US"/>
          </a:p>
        </p:txBody>
      </p:sp>
      <p:sp>
        <p:nvSpPr>
          <p:cNvPr id="10" name="TextBox 10"/>
          <p:cNvSpPr txBox="1"/>
          <p:nvPr/>
        </p:nvSpPr>
        <p:spPr>
          <a:xfrm>
            <a:off x="1663588" y="2685886"/>
            <a:ext cx="4581328" cy="1241896"/>
          </a:xfrm>
          <a:prstGeom prst="rect">
            <a:avLst/>
          </a:prstGeom>
        </p:spPr>
        <p:txBody>
          <a:bodyPr lIns="0" tIns="0" rIns="0" bIns="0" rtlCol="0" anchor="t">
            <a:spAutoFit/>
          </a:bodyPr>
          <a:lstStyle/>
          <a:p>
            <a:pPr algn="ctr">
              <a:lnSpc>
                <a:spcPts val="5035"/>
              </a:lnSpc>
            </a:pPr>
            <a:r>
              <a:rPr lang="en-US" sz="3596">
                <a:solidFill>
                  <a:srgbClr val="FFFFFF"/>
                </a:solidFill>
                <a:latin typeface="Frutiger Bold"/>
              </a:rPr>
              <a:t>Things that you need to survive</a:t>
            </a:r>
          </a:p>
        </p:txBody>
      </p:sp>
      <p:sp>
        <p:nvSpPr>
          <p:cNvPr id="11" name="TextBox 11"/>
          <p:cNvSpPr txBox="1"/>
          <p:nvPr/>
        </p:nvSpPr>
        <p:spPr>
          <a:xfrm>
            <a:off x="11289212" y="2371622"/>
            <a:ext cx="5970088" cy="1870424"/>
          </a:xfrm>
          <a:prstGeom prst="rect">
            <a:avLst/>
          </a:prstGeom>
        </p:spPr>
        <p:txBody>
          <a:bodyPr lIns="0" tIns="0" rIns="0" bIns="0" rtlCol="0" anchor="t">
            <a:spAutoFit/>
          </a:bodyPr>
          <a:lstStyle/>
          <a:p>
            <a:pPr algn="ctr">
              <a:lnSpc>
                <a:spcPts val="5035"/>
              </a:lnSpc>
            </a:pPr>
            <a:r>
              <a:rPr lang="en-US" sz="3596">
                <a:solidFill>
                  <a:srgbClr val="FFFFFF"/>
                </a:solidFill>
                <a:latin typeface="Frutiger Bold"/>
              </a:rPr>
              <a:t>Things that make life easier and enjoyable but are not needed for our survival </a:t>
            </a:r>
          </a:p>
        </p:txBody>
      </p:sp>
      <p:sp>
        <p:nvSpPr>
          <p:cNvPr id="12" name="TextBox 12"/>
          <p:cNvSpPr txBox="1"/>
          <p:nvPr/>
        </p:nvSpPr>
        <p:spPr>
          <a:xfrm>
            <a:off x="1900303" y="4778009"/>
            <a:ext cx="4107898" cy="2325759"/>
          </a:xfrm>
          <a:prstGeom prst="rect">
            <a:avLst/>
          </a:prstGeom>
        </p:spPr>
        <p:txBody>
          <a:bodyPr lIns="0" tIns="0" rIns="0" bIns="0" rtlCol="0" anchor="t">
            <a:spAutoFit/>
          </a:bodyPr>
          <a:lstStyle/>
          <a:p>
            <a:pPr algn="ctr">
              <a:lnSpc>
                <a:spcPts val="4615"/>
              </a:lnSpc>
            </a:pPr>
            <a:r>
              <a:rPr lang="en-US" sz="3296">
                <a:solidFill>
                  <a:srgbClr val="FFFFFF"/>
                </a:solidFill>
                <a:latin typeface="Frutiger"/>
              </a:rPr>
              <a:t>Food </a:t>
            </a:r>
          </a:p>
          <a:p>
            <a:pPr algn="ctr">
              <a:lnSpc>
                <a:spcPts val="4615"/>
              </a:lnSpc>
            </a:pPr>
            <a:r>
              <a:rPr lang="en-US" sz="3296">
                <a:solidFill>
                  <a:srgbClr val="FFFFFF"/>
                </a:solidFill>
                <a:latin typeface="Frutiger"/>
              </a:rPr>
              <a:t>Shelter</a:t>
            </a:r>
          </a:p>
          <a:p>
            <a:pPr algn="ctr">
              <a:lnSpc>
                <a:spcPts val="4615"/>
              </a:lnSpc>
            </a:pPr>
            <a:r>
              <a:rPr lang="en-US" sz="3296" spc="3">
                <a:solidFill>
                  <a:srgbClr val="FFFFFF"/>
                </a:solidFill>
                <a:latin typeface="Frutiger"/>
              </a:rPr>
              <a:t>Clothing</a:t>
            </a:r>
          </a:p>
          <a:p>
            <a:pPr algn="ctr">
              <a:lnSpc>
                <a:spcPts val="4615"/>
              </a:lnSpc>
            </a:pPr>
            <a:r>
              <a:rPr lang="en-US" sz="3296">
                <a:solidFill>
                  <a:srgbClr val="FFFFFF"/>
                </a:solidFill>
                <a:latin typeface="Frutiger"/>
              </a:rPr>
              <a:t>Personal care items</a:t>
            </a:r>
          </a:p>
        </p:txBody>
      </p:sp>
      <p:sp>
        <p:nvSpPr>
          <p:cNvPr id="13" name="TextBox 13"/>
          <p:cNvSpPr txBox="1"/>
          <p:nvPr/>
        </p:nvSpPr>
        <p:spPr>
          <a:xfrm>
            <a:off x="12346100" y="4778009"/>
            <a:ext cx="4107898" cy="1740053"/>
          </a:xfrm>
          <a:prstGeom prst="rect">
            <a:avLst/>
          </a:prstGeom>
        </p:spPr>
        <p:txBody>
          <a:bodyPr lIns="0" tIns="0" rIns="0" bIns="0" rtlCol="0" anchor="t">
            <a:spAutoFit/>
          </a:bodyPr>
          <a:lstStyle/>
          <a:p>
            <a:pPr algn="ctr">
              <a:lnSpc>
                <a:spcPts val="4615"/>
              </a:lnSpc>
            </a:pPr>
            <a:r>
              <a:rPr lang="en-US" sz="3296">
                <a:solidFill>
                  <a:srgbClr val="FFFFFF"/>
                </a:solidFill>
                <a:latin typeface="Frutiger"/>
              </a:rPr>
              <a:t>Entertainment Electronics</a:t>
            </a:r>
          </a:p>
          <a:p>
            <a:pPr algn="ctr">
              <a:lnSpc>
                <a:spcPts val="4615"/>
              </a:lnSpc>
            </a:pPr>
            <a:r>
              <a:rPr lang="en-US" sz="3296">
                <a:solidFill>
                  <a:srgbClr val="FFFFFF"/>
                </a:solidFill>
                <a:latin typeface="Frutiger"/>
              </a:rPr>
              <a:t>Toys</a:t>
            </a:r>
          </a:p>
        </p:txBody>
      </p:sp>
      <p:sp>
        <p:nvSpPr>
          <p:cNvPr id="14" name="TextBox 14"/>
          <p:cNvSpPr txBox="1"/>
          <p:nvPr/>
        </p:nvSpPr>
        <p:spPr>
          <a:xfrm>
            <a:off x="2205068" y="411063"/>
            <a:ext cx="3498368" cy="1626008"/>
          </a:xfrm>
          <a:prstGeom prst="rect">
            <a:avLst/>
          </a:prstGeom>
        </p:spPr>
        <p:txBody>
          <a:bodyPr lIns="0" tIns="0" rIns="0" bIns="0" rtlCol="0" anchor="t">
            <a:spAutoFit/>
          </a:bodyPr>
          <a:lstStyle/>
          <a:p>
            <a:pPr algn="ctr">
              <a:lnSpc>
                <a:spcPts val="10839"/>
              </a:lnSpc>
            </a:pPr>
            <a:r>
              <a:rPr lang="en-US" sz="9765">
                <a:solidFill>
                  <a:srgbClr val="FFFFFF"/>
                </a:solidFill>
                <a:latin typeface="Neue Kabel 2"/>
              </a:rPr>
              <a:t>Needs</a:t>
            </a:r>
          </a:p>
        </p:txBody>
      </p:sp>
      <p:sp>
        <p:nvSpPr>
          <p:cNvPr id="15" name="TextBox 15"/>
          <p:cNvSpPr txBox="1"/>
          <p:nvPr/>
        </p:nvSpPr>
        <p:spPr>
          <a:xfrm>
            <a:off x="8345364" y="411063"/>
            <a:ext cx="1597273" cy="1626008"/>
          </a:xfrm>
          <a:prstGeom prst="rect">
            <a:avLst/>
          </a:prstGeom>
        </p:spPr>
        <p:txBody>
          <a:bodyPr lIns="0" tIns="0" rIns="0" bIns="0" rtlCol="0" anchor="t">
            <a:spAutoFit/>
          </a:bodyPr>
          <a:lstStyle/>
          <a:p>
            <a:pPr algn="ctr">
              <a:lnSpc>
                <a:spcPts val="10839"/>
              </a:lnSpc>
            </a:pPr>
            <a:r>
              <a:rPr lang="en-US" sz="9765">
                <a:solidFill>
                  <a:srgbClr val="FFFFFF"/>
                </a:solidFill>
                <a:latin typeface="Neue Kabel 2"/>
              </a:rPr>
              <a:t>VS</a:t>
            </a:r>
          </a:p>
        </p:txBody>
      </p:sp>
      <p:sp>
        <p:nvSpPr>
          <p:cNvPr id="16" name="TextBox 16"/>
          <p:cNvSpPr txBox="1"/>
          <p:nvPr/>
        </p:nvSpPr>
        <p:spPr>
          <a:xfrm>
            <a:off x="12512480" y="411063"/>
            <a:ext cx="3622352" cy="1626008"/>
          </a:xfrm>
          <a:prstGeom prst="rect">
            <a:avLst/>
          </a:prstGeom>
        </p:spPr>
        <p:txBody>
          <a:bodyPr lIns="0" tIns="0" rIns="0" bIns="0" rtlCol="0" anchor="t">
            <a:spAutoFit/>
          </a:bodyPr>
          <a:lstStyle/>
          <a:p>
            <a:pPr algn="ctr">
              <a:lnSpc>
                <a:spcPts val="10839"/>
              </a:lnSpc>
            </a:pPr>
            <a:r>
              <a:rPr lang="en-US" sz="9765">
                <a:solidFill>
                  <a:srgbClr val="FFFFFF"/>
                </a:solidFill>
                <a:latin typeface="Neue Kabel 2"/>
              </a:rPr>
              <a:t>Wants</a:t>
            </a:r>
          </a:p>
        </p:txBody>
      </p:sp>
      <p:sp>
        <p:nvSpPr>
          <p:cNvPr id="17" name="Freeform 17"/>
          <p:cNvSpPr/>
          <p:nvPr/>
        </p:nvSpPr>
        <p:spPr>
          <a:xfrm flipV="1">
            <a:off x="3626315" y="9009828"/>
            <a:ext cx="2618601" cy="1416394"/>
          </a:xfrm>
          <a:custGeom>
            <a:avLst/>
            <a:gdLst/>
            <a:ahLst/>
            <a:cxnLst/>
            <a:rect l="l" t="t" r="r" b="b"/>
            <a:pathLst>
              <a:path w="2618601" h="1416394">
                <a:moveTo>
                  <a:pt x="0" y="1416394"/>
                </a:moveTo>
                <a:lnTo>
                  <a:pt x="2618601" y="1416394"/>
                </a:lnTo>
                <a:lnTo>
                  <a:pt x="2618601" y="0"/>
                </a:lnTo>
                <a:lnTo>
                  <a:pt x="0" y="0"/>
                </a:lnTo>
                <a:lnTo>
                  <a:pt x="0" y="1416394"/>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18" name="Group 18"/>
          <p:cNvGrpSpPr>
            <a:grpSpLocks noChangeAspect="1"/>
          </p:cNvGrpSpPr>
          <p:nvPr/>
        </p:nvGrpSpPr>
        <p:grpSpPr>
          <a:xfrm>
            <a:off x="0" y="7770264"/>
            <a:ext cx="174122" cy="2095505"/>
            <a:chOff x="0" y="0"/>
            <a:chExt cx="116078" cy="1397000"/>
          </a:xfrm>
        </p:grpSpPr>
        <p:sp>
          <p:nvSpPr>
            <p:cNvPr id="19" name="Freeform 19"/>
            <p:cNvSpPr/>
            <p:nvPr/>
          </p:nvSpPr>
          <p:spPr>
            <a:xfrm>
              <a:off x="0" y="0"/>
              <a:ext cx="116078" cy="1397000"/>
            </a:xfrm>
            <a:custGeom>
              <a:avLst/>
              <a:gdLst/>
              <a:ahLst/>
              <a:cxnLst/>
              <a:rect l="l" t="t" r="r" b="b"/>
              <a:pathLst>
                <a:path w="116078" h="1397000">
                  <a:moveTo>
                    <a:pt x="63500" y="0"/>
                  </a:moveTo>
                  <a:cubicBezTo>
                    <a:pt x="28448" y="0"/>
                    <a:pt x="0" y="28448"/>
                    <a:pt x="0" y="63500"/>
                  </a:cubicBezTo>
                  <a:lnTo>
                    <a:pt x="0" y="444500"/>
                  </a:lnTo>
                  <a:cubicBezTo>
                    <a:pt x="0" y="479552"/>
                    <a:pt x="28448" y="508000"/>
                    <a:pt x="63500" y="508000"/>
                  </a:cubicBezTo>
                  <a:cubicBezTo>
                    <a:pt x="85344" y="508000"/>
                    <a:pt x="104648" y="496951"/>
                    <a:pt x="116078" y="480060"/>
                  </a:cubicBezTo>
                  <a:lnTo>
                    <a:pt x="116078" y="27940"/>
                  </a:lnTo>
                  <a:lnTo>
                    <a:pt x="116078" y="27940"/>
                  </a:lnTo>
                  <a:cubicBezTo>
                    <a:pt x="104648" y="11049"/>
                    <a:pt x="85344" y="0"/>
                    <a:pt x="63500" y="0"/>
                  </a:cubicBezTo>
                  <a:close/>
                  <a:moveTo>
                    <a:pt x="63500" y="889000"/>
                  </a:moveTo>
                  <a:cubicBezTo>
                    <a:pt x="28448" y="889000"/>
                    <a:pt x="0" y="917448"/>
                    <a:pt x="0" y="952500"/>
                  </a:cubicBezTo>
                  <a:lnTo>
                    <a:pt x="0" y="1333500"/>
                  </a:lnTo>
                  <a:cubicBezTo>
                    <a:pt x="0" y="1368552"/>
                    <a:pt x="28448" y="1397000"/>
                    <a:pt x="63500" y="1397000"/>
                  </a:cubicBezTo>
                  <a:cubicBezTo>
                    <a:pt x="85344" y="1397000"/>
                    <a:pt x="104648" y="1385951"/>
                    <a:pt x="116078" y="1369060"/>
                  </a:cubicBezTo>
                  <a:lnTo>
                    <a:pt x="116078" y="916940"/>
                  </a:lnTo>
                  <a:lnTo>
                    <a:pt x="116078" y="916940"/>
                  </a:lnTo>
                  <a:cubicBezTo>
                    <a:pt x="104648" y="900049"/>
                    <a:pt x="85344" y="889000"/>
                    <a:pt x="63500" y="889000"/>
                  </a:cubicBezTo>
                  <a:close/>
                </a:path>
              </a:pathLst>
            </a:custGeom>
            <a:solidFill>
              <a:srgbClr val="951ABE"/>
            </a:solidFill>
          </p:spPr>
          <p:txBody>
            <a:bodyPr/>
            <a:lstStyle/>
            <a:p>
              <a:endParaRPr lang="en-US"/>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0" y="0"/>
            <a:ext cx="18283428" cy="10287000"/>
            <a:chOff x="0" y="0"/>
            <a:chExt cx="12188952" cy="6858000"/>
          </a:xfrm>
        </p:grpSpPr>
        <p:sp>
          <p:nvSpPr>
            <p:cNvPr id="3" name="Freeform 3"/>
            <p:cNvSpPr/>
            <p:nvPr/>
          </p:nvSpPr>
          <p:spPr>
            <a:xfrm>
              <a:off x="0" y="0"/>
              <a:ext cx="12188952" cy="6858000"/>
            </a:xfrm>
            <a:custGeom>
              <a:avLst/>
              <a:gdLst/>
              <a:ahLst/>
              <a:cxnLst/>
              <a:rect l="l" t="t" r="r" b="b"/>
              <a:pathLst>
                <a:path w="12188952" h="6858000">
                  <a:moveTo>
                    <a:pt x="0" y="6858000"/>
                  </a:moveTo>
                  <a:lnTo>
                    <a:pt x="12188952" y="6858000"/>
                  </a:lnTo>
                  <a:lnTo>
                    <a:pt x="12188952" y="0"/>
                  </a:lnTo>
                  <a:lnTo>
                    <a:pt x="0" y="0"/>
                  </a:lnTo>
                  <a:close/>
                </a:path>
              </a:pathLst>
            </a:custGeom>
            <a:solidFill>
              <a:srgbClr val="000000"/>
            </a:solidFill>
          </p:spPr>
          <p:txBody>
            <a:bodyPr/>
            <a:lstStyle/>
            <a:p>
              <a:endParaRPr lang="en-US"/>
            </a:p>
          </p:txBody>
        </p:sp>
      </p:grpSp>
      <p:grpSp>
        <p:nvGrpSpPr>
          <p:cNvPr id="4" name="Group 4"/>
          <p:cNvGrpSpPr>
            <a:grpSpLocks noChangeAspect="1"/>
          </p:cNvGrpSpPr>
          <p:nvPr/>
        </p:nvGrpSpPr>
        <p:grpSpPr>
          <a:xfrm>
            <a:off x="0" y="0"/>
            <a:ext cx="6986016" cy="10286900"/>
            <a:chOff x="0" y="0"/>
            <a:chExt cx="6209792" cy="9143911"/>
          </a:xfrm>
        </p:grpSpPr>
        <p:sp>
          <p:nvSpPr>
            <p:cNvPr id="5" name="Freeform 5"/>
            <p:cNvSpPr/>
            <p:nvPr/>
          </p:nvSpPr>
          <p:spPr>
            <a:xfrm>
              <a:off x="0" y="0"/>
              <a:ext cx="6228842" cy="9143873"/>
            </a:xfrm>
            <a:custGeom>
              <a:avLst/>
              <a:gdLst/>
              <a:ahLst/>
              <a:cxnLst/>
              <a:rect l="l" t="t" r="r" b="b"/>
              <a:pathLst>
                <a:path w="6228842" h="9143873">
                  <a:moveTo>
                    <a:pt x="0" y="0"/>
                  </a:moveTo>
                  <a:lnTo>
                    <a:pt x="0" y="9143873"/>
                  </a:lnTo>
                  <a:lnTo>
                    <a:pt x="5258435" y="9143873"/>
                  </a:lnTo>
                  <a:lnTo>
                    <a:pt x="5375529" y="8893937"/>
                  </a:lnTo>
                  <a:cubicBezTo>
                    <a:pt x="5533390" y="8531352"/>
                    <a:pt x="5672328" y="8157718"/>
                    <a:pt x="5792724" y="7773670"/>
                  </a:cubicBezTo>
                  <a:cubicBezTo>
                    <a:pt x="5838952" y="7626223"/>
                    <a:pt x="5877941" y="7476744"/>
                    <a:pt x="5926836" y="7307072"/>
                  </a:cubicBezTo>
                  <a:lnTo>
                    <a:pt x="5926836" y="7307072"/>
                  </a:lnTo>
                  <a:lnTo>
                    <a:pt x="5924423" y="7351776"/>
                  </a:lnTo>
                  <a:cubicBezTo>
                    <a:pt x="5857621" y="7631430"/>
                    <a:pt x="5800090" y="7913751"/>
                    <a:pt x="5721985" y="8190230"/>
                  </a:cubicBezTo>
                  <a:cubicBezTo>
                    <a:pt x="5632196" y="8507730"/>
                    <a:pt x="5529707" y="8818626"/>
                    <a:pt x="5412486" y="9122029"/>
                  </a:cubicBezTo>
                  <a:lnTo>
                    <a:pt x="5403342" y="9143873"/>
                  </a:lnTo>
                  <a:lnTo>
                    <a:pt x="5473700" y="9143873"/>
                  </a:lnTo>
                  <a:lnTo>
                    <a:pt x="5490337" y="9104376"/>
                  </a:lnTo>
                  <a:cubicBezTo>
                    <a:pt x="5702300" y="8552815"/>
                    <a:pt x="5862828" y="7985125"/>
                    <a:pt x="5981065" y="7403846"/>
                  </a:cubicBezTo>
                  <a:cubicBezTo>
                    <a:pt x="6088253" y="6877303"/>
                    <a:pt x="6151499" y="6345174"/>
                    <a:pt x="6193409" y="5809869"/>
                  </a:cubicBezTo>
                  <a:cubicBezTo>
                    <a:pt x="6228842" y="5351907"/>
                    <a:pt x="6203823" y="4897247"/>
                    <a:pt x="6147562" y="4442078"/>
                  </a:cubicBezTo>
                  <a:cubicBezTo>
                    <a:pt x="6040247" y="3552444"/>
                    <a:pt x="5839333" y="2676397"/>
                    <a:pt x="5548376" y="1828292"/>
                  </a:cubicBezTo>
                  <a:cubicBezTo>
                    <a:pt x="5361432" y="1288161"/>
                    <a:pt x="5142485" y="764413"/>
                    <a:pt x="4882135" y="262128"/>
                  </a:cubicBezTo>
                  <a:lnTo>
                    <a:pt x="4739132" y="0"/>
                  </a:lnTo>
                  <a:lnTo>
                    <a:pt x="4662170" y="0"/>
                  </a:lnTo>
                  <a:lnTo>
                    <a:pt x="4898771" y="442341"/>
                  </a:lnTo>
                  <a:cubicBezTo>
                    <a:pt x="4989830" y="625475"/>
                    <a:pt x="5075936" y="811530"/>
                    <a:pt x="5157343" y="1000252"/>
                  </a:cubicBezTo>
                  <a:lnTo>
                    <a:pt x="5216017" y="1139317"/>
                  </a:lnTo>
                  <a:lnTo>
                    <a:pt x="5216017" y="1139317"/>
                  </a:lnTo>
                  <a:cubicBezTo>
                    <a:pt x="5200777" y="1127125"/>
                    <a:pt x="5189093" y="1111250"/>
                    <a:pt x="5181854" y="1093216"/>
                  </a:cubicBezTo>
                  <a:cubicBezTo>
                    <a:pt x="5036439" y="786003"/>
                    <a:pt x="4876927" y="487299"/>
                    <a:pt x="4701286" y="198247"/>
                  </a:cubicBezTo>
                  <a:lnTo>
                    <a:pt x="4573016" y="0"/>
                  </a:lnTo>
                  <a:close/>
                </a:path>
              </a:pathLst>
            </a:custGeom>
            <a:blipFill>
              <a:blip r:embed="rId2"/>
              <a:stretch>
                <a:fillRect l="-23629" t="-2988" r="-103986"/>
              </a:stretch>
            </a:blipFill>
          </p:spPr>
          <p:txBody>
            <a:bodyPr/>
            <a:lstStyle/>
            <a:p>
              <a:endParaRPr lang="en-US"/>
            </a:p>
          </p:txBody>
        </p:sp>
      </p:grpSp>
      <p:sp>
        <p:nvSpPr>
          <p:cNvPr id="6" name="Freeform 6"/>
          <p:cNvSpPr/>
          <p:nvPr/>
        </p:nvSpPr>
        <p:spPr>
          <a:xfrm>
            <a:off x="7778040" y="3311949"/>
            <a:ext cx="6626200" cy="346172"/>
          </a:xfrm>
          <a:custGeom>
            <a:avLst/>
            <a:gdLst/>
            <a:ahLst/>
            <a:cxnLst/>
            <a:rect l="l" t="t" r="r" b="b"/>
            <a:pathLst>
              <a:path w="6626200" h="346172">
                <a:moveTo>
                  <a:pt x="0" y="0"/>
                </a:moveTo>
                <a:lnTo>
                  <a:pt x="6626199" y="0"/>
                </a:lnTo>
                <a:lnTo>
                  <a:pt x="6626199" y="346172"/>
                </a:lnTo>
                <a:lnTo>
                  <a:pt x="0" y="34617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TextBox 7"/>
          <p:cNvSpPr txBox="1"/>
          <p:nvPr/>
        </p:nvSpPr>
        <p:spPr>
          <a:xfrm>
            <a:off x="7590348" y="4377448"/>
            <a:ext cx="9878148" cy="3267099"/>
          </a:xfrm>
          <a:prstGeom prst="rect">
            <a:avLst/>
          </a:prstGeom>
        </p:spPr>
        <p:txBody>
          <a:bodyPr lIns="0" tIns="0" rIns="0" bIns="0" rtlCol="0" anchor="t">
            <a:spAutoFit/>
          </a:bodyPr>
          <a:lstStyle/>
          <a:p>
            <a:pPr algn="l">
              <a:lnSpc>
                <a:spcPts val="3242"/>
              </a:lnSpc>
            </a:pPr>
            <a:r>
              <a:rPr lang="en-US" sz="2997">
                <a:solidFill>
                  <a:srgbClr val="FFFFFF"/>
                </a:solidFill>
                <a:latin typeface="Frutiger"/>
              </a:rPr>
              <a:t>The function of a clock is to tell us the time, which would be its mission.</a:t>
            </a:r>
          </a:p>
          <a:p>
            <a:pPr algn="l">
              <a:lnSpc>
                <a:spcPts val="3242"/>
              </a:lnSpc>
            </a:pPr>
            <a:endParaRPr lang="en-US" sz="2997">
              <a:solidFill>
                <a:srgbClr val="FFFFFF"/>
              </a:solidFill>
              <a:latin typeface="Frutiger"/>
            </a:endParaRPr>
          </a:p>
          <a:p>
            <a:pPr algn="l">
              <a:lnSpc>
                <a:spcPts val="3242"/>
              </a:lnSpc>
            </a:pPr>
            <a:r>
              <a:rPr lang="en-US" sz="2997">
                <a:solidFill>
                  <a:srgbClr val="FFFFFF"/>
                </a:solidFill>
                <a:latin typeface="Frutiger"/>
              </a:rPr>
              <a:t>Within an organization, each employee has a specific role and function.</a:t>
            </a:r>
          </a:p>
          <a:p>
            <a:pPr algn="l">
              <a:lnSpc>
                <a:spcPts val="3242"/>
              </a:lnSpc>
            </a:pPr>
            <a:endParaRPr lang="en-US" sz="2997">
              <a:solidFill>
                <a:srgbClr val="FFFFFF"/>
              </a:solidFill>
              <a:latin typeface="Frutiger"/>
            </a:endParaRPr>
          </a:p>
          <a:p>
            <a:pPr algn="l">
              <a:lnSpc>
                <a:spcPts val="3242"/>
              </a:lnSpc>
            </a:pPr>
            <a:r>
              <a:rPr lang="en-US" sz="2997">
                <a:solidFill>
                  <a:srgbClr val="FFFFFF"/>
                </a:solidFill>
                <a:latin typeface="Frutiger"/>
              </a:rPr>
              <a:t>Each employee has their own unique talents, abilities, and perception.</a:t>
            </a:r>
          </a:p>
        </p:txBody>
      </p:sp>
      <p:sp>
        <p:nvSpPr>
          <p:cNvPr id="8" name="TextBox 8"/>
          <p:cNvSpPr txBox="1"/>
          <p:nvPr/>
        </p:nvSpPr>
        <p:spPr>
          <a:xfrm>
            <a:off x="7249860" y="1629226"/>
            <a:ext cx="10218636" cy="1483954"/>
          </a:xfrm>
          <a:prstGeom prst="rect">
            <a:avLst/>
          </a:prstGeom>
        </p:spPr>
        <p:txBody>
          <a:bodyPr lIns="0" tIns="0" rIns="0" bIns="0" rtlCol="0" anchor="t">
            <a:spAutoFit/>
          </a:bodyPr>
          <a:lstStyle/>
          <a:p>
            <a:pPr algn="ctr">
              <a:lnSpc>
                <a:spcPts val="9990"/>
              </a:lnSpc>
            </a:pPr>
            <a:r>
              <a:rPr lang="en-US" sz="9000">
                <a:solidFill>
                  <a:srgbClr val="FFFFFF"/>
                </a:solidFill>
                <a:latin typeface="Neue Kabel 2"/>
              </a:rPr>
              <a:t>What's its function?</a:t>
            </a:r>
          </a:p>
        </p:txBody>
      </p:sp>
      <p:sp>
        <p:nvSpPr>
          <p:cNvPr id="9" name="Freeform 9"/>
          <p:cNvSpPr/>
          <p:nvPr/>
        </p:nvSpPr>
        <p:spPr>
          <a:xfrm>
            <a:off x="14323656" y="8577072"/>
            <a:ext cx="3553704" cy="1288697"/>
          </a:xfrm>
          <a:custGeom>
            <a:avLst/>
            <a:gdLst/>
            <a:ahLst/>
            <a:cxnLst/>
            <a:rect l="l" t="t" r="r" b="b"/>
            <a:pathLst>
              <a:path w="3553704" h="1288697">
                <a:moveTo>
                  <a:pt x="0" y="0"/>
                </a:moveTo>
                <a:lnTo>
                  <a:pt x="3553705" y="0"/>
                </a:lnTo>
                <a:lnTo>
                  <a:pt x="3553705" y="1288697"/>
                </a:lnTo>
                <a:lnTo>
                  <a:pt x="0" y="1288697"/>
                </a:lnTo>
                <a:lnTo>
                  <a:pt x="0" y="0"/>
                </a:lnTo>
                <a:close/>
              </a:path>
            </a:pathLst>
          </a:custGeom>
          <a:blipFill>
            <a:blip r:embed="rId5"/>
            <a:stretch>
              <a:fillRect t="-10890" b="-11668"/>
            </a:stretch>
          </a:blipFill>
        </p:spPr>
        <p:txBody>
          <a:bodyPr/>
          <a:lstStyle/>
          <a:p>
            <a:endParaRPr lang="en-US"/>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2" name="Group 2"/>
          <p:cNvGrpSpPr/>
          <p:nvPr/>
        </p:nvGrpSpPr>
        <p:grpSpPr>
          <a:xfrm>
            <a:off x="9476116" y="-164000"/>
            <a:ext cx="8811884" cy="10744079"/>
            <a:chOff x="0" y="0"/>
            <a:chExt cx="2320825" cy="2829716"/>
          </a:xfrm>
        </p:grpSpPr>
        <p:sp>
          <p:nvSpPr>
            <p:cNvPr id="3" name="Freeform 3"/>
            <p:cNvSpPr/>
            <p:nvPr/>
          </p:nvSpPr>
          <p:spPr>
            <a:xfrm>
              <a:off x="0" y="0"/>
              <a:ext cx="2320825" cy="2829716"/>
            </a:xfrm>
            <a:custGeom>
              <a:avLst/>
              <a:gdLst/>
              <a:ahLst/>
              <a:cxnLst/>
              <a:rect l="l" t="t" r="r" b="b"/>
              <a:pathLst>
                <a:path w="2320825" h="2829716">
                  <a:moveTo>
                    <a:pt x="0" y="0"/>
                  </a:moveTo>
                  <a:lnTo>
                    <a:pt x="2320825" y="0"/>
                  </a:lnTo>
                  <a:lnTo>
                    <a:pt x="2320825" y="2829716"/>
                  </a:lnTo>
                  <a:lnTo>
                    <a:pt x="0" y="2829716"/>
                  </a:lnTo>
                  <a:close/>
                </a:path>
              </a:pathLst>
            </a:custGeom>
            <a:solidFill>
              <a:srgbClr val="951ABE"/>
            </a:solidFill>
          </p:spPr>
          <p:txBody>
            <a:bodyPr/>
            <a:lstStyle/>
            <a:p>
              <a:endParaRPr lang="en-US"/>
            </a:p>
          </p:txBody>
        </p:sp>
        <p:sp>
          <p:nvSpPr>
            <p:cNvPr id="4" name="TextBox 4"/>
            <p:cNvSpPr txBox="1"/>
            <p:nvPr/>
          </p:nvSpPr>
          <p:spPr>
            <a:xfrm>
              <a:off x="0" y="-19050"/>
              <a:ext cx="2320825" cy="2848766"/>
            </a:xfrm>
            <a:prstGeom prst="rect">
              <a:avLst/>
            </a:prstGeom>
          </p:spPr>
          <p:txBody>
            <a:bodyPr lIns="76200" tIns="76200" rIns="76200" bIns="76200" rtlCol="0" anchor="ctr"/>
            <a:lstStyle/>
            <a:p>
              <a:pPr algn="ctr">
                <a:lnSpc>
                  <a:spcPts val="1980"/>
                </a:lnSpc>
              </a:pPr>
              <a:endParaRPr/>
            </a:p>
          </p:txBody>
        </p:sp>
      </p:grpSp>
      <p:grpSp>
        <p:nvGrpSpPr>
          <p:cNvPr id="5" name="Group 5"/>
          <p:cNvGrpSpPr/>
          <p:nvPr/>
        </p:nvGrpSpPr>
        <p:grpSpPr>
          <a:xfrm>
            <a:off x="8482855" y="770382"/>
            <a:ext cx="9206513" cy="9809697"/>
            <a:chOff x="0" y="0"/>
            <a:chExt cx="2424761" cy="2583624"/>
          </a:xfrm>
        </p:grpSpPr>
        <p:sp>
          <p:nvSpPr>
            <p:cNvPr id="6" name="Freeform 6"/>
            <p:cNvSpPr/>
            <p:nvPr/>
          </p:nvSpPr>
          <p:spPr>
            <a:xfrm>
              <a:off x="0" y="0"/>
              <a:ext cx="2424761" cy="2583624"/>
            </a:xfrm>
            <a:custGeom>
              <a:avLst/>
              <a:gdLst/>
              <a:ahLst/>
              <a:cxnLst/>
              <a:rect l="l" t="t" r="r" b="b"/>
              <a:pathLst>
                <a:path w="2424761" h="2583624">
                  <a:moveTo>
                    <a:pt x="0" y="0"/>
                  </a:moveTo>
                  <a:lnTo>
                    <a:pt x="2424761" y="0"/>
                  </a:lnTo>
                  <a:lnTo>
                    <a:pt x="2424761" y="2583624"/>
                  </a:lnTo>
                  <a:lnTo>
                    <a:pt x="0" y="2583624"/>
                  </a:lnTo>
                  <a:close/>
                </a:path>
              </a:pathLst>
            </a:custGeom>
            <a:solidFill>
              <a:srgbClr val="000000"/>
            </a:solidFill>
          </p:spPr>
          <p:txBody>
            <a:bodyPr/>
            <a:lstStyle/>
            <a:p>
              <a:endParaRPr lang="en-US"/>
            </a:p>
          </p:txBody>
        </p:sp>
        <p:sp>
          <p:nvSpPr>
            <p:cNvPr id="7" name="TextBox 7"/>
            <p:cNvSpPr txBox="1"/>
            <p:nvPr/>
          </p:nvSpPr>
          <p:spPr>
            <a:xfrm>
              <a:off x="0" y="-19050"/>
              <a:ext cx="2424761" cy="2602674"/>
            </a:xfrm>
            <a:prstGeom prst="rect">
              <a:avLst/>
            </a:prstGeom>
          </p:spPr>
          <p:txBody>
            <a:bodyPr lIns="76200" tIns="76200" rIns="76200" bIns="76200" rtlCol="0" anchor="ctr"/>
            <a:lstStyle/>
            <a:p>
              <a:pPr algn="ctr">
                <a:lnSpc>
                  <a:spcPts val="1980"/>
                </a:lnSpc>
              </a:pPr>
              <a:endParaRPr/>
            </a:p>
          </p:txBody>
        </p:sp>
      </p:grpSp>
      <p:sp>
        <p:nvSpPr>
          <p:cNvPr id="8" name="Freeform 8"/>
          <p:cNvSpPr/>
          <p:nvPr/>
        </p:nvSpPr>
        <p:spPr>
          <a:xfrm>
            <a:off x="13969277" y="8577072"/>
            <a:ext cx="3553704" cy="1288697"/>
          </a:xfrm>
          <a:custGeom>
            <a:avLst/>
            <a:gdLst/>
            <a:ahLst/>
            <a:cxnLst/>
            <a:rect l="l" t="t" r="r" b="b"/>
            <a:pathLst>
              <a:path w="3553704" h="1288697">
                <a:moveTo>
                  <a:pt x="0" y="0"/>
                </a:moveTo>
                <a:lnTo>
                  <a:pt x="3553704" y="0"/>
                </a:lnTo>
                <a:lnTo>
                  <a:pt x="3553704" y="1288697"/>
                </a:lnTo>
                <a:lnTo>
                  <a:pt x="0" y="1288697"/>
                </a:lnTo>
                <a:lnTo>
                  <a:pt x="0" y="0"/>
                </a:lnTo>
                <a:close/>
              </a:path>
            </a:pathLst>
          </a:custGeom>
          <a:blipFill>
            <a:blip r:embed="rId2"/>
            <a:stretch>
              <a:fillRect t="-10890" b="-11668"/>
            </a:stretch>
          </a:blipFill>
        </p:spPr>
        <p:txBody>
          <a:bodyPr/>
          <a:lstStyle/>
          <a:p>
            <a:endParaRPr lang="en-US"/>
          </a:p>
        </p:txBody>
      </p:sp>
      <p:sp>
        <p:nvSpPr>
          <p:cNvPr id="9" name="Freeform 9"/>
          <p:cNvSpPr/>
          <p:nvPr/>
        </p:nvSpPr>
        <p:spPr>
          <a:xfrm>
            <a:off x="9476116" y="9686546"/>
            <a:ext cx="723133" cy="1200907"/>
          </a:xfrm>
          <a:custGeom>
            <a:avLst/>
            <a:gdLst/>
            <a:ahLst/>
            <a:cxnLst/>
            <a:rect l="l" t="t" r="r" b="b"/>
            <a:pathLst>
              <a:path w="723133" h="1200907">
                <a:moveTo>
                  <a:pt x="0" y="0"/>
                </a:moveTo>
                <a:lnTo>
                  <a:pt x="723133" y="0"/>
                </a:lnTo>
                <a:lnTo>
                  <a:pt x="723133" y="1200908"/>
                </a:lnTo>
                <a:lnTo>
                  <a:pt x="0" y="120090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Freeform 10"/>
          <p:cNvSpPr/>
          <p:nvPr/>
        </p:nvSpPr>
        <p:spPr>
          <a:xfrm>
            <a:off x="8782433" y="9686546"/>
            <a:ext cx="723133" cy="1200907"/>
          </a:xfrm>
          <a:custGeom>
            <a:avLst/>
            <a:gdLst/>
            <a:ahLst/>
            <a:cxnLst/>
            <a:rect l="l" t="t" r="r" b="b"/>
            <a:pathLst>
              <a:path w="723133" h="1200907">
                <a:moveTo>
                  <a:pt x="0" y="0"/>
                </a:moveTo>
                <a:lnTo>
                  <a:pt x="723134" y="0"/>
                </a:lnTo>
                <a:lnTo>
                  <a:pt x="723134" y="1200908"/>
                </a:lnTo>
                <a:lnTo>
                  <a:pt x="0" y="120090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1" name="Freeform 11"/>
          <p:cNvSpPr/>
          <p:nvPr/>
        </p:nvSpPr>
        <p:spPr>
          <a:xfrm>
            <a:off x="7889420" y="9686546"/>
            <a:ext cx="723133" cy="1200907"/>
          </a:xfrm>
          <a:custGeom>
            <a:avLst/>
            <a:gdLst/>
            <a:ahLst/>
            <a:cxnLst/>
            <a:rect l="l" t="t" r="r" b="b"/>
            <a:pathLst>
              <a:path w="723133" h="1200907">
                <a:moveTo>
                  <a:pt x="0" y="0"/>
                </a:moveTo>
                <a:lnTo>
                  <a:pt x="723133" y="0"/>
                </a:lnTo>
                <a:lnTo>
                  <a:pt x="723133" y="1200908"/>
                </a:lnTo>
                <a:lnTo>
                  <a:pt x="0" y="120090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2" name="Freeform 12"/>
          <p:cNvSpPr/>
          <p:nvPr/>
        </p:nvSpPr>
        <p:spPr>
          <a:xfrm>
            <a:off x="7357647" y="9686546"/>
            <a:ext cx="723133" cy="1200907"/>
          </a:xfrm>
          <a:custGeom>
            <a:avLst/>
            <a:gdLst/>
            <a:ahLst/>
            <a:cxnLst/>
            <a:rect l="l" t="t" r="r" b="b"/>
            <a:pathLst>
              <a:path w="723133" h="1200907">
                <a:moveTo>
                  <a:pt x="0" y="0"/>
                </a:moveTo>
                <a:lnTo>
                  <a:pt x="723133" y="0"/>
                </a:lnTo>
                <a:lnTo>
                  <a:pt x="723133" y="1200908"/>
                </a:lnTo>
                <a:lnTo>
                  <a:pt x="0" y="120090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3" name="Freeform 13"/>
          <p:cNvSpPr/>
          <p:nvPr/>
        </p:nvSpPr>
        <p:spPr>
          <a:xfrm>
            <a:off x="6634514" y="9686546"/>
            <a:ext cx="723133" cy="1200907"/>
          </a:xfrm>
          <a:custGeom>
            <a:avLst/>
            <a:gdLst/>
            <a:ahLst/>
            <a:cxnLst/>
            <a:rect l="l" t="t" r="r" b="b"/>
            <a:pathLst>
              <a:path w="723133" h="1200907">
                <a:moveTo>
                  <a:pt x="0" y="0"/>
                </a:moveTo>
                <a:lnTo>
                  <a:pt x="723133" y="0"/>
                </a:lnTo>
                <a:lnTo>
                  <a:pt x="723133" y="1200908"/>
                </a:lnTo>
                <a:lnTo>
                  <a:pt x="0" y="120090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4" name="Freeform 14"/>
          <p:cNvSpPr/>
          <p:nvPr/>
        </p:nvSpPr>
        <p:spPr>
          <a:xfrm>
            <a:off x="5940831" y="9686546"/>
            <a:ext cx="723133" cy="1200907"/>
          </a:xfrm>
          <a:custGeom>
            <a:avLst/>
            <a:gdLst/>
            <a:ahLst/>
            <a:cxnLst/>
            <a:rect l="l" t="t" r="r" b="b"/>
            <a:pathLst>
              <a:path w="723133" h="1200907">
                <a:moveTo>
                  <a:pt x="0" y="0"/>
                </a:moveTo>
                <a:lnTo>
                  <a:pt x="723133" y="0"/>
                </a:lnTo>
                <a:lnTo>
                  <a:pt x="723133" y="1200908"/>
                </a:lnTo>
                <a:lnTo>
                  <a:pt x="0" y="120090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5" name="Freeform 15"/>
          <p:cNvSpPr/>
          <p:nvPr/>
        </p:nvSpPr>
        <p:spPr>
          <a:xfrm>
            <a:off x="5047817" y="9686546"/>
            <a:ext cx="723133" cy="1200907"/>
          </a:xfrm>
          <a:custGeom>
            <a:avLst/>
            <a:gdLst/>
            <a:ahLst/>
            <a:cxnLst/>
            <a:rect l="l" t="t" r="r" b="b"/>
            <a:pathLst>
              <a:path w="723133" h="1200907">
                <a:moveTo>
                  <a:pt x="0" y="0"/>
                </a:moveTo>
                <a:lnTo>
                  <a:pt x="723134" y="0"/>
                </a:lnTo>
                <a:lnTo>
                  <a:pt x="723134" y="1200908"/>
                </a:lnTo>
                <a:lnTo>
                  <a:pt x="0" y="120090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6" name="Freeform 16"/>
          <p:cNvSpPr/>
          <p:nvPr/>
        </p:nvSpPr>
        <p:spPr>
          <a:xfrm>
            <a:off x="4516044" y="9686546"/>
            <a:ext cx="723133" cy="1200907"/>
          </a:xfrm>
          <a:custGeom>
            <a:avLst/>
            <a:gdLst/>
            <a:ahLst/>
            <a:cxnLst/>
            <a:rect l="l" t="t" r="r" b="b"/>
            <a:pathLst>
              <a:path w="723133" h="1200907">
                <a:moveTo>
                  <a:pt x="0" y="0"/>
                </a:moveTo>
                <a:lnTo>
                  <a:pt x="723134" y="0"/>
                </a:lnTo>
                <a:lnTo>
                  <a:pt x="723134" y="1200908"/>
                </a:lnTo>
                <a:lnTo>
                  <a:pt x="0" y="120090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7" name="Freeform 17"/>
          <p:cNvSpPr/>
          <p:nvPr/>
        </p:nvSpPr>
        <p:spPr>
          <a:xfrm>
            <a:off x="3654031" y="9686546"/>
            <a:ext cx="723133" cy="1200907"/>
          </a:xfrm>
          <a:custGeom>
            <a:avLst/>
            <a:gdLst/>
            <a:ahLst/>
            <a:cxnLst/>
            <a:rect l="l" t="t" r="r" b="b"/>
            <a:pathLst>
              <a:path w="723133" h="1200907">
                <a:moveTo>
                  <a:pt x="0" y="0"/>
                </a:moveTo>
                <a:lnTo>
                  <a:pt x="723133" y="0"/>
                </a:lnTo>
                <a:lnTo>
                  <a:pt x="723133" y="1200908"/>
                </a:lnTo>
                <a:lnTo>
                  <a:pt x="0" y="120090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8" name="Freeform 18"/>
          <p:cNvSpPr/>
          <p:nvPr/>
        </p:nvSpPr>
        <p:spPr>
          <a:xfrm>
            <a:off x="2960348" y="9686546"/>
            <a:ext cx="723133" cy="1200907"/>
          </a:xfrm>
          <a:custGeom>
            <a:avLst/>
            <a:gdLst/>
            <a:ahLst/>
            <a:cxnLst/>
            <a:rect l="l" t="t" r="r" b="b"/>
            <a:pathLst>
              <a:path w="723133" h="1200907">
                <a:moveTo>
                  <a:pt x="0" y="0"/>
                </a:moveTo>
                <a:lnTo>
                  <a:pt x="723134" y="0"/>
                </a:lnTo>
                <a:lnTo>
                  <a:pt x="723134" y="1200908"/>
                </a:lnTo>
                <a:lnTo>
                  <a:pt x="0" y="120090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9" name="Freeform 19"/>
          <p:cNvSpPr/>
          <p:nvPr/>
        </p:nvSpPr>
        <p:spPr>
          <a:xfrm>
            <a:off x="2067335" y="9686546"/>
            <a:ext cx="723133" cy="1200907"/>
          </a:xfrm>
          <a:custGeom>
            <a:avLst/>
            <a:gdLst/>
            <a:ahLst/>
            <a:cxnLst/>
            <a:rect l="l" t="t" r="r" b="b"/>
            <a:pathLst>
              <a:path w="723133" h="1200907">
                <a:moveTo>
                  <a:pt x="0" y="0"/>
                </a:moveTo>
                <a:lnTo>
                  <a:pt x="723133" y="0"/>
                </a:lnTo>
                <a:lnTo>
                  <a:pt x="723133" y="1200908"/>
                </a:lnTo>
                <a:lnTo>
                  <a:pt x="0" y="120090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0" name="Freeform 20"/>
          <p:cNvSpPr/>
          <p:nvPr/>
        </p:nvSpPr>
        <p:spPr>
          <a:xfrm>
            <a:off x="1535562" y="9686546"/>
            <a:ext cx="723133" cy="1200907"/>
          </a:xfrm>
          <a:custGeom>
            <a:avLst/>
            <a:gdLst/>
            <a:ahLst/>
            <a:cxnLst/>
            <a:rect l="l" t="t" r="r" b="b"/>
            <a:pathLst>
              <a:path w="723133" h="1200907">
                <a:moveTo>
                  <a:pt x="0" y="0"/>
                </a:moveTo>
                <a:lnTo>
                  <a:pt x="723133" y="0"/>
                </a:lnTo>
                <a:lnTo>
                  <a:pt x="723133" y="1200908"/>
                </a:lnTo>
                <a:lnTo>
                  <a:pt x="0" y="120090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1" name="Freeform 21"/>
          <p:cNvSpPr/>
          <p:nvPr/>
        </p:nvSpPr>
        <p:spPr>
          <a:xfrm>
            <a:off x="697668" y="9686546"/>
            <a:ext cx="723133" cy="1200907"/>
          </a:xfrm>
          <a:custGeom>
            <a:avLst/>
            <a:gdLst/>
            <a:ahLst/>
            <a:cxnLst/>
            <a:rect l="l" t="t" r="r" b="b"/>
            <a:pathLst>
              <a:path w="723133" h="1200907">
                <a:moveTo>
                  <a:pt x="0" y="0"/>
                </a:moveTo>
                <a:lnTo>
                  <a:pt x="723133" y="0"/>
                </a:lnTo>
                <a:lnTo>
                  <a:pt x="723133" y="1200908"/>
                </a:lnTo>
                <a:lnTo>
                  <a:pt x="0" y="120090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2" name="Freeform 22"/>
          <p:cNvSpPr/>
          <p:nvPr/>
        </p:nvSpPr>
        <p:spPr>
          <a:xfrm>
            <a:off x="3985" y="9686546"/>
            <a:ext cx="723133" cy="1200907"/>
          </a:xfrm>
          <a:custGeom>
            <a:avLst/>
            <a:gdLst/>
            <a:ahLst/>
            <a:cxnLst/>
            <a:rect l="l" t="t" r="r" b="b"/>
            <a:pathLst>
              <a:path w="723133" h="1200907">
                <a:moveTo>
                  <a:pt x="0" y="0"/>
                </a:moveTo>
                <a:lnTo>
                  <a:pt x="723133" y="0"/>
                </a:lnTo>
                <a:lnTo>
                  <a:pt x="723133" y="1200908"/>
                </a:lnTo>
                <a:lnTo>
                  <a:pt x="0" y="120090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3" name="Freeform 23"/>
          <p:cNvSpPr/>
          <p:nvPr/>
        </p:nvSpPr>
        <p:spPr>
          <a:xfrm>
            <a:off x="12362979" y="9686546"/>
            <a:ext cx="723133" cy="1200907"/>
          </a:xfrm>
          <a:custGeom>
            <a:avLst/>
            <a:gdLst/>
            <a:ahLst/>
            <a:cxnLst/>
            <a:rect l="l" t="t" r="r" b="b"/>
            <a:pathLst>
              <a:path w="723133" h="1200907">
                <a:moveTo>
                  <a:pt x="0" y="0"/>
                </a:moveTo>
                <a:lnTo>
                  <a:pt x="723133" y="0"/>
                </a:lnTo>
                <a:lnTo>
                  <a:pt x="723133" y="1200908"/>
                </a:lnTo>
                <a:lnTo>
                  <a:pt x="0" y="120090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4" name="Freeform 24"/>
          <p:cNvSpPr/>
          <p:nvPr/>
        </p:nvSpPr>
        <p:spPr>
          <a:xfrm>
            <a:off x="11669296" y="9686546"/>
            <a:ext cx="723133" cy="1200907"/>
          </a:xfrm>
          <a:custGeom>
            <a:avLst/>
            <a:gdLst/>
            <a:ahLst/>
            <a:cxnLst/>
            <a:rect l="l" t="t" r="r" b="b"/>
            <a:pathLst>
              <a:path w="723133" h="1200907">
                <a:moveTo>
                  <a:pt x="0" y="0"/>
                </a:moveTo>
                <a:lnTo>
                  <a:pt x="723133" y="0"/>
                </a:lnTo>
                <a:lnTo>
                  <a:pt x="723133" y="1200908"/>
                </a:lnTo>
                <a:lnTo>
                  <a:pt x="0" y="120090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5" name="Freeform 25"/>
          <p:cNvSpPr/>
          <p:nvPr/>
        </p:nvSpPr>
        <p:spPr>
          <a:xfrm>
            <a:off x="10776282" y="9686546"/>
            <a:ext cx="723133" cy="1200907"/>
          </a:xfrm>
          <a:custGeom>
            <a:avLst/>
            <a:gdLst/>
            <a:ahLst/>
            <a:cxnLst/>
            <a:rect l="l" t="t" r="r" b="b"/>
            <a:pathLst>
              <a:path w="723133" h="1200907">
                <a:moveTo>
                  <a:pt x="0" y="0"/>
                </a:moveTo>
                <a:lnTo>
                  <a:pt x="723134" y="0"/>
                </a:lnTo>
                <a:lnTo>
                  <a:pt x="723134" y="1200908"/>
                </a:lnTo>
                <a:lnTo>
                  <a:pt x="0" y="120090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6" name="Freeform 26"/>
          <p:cNvSpPr/>
          <p:nvPr/>
        </p:nvSpPr>
        <p:spPr>
          <a:xfrm>
            <a:off x="10244509" y="9686546"/>
            <a:ext cx="723133" cy="1200907"/>
          </a:xfrm>
          <a:custGeom>
            <a:avLst/>
            <a:gdLst/>
            <a:ahLst/>
            <a:cxnLst/>
            <a:rect l="l" t="t" r="r" b="b"/>
            <a:pathLst>
              <a:path w="723133" h="1200907">
                <a:moveTo>
                  <a:pt x="0" y="0"/>
                </a:moveTo>
                <a:lnTo>
                  <a:pt x="723134" y="0"/>
                </a:lnTo>
                <a:lnTo>
                  <a:pt x="723134" y="1200908"/>
                </a:lnTo>
                <a:lnTo>
                  <a:pt x="0" y="120090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7" name="Freeform 27"/>
          <p:cNvSpPr/>
          <p:nvPr/>
        </p:nvSpPr>
        <p:spPr>
          <a:xfrm>
            <a:off x="13063941" y="9686546"/>
            <a:ext cx="723133" cy="1200907"/>
          </a:xfrm>
          <a:custGeom>
            <a:avLst/>
            <a:gdLst/>
            <a:ahLst/>
            <a:cxnLst/>
            <a:rect l="l" t="t" r="r" b="b"/>
            <a:pathLst>
              <a:path w="723133" h="1200907">
                <a:moveTo>
                  <a:pt x="0" y="0"/>
                </a:moveTo>
                <a:lnTo>
                  <a:pt x="723134" y="0"/>
                </a:lnTo>
                <a:lnTo>
                  <a:pt x="723134" y="1200908"/>
                </a:lnTo>
                <a:lnTo>
                  <a:pt x="0" y="120090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8" name="Freeform 28"/>
          <p:cNvSpPr/>
          <p:nvPr/>
        </p:nvSpPr>
        <p:spPr>
          <a:xfrm>
            <a:off x="-95255" y="995947"/>
            <a:ext cx="723133" cy="1200907"/>
          </a:xfrm>
          <a:custGeom>
            <a:avLst/>
            <a:gdLst/>
            <a:ahLst/>
            <a:cxnLst/>
            <a:rect l="l" t="t" r="r" b="b"/>
            <a:pathLst>
              <a:path w="723133" h="1200907">
                <a:moveTo>
                  <a:pt x="0" y="0"/>
                </a:moveTo>
                <a:lnTo>
                  <a:pt x="723133" y="0"/>
                </a:lnTo>
                <a:lnTo>
                  <a:pt x="723133" y="1200907"/>
                </a:lnTo>
                <a:lnTo>
                  <a:pt x="0" y="120090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9" name="Freeform 29"/>
          <p:cNvSpPr/>
          <p:nvPr/>
        </p:nvSpPr>
        <p:spPr>
          <a:xfrm>
            <a:off x="996696" y="2602248"/>
            <a:ext cx="6446520" cy="41148"/>
          </a:xfrm>
          <a:custGeom>
            <a:avLst/>
            <a:gdLst/>
            <a:ahLst/>
            <a:cxnLst/>
            <a:rect l="l" t="t" r="r" b="b"/>
            <a:pathLst>
              <a:path w="6446520" h="41148">
                <a:moveTo>
                  <a:pt x="0" y="0"/>
                </a:moveTo>
                <a:lnTo>
                  <a:pt x="6446520" y="0"/>
                </a:lnTo>
                <a:lnTo>
                  <a:pt x="6446520" y="41148"/>
                </a:lnTo>
                <a:lnTo>
                  <a:pt x="0" y="4114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30" name="Freeform 30" descr="Person doing taxes with calculator"/>
          <p:cNvSpPr/>
          <p:nvPr/>
        </p:nvSpPr>
        <p:spPr>
          <a:xfrm>
            <a:off x="9837683" y="1200150"/>
            <a:ext cx="7266169" cy="7039790"/>
          </a:xfrm>
          <a:custGeom>
            <a:avLst/>
            <a:gdLst/>
            <a:ahLst/>
            <a:cxnLst/>
            <a:rect l="l" t="t" r="r" b="b"/>
            <a:pathLst>
              <a:path w="7266169" h="7039790">
                <a:moveTo>
                  <a:pt x="0" y="0"/>
                </a:moveTo>
                <a:lnTo>
                  <a:pt x="7266169" y="0"/>
                </a:lnTo>
                <a:lnTo>
                  <a:pt x="7266169" y="7039790"/>
                </a:lnTo>
                <a:lnTo>
                  <a:pt x="0" y="7039790"/>
                </a:lnTo>
                <a:lnTo>
                  <a:pt x="0" y="0"/>
                </a:lnTo>
                <a:close/>
              </a:path>
            </a:pathLst>
          </a:custGeom>
          <a:blipFill>
            <a:blip r:embed="rId7"/>
            <a:stretch>
              <a:fillRect r="-3"/>
            </a:stretch>
          </a:blipFill>
        </p:spPr>
        <p:txBody>
          <a:bodyPr/>
          <a:lstStyle/>
          <a:p>
            <a:endParaRPr lang="en-US"/>
          </a:p>
        </p:txBody>
      </p:sp>
      <p:grpSp>
        <p:nvGrpSpPr>
          <p:cNvPr id="31" name="Group 31"/>
          <p:cNvGrpSpPr/>
          <p:nvPr/>
        </p:nvGrpSpPr>
        <p:grpSpPr>
          <a:xfrm>
            <a:off x="7101232" y="293320"/>
            <a:ext cx="1576377" cy="1696173"/>
            <a:chOff x="0" y="0"/>
            <a:chExt cx="2101835" cy="2261563"/>
          </a:xfrm>
        </p:grpSpPr>
        <p:sp>
          <p:nvSpPr>
            <p:cNvPr id="32" name="Freeform 32"/>
            <p:cNvSpPr/>
            <p:nvPr/>
          </p:nvSpPr>
          <p:spPr>
            <a:xfrm>
              <a:off x="0" y="664169"/>
              <a:ext cx="2101835" cy="1597395"/>
            </a:xfrm>
            <a:custGeom>
              <a:avLst/>
              <a:gdLst/>
              <a:ahLst/>
              <a:cxnLst/>
              <a:rect l="l" t="t" r="r" b="b"/>
              <a:pathLst>
                <a:path w="2101835" h="1597395">
                  <a:moveTo>
                    <a:pt x="0" y="0"/>
                  </a:moveTo>
                  <a:lnTo>
                    <a:pt x="2101835" y="0"/>
                  </a:lnTo>
                  <a:lnTo>
                    <a:pt x="2101835" y="1597394"/>
                  </a:lnTo>
                  <a:lnTo>
                    <a:pt x="0" y="159739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33" name="Freeform 33"/>
            <p:cNvSpPr/>
            <p:nvPr/>
          </p:nvSpPr>
          <p:spPr>
            <a:xfrm>
              <a:off x="136787" y="210394"/>
              <a:ext cx="420787" cy="420787"/>
            </a:xfrm>
            <a:custGeom>
              <a:avLst/>
              <a:gdLst/>
              <a:ahLst/>
              <a:cxnLst/>
              <a:rect l="l" t="t" r="r" b="b"/>
              <a:pathLst>
                <a:path w="420787" h="420787">
                  <a:moveTo>
                    <a:pt x="0" y="0"/>
                  </a:moveTo>
                  <a:lnTo>
                    <a:pt x="420787" y="0"/>
                  </a:lnTo>
                  <a:lnTo>
                    <a:pt x="420787" y="420787"/>
                  </a:lnTo>
                  <a:lnTo>
                    <a:pt x="0" y="42078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34" name="Freeform 34"/>
            <p:cNvSpPr/>
            <p:nvPr/>
          </p:nvSpPr>
          <p:spPr>
            <a:xfrm>
              <a:off x="519463" y="0"/>
              <a:ext cx="420787" cy="420787"/>
            </a:xfrm>
            <a:custGeom>
              <a:avLst/>
              <a:gdLst/>
              <a:ahLst/>
              <a:cxnLst/>
              <a:rect l="l" t="t" r="r" b="b"/>
              <a:pathLst>
                <a:path w="420787" h="420787">
                  <a:moveTo>
                    <a:pt x="0" y="0"/>
                  </a:moveTo>
                  <a:lnTo>
                    <a:pt x="420787" y="0"/>
                  </a:lnTo>
                  <a:lnTo>
                    <a:pt x="420787" y="420787"/>
                  </a:lnTo>
                  <a:lnTo>
                    <a:pt x="0" y="42078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35" name="Freeform 35"/>
            <p:cNvSpPr/>
            <p:nvPr/>
          </p:nvSpPr>
          <p:spPr>
            <a:xfrm>
              <a:off x="1148554" y="0"/>
              <a:ext cx="420787" cy="420787"/>
            </a:xfrm>
            <a:custGeom>
              <a:avLst/>
              <a:gdLst/>
              <a:ahLst/>
              <a:cxnLst/>
              <a:rect l="l" t="t" r="r" b="b"/>
              <a:pathLst>
                <a:path w="420787" h="420787">
                  <a:moveTo>
                    <a:pt x="0" y="0"/>
                  </a:moveTo>
                  <a:lnTo>
                    <a:pt x="420787" y="0"/>
                  </a:lnTo>
                  <a:lnTo>
                    <a:pt x="420787" y="420787"/>
                  </a:lnTo>
                  <a:lnTo>
                    <a:pt x="0" y="42078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36" name="Freeform 36"/>
            <p:cNvSpPr/>
            <p:nvPr/>
          </p:nvSpPr>
          <p:spPr>
            <a:xfrm>
              <a:off x="1569341" y="210394"/>
              <a:ext cx="420787" cy="420787"/>
            </a:xfrm>
            <a:custGeom>
              <a:avLst/>
              <a:gdLst/>
              <a:ahLst/>
              <a:cxnLst/>
              <a:rect l="l" t="t" r="r" b="b"/>
              <a:pathLst>
                <a:path w="420787" h="420787">
                  <a:moveTo>
                    <a:pt x="0" y="0"/>
                  </a:moveTo>
                  <a:lnTo>
                    <a:pt x="420787" y="0"/>
                  </a:lnTo>
                  <a:lnTo>
                    <a:pt x="420787" y="420787"/>
                  </a:lnTo>
                  <a:lnTo>
                    <a:pt x="0" y="42078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37" name="Freeform 37"/>
            <p:cNvSpPr/>
            <p:nvPr/>
          </p:nvSpPr>
          <p:spPr>
            <a:xfrm>
              <a:off x="840524" y="321978"/>
              <a:ext cx="420787" cy="420787"/>
            </a:xfrm>
            <a:custGeom>
              <a:avLst/>
              <a:gdLst/>
              <a:ahLst/>
              <a:cxnLst/>
              <a:rect l="l" t="t" r="r" b="b"/>
              <a:pathLst>
                <a:path w="420787" h="420787">
                  <a:moveTo>
                    <a:pt x="0" y="0"/>
                  </a:moveTo>
                  <a:lnTo>
                    <a:pt x="420787" y="0"/>
                  </a:lnTo>
                  <a:lnTo>
                    <a:pt x="420787" y="420787"/>
                  </a:lnTo>
                  <a:lnTo>
                    <a:pt x="0" y="42078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grpSp>
      <p:sp>
        <p:nvSpPr>
          <p:cNvPr id="38" name="TextBox 38"/>
          <p:cNvSpPr txBox="1"/>
          <p:nvPr/>
        </p:nvSpPr>
        <p:spPr>
          <a:xfrm>
            <a:off x="1059235" y="711959"/>
            <a:ext cx="5730088" cy="1626008"/>
          </a:xfrm>
          <a:prstGeom prst="rect">
            <a:avLst/>
          </a:prstGeom>
        </p:spPr>
        <p:txBody>
          <a:bodyPr lIns="0" tIns="0" rIns="0" bIns="0" rtlCol="0" anchor="t">
            <a:spAutoFit/>
          </a:bodyPr>
          <a:lstStyle/>
          <a:p>
            <a:pPr algn="ctr">
              <a:lnSpc>
                <a:spcPts val="10839"/>
              </a:lnSpc>
            </a:pPr>
            <a:r>
              <a:rPr lang="en-US" sz="9765">
                <a:solidFill>
                  <a:srgbClr val="FFFFFF"/>
                </a:solidFill>
                <a:latin typeface="Neue Kabel 2"/>
              </a:rPr>
              <a:t>Budgeting</a:t>
            </a:r>
          </a:p>
        </p:txBody>
      </p:sp>
      <p:sp>
        <p:nvSpPr>
          <p:cNvPr id="39" name="TextBox 39"/>
          <p:cNvSpPr txBox="1"/>
          <p:nvPr/>
        </p:nvSpPr>
        <p:spPr>
          <a:xfrm>
            <a:off x="727118" y="2991810"/>
            <a:ext cx="8182506" cy="6270122"/>
          </a:xfrm>
          <a:prstGeom prst="rect">
            <a:avLst/>
          </a:prstGeom>
        </p:spPr>
        <p:txBody>
          <a:bodyPr lIns="0" tIns="0" rIns="0" bIns="0" rtlCol="0" anchor="t">
            <a:spAutoFit/>
          </a:bodyPr>
          <a:lstStyle/>
          <a:p>
            <a:pPr marL="776565" lvl="1" indent="-388282" algn="l">
              <a:lnSpc>
                <a:spcPts val="5035"/>
              </a:lnSpc>
              <a:buFont typeface="Arial"/>
              <a:buChar char="•"/>
            </a:pPr>
            <a:r>
              <a:rPr lang="en-US" sz="3596">
                <a:solidFill>
                  <a:srgbClr val="FFFFFF"/>
                </a:solidFill>
                <a:latin typeface="Frutiger"/>
              </a:rPr>
              <a:t>Write down your income.</a:t>
            </a:r>
          </a:p>
          <a:p>
            <a:pPr marL="776565" lvl="1" indent="-388282" algn="l">
              <a:lnSpc>
                <a:spcPts val="5035"/>
              </a:lnSpc>
              <a:buFont typeface="Arial"/>
              <a:buChar char="•"/>
            </a:pPr>
            <a:r>
              <a:rPr lang="en-US" sz="3596">
                <a:solidFill>
                  <a:srgbClr val="FFFFFF"/>
                </a:solidFill>
                <a:latin typeface="Frutiger"/>
              </a:rPr>
              <a:t>List your expenses.</a:t>
            </a:r>
          </a:p>
          <a:p>
            <a:pPr marL="776565" lvl="1" indent="-388282" algn="l">
              <a:lnSpc>
                <a:spcPts val="5035"/>
              </a:lnSpc>
              <a:buFont typeface="Arial"/>
              <a:buChar char="•"/>
            </a:pPr>
            <a:r>
              <a:rPr lang="en-US" sz="3596">
                <a:solidFill>
                  <a:srgbClr val="FFFFFF"/>
                </a:solidFill>
                <a:latin typeface="Frutiger"/>
              </a:rPr>
              <a:t>Subtract them from your income.</a:t>
            </a:r>
          </a:p>
          <a:p>
            <a:pPr marL="776565" lvl="1" indent="-388282" algn="l">
              <a:lnSpc>
                <a:spcPts val="5035"/>
              </a:lnSpc>
              <a:buFont typeface="Arial"/>
              <a:buChar char="•"/>
            </a:pPr>
            <a:r>
              <a:rPr lang="en-US" sz="3596">
                <a:solidFill>
                  <a:srgbClr val="FFFFFF"/>
                </a:solidFill>
                <a:latin typeface="Frutiger"/>
              </a:rPr>
              <a:t>If it's less than zero, increase your income or reduce expenses.</a:t>
            </a:r>
          </a:p>
          <a:p>
            <a:pPr marL="776565" lvl="1" indent="-388282" algn="l">
              <a:lnSpc>
                <a:spcPts val="5035"/>
              </a:lnSpc>
              <a:buFont typeface="Arial"/>
              <a:buChar char="•"/>
            </a:pPr>
            <a:r>
              <a:rPr lang="en-US" sz="3596">
                <a:solidFill>
                  <a:srgbClr val="FFFFFF"/>
                </a:solidFill>
                <a:latin typeface="Frutiger"/>
              </a:rPr>
              <a:t>Track expenses throughout the month.</a:t>
            </a:r>
          </a:p>
          <a:p>
            <a:pPr marL="776565" lvl="1" indent="-388282" algn="l">
              <a:lnSpc>
                <a:spcPts val="5035"/>
              </a:lnSpc>
              <a:buFont typeface="Arial"/>
              <a:buChar char="•"/>
            </a:pPr>
            <a:r>
              <a:rPr lang="en-US" sz="3596">
                <a:solidFill>
                  <a:srgbClr val="FFFFFF"/>
                </a:solidFill>
                <a:latin typeface="Frutiger"/>
              </a:rPr>
              <a:t>See where your money goes.</a:t>
            </a:r>
          </a:p>
          <a:p>
            <a:pPr marL="776565" lvl="1" indent="-388282" algn="l">
              <a:lnSpc>
                <a:spcPts val="5035"/>
              </a:lnSpc>
              <a:buFont typeface="Arial"/>
              <a:buChar char="•"/>
            </a:pPr>
            <a:r>
              <a:rPr lang="en-US" sz="3596">
                <a:solidFill>
                  <a:srgbClr val="FFFFFF"/>
                </a:solidFill>
                <a:latin typeface="Frutiger"/>
              </a:rPr>
              <a:t>Limit spending.</a:t>
            </a:r>
          </a:p>
          <a:p>
            <a:pPr marL="776565" lvl="1" indent="-388282" algn="l">
              <a:lnSpc>
                <a:spcPts val="5035"/>
              </a:lnSpc>
              <a:buFont typeface="Arial"/>
              <a:buChar char="•"/>
            </a:pPr>
            <a:r>
              <a:rPr lang="en-US" sz="3596">
                <a:solidFill>
                  <a:srgbClr val="FFFFFF"/>
                </a:solidFill>
                <a:latin typeface="Frutiger"/>
              </a:rPr>
              <a:t>Save money.</a:t>
            </a:r>
          </a:p>
        </p:txBody>
      </p:sp>
      <p:sp>
        <p:nvSpPr>
          <p:cNvPr id="40" name="TextBox 40"/>
          <p:cNvSpPr txBox="1"/>
          <p:nvPr/>
        </p:nvSpPr>
        <p:spPr>
          <a:xfrm>
            <a:off x="7191864" y="1999018"/>
            <a:ext cx="1395111" cy="488930"/>
          </a:xfrm>
          <a:prstGeom prst="rect">
            <a:avLst/>
          </a:prstGeom>
        </p:spPr>
        <p:txBody>
          <a:bodyPr lIns="0" tIns="0" rIns="0" bIns="0" rtlCol="0" anchor="t">
            <a:spAutoFit/>
          </a:bodyPr>
          <a:lstStyle/>
          <a:p>
            <a:pPr algn="ctr">
              <a:lnSpc>
                <a:spcPts val="4087"/>
              </a:lnSpc>
            </a:pPr>
            <a:r>
              <a:rPr lang="en-US" sz="2919">
                <a:solidFill>
                  <a:srgbClr val="FFFFFF"/>
                </a:solidFill>
                <a:latin typeface="Frutiger"/>
              </a:rPr>
              <a:t>Page 32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5255" y="-95255"/>
            <a:ext cx="18478495" cy="10477495"/>
          </a:xfrm>
          <a:custGeom>
            <a:avLst/>
            <a:gdLst/>
            <a:ahLst/>
            <a:cxnLst/>
            <a:rect l="l" t="t" r="r" b="b"/>
            <a:pathLst>
              <a:path w="18478495" h="10477495">
                <a:moveTo>
                  <a:pt x="0" y="0"/>
                </a:moveTo>
                <a:lnTo>
                  <a:pt x="18478495" y="0"/>
                </a:lnTo>
                <a:lnTo>
                  <a:pt x="18478495" y="10477495"/>
                </a:lnTo>
                <a:lnTo>
                  <a:pt x="0" y="1047749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9859018" y="517228"/>
            <a:ext cx="5547567" cy="2072278"/>
          </a:xfrm>
          <a:custGeom>
            <a:avLst/>
            <a:gdLst/>
            <a:ahLst/>
            <a:cxnLst/>
            <a:rect l="l" t="t" r="r" b="b"/>
            <a:pathLst>
              <a:path w="5547567" h="2072278">
                <a:moveTo>
                  <a:pt x="0" y="0"/>
                </a:moveTo>
                <a:lnTo>
                  <a:pt x="5547567" y="0"/>
                </a:lnTo>
                <a:lnTo>
                  <a:pt x="5547567" y="2072278"/>
                </a:lnTo>
                <a:lnTo>
                  <a:pt x="0" y="2072278"/>
                </a:lnTo>
                <a:lnTo>
                  <a:pt x="0" y="0"/>
                </a:lnTo>
                <a:close/>
              </a:path>
            </a:pathLst>
          </a:custGeom>
          <a:blipFill>
            <a:blip r:embed="rId4"/>
            <a:stretch>
              <a:fillRect l="-1465" t="-10890" r="-1543" b="-11668"/>
            </a:stretch>
          </a:blipFill>
        </p:spPr>
        <p:txBody>
          <a:bodyPr/>
          <a:lstStyle/>
          <a:p>
            <a:endParaRPr lang="en-US"/>
          </a:p>
        </p:txBody>
      </p:sp>
      <p:grpSp>
        <p:nvGrpSpPr>
          <p:cNvPr id="4" name="Group 4"/>
          <p:cNvGrpSpPr/>
          <p:nvPr/>
        </p:nvGrpSpPr>
        <p:grpSpPr>
          <a:xfrm>
            <a:off x="6977604" y="5328658"/>
            <a:ext cx="11310396" cy="4958342"/>
            <a:chOff x="0" y="0"/>
            <a:chExt cx="2978870" cy="1305901"/>
          </a:xfrm>
        </p:grpSpPr>
        <p:sp>
          <p:nvSpPr>
            <p:cNvPr id="5" name="Freeform 5"/>
            <p:cNvSpPr/>
            <p:nvPr/>
          </p:nvSpPr>
          <p:spPr>
            <a:xfrm>
              <a:off x="0" y="0"/>
              <a:ext cx="2978870" cy="1305901"/>
            </a:xfrm>
            <a:custGeom>
              <a:avLst/>
              <a:gdLst/>
              <a:ahLst/>
              <a:cxnLst/>
              <a:rect l="l" t="t" r="r" b="b"/>
              <a:pathLst>
                <a:path w="2978870" h="1305901">
                  <a:moveTo>
                    <a:pt x="0" y="0"/>
                  </a:moveTo>
                  <a:lnTo>
                    <a:pt x="2978870" y="0"/>
                  </a:lnTo>
                  <a:lnTo>
                    <a:pt x="2978870" y="1305901"/>
                  </a:lnTo>
                  <a:lnTo>
                    <a:pt x="0" y="1305901"/>
                  </a:lnTo>
                  <a:close/>
                </a:path>
              </a:pathLst>
            </a:custGeom>
            <a:gradFill rotWithShape="1">
              <a:gsLst>
                <a:gs pos="0">
                  <a:srgbClr val="000000">
                    <a:alpha val="100000"/>
                  </a:srgbClr>
                </a:gs>
                <a:gs pos="100000">
                  <a:srgbClr val="737373">
                    <a:alpha val="100000"/>
                  </a:srgbClr>
                </a:gs>
              </a:gsLst>
              <a:lin ang="5400000"/>
            </a:gradFill>
          </p:spPr>
          <p:txBody>
            <a:bodyPr/>
            <a:lstStyle/>
            <a:p>
              <a:endParaRPr lang="en-US"/>
            </a:p>
          </p:txBody>
        </p:sp>
        <p:sp>
          <p:nvSpPr>
            <p:cNvPr id="6" name="TextBox 6"/>
            <p:cNvSpPr txBox="1"/>
            <p:nvPr/>
          </p:nvSpPr>
          <p:spPr>
            <a:xfrm>
              <a:off x="0" y="-19050"/>
              <a:ext cx="2978870" cy="1324951"/>
            </a:xfrm>
            <a:prstGeom prst="rect">
              <a:avLst/>
            </a:prstGeom>
          </p:spPr>
          <p:txBody>
            <a:bodyPr lIns="76200" tIns="76200" rIns="76200" bIns="76200" rtlCol="0" anchor="ctr"/>
            <a:lstStyle/>
            <a:p>
              <a:pPr algn="ctr">
                <a:lnSpc>
                  <a:spcPts val="1980"/>
                </a:lnSpc>
              </a:pPr>
              <a:endParaRPr/>
            </a:p>
          </p:txBody>
        </p:sp>
      </p:grpSp>
      <p:sp>
        <p:nvSpPr>
          <p:cNvPr id="7" name="TextBox 7"/>
          <p:cNvSpPr txBox="1"/>
          <p:nvPr/>
        </p:nvSpPr>
        <p:spPr>
          <a:xfrm>
            <a:off x="8968333" y="3044408"/>
            <a:ext cx="7328939" cy="1771498"/>
          </a:xfrm>
          <a:prstGeom prst="rect">
            <a:avLst/>
          </a:prstGeom>
        </p:spPr>
        <p:txBody>
          <a:bodyPr lIns="0" tIns="0" rIns="0" bIns="0" rtlCol="0" anchor="t">
            <a:spAutoFit/>
          </a:bodyPr>
          <a:lstStyle/>
          <a:p>
            <a:pPr algn="ctr">
              <a:lnSpc>
                <a:spcPts val="5258"/>
              </a:lnSpc>
            </a:pPr>
            <a:r>
              <a:rPr lang="en-US" sz="3755">
                <a:solidFill>
                  <a:srgbClr val="FFFFFF"/>
                </a:solidFill>
                <a:latin typeface="Calibri (MS) Bold"/>
              </a:rPr>
              <a:t>Stacey Lingbeek</a:t>
            </a:r>
          </a:p>
          <a:p>
            <a:pPr algn="ctr">
              <a:lnSpc>
                <a:spcPts val="4208"/>
              </a:lnSpc>
            </a:pPr>
            <a:r>
              <a:rPr lang="en-US" sz="3006">
                <a:solidFill>
                  <a:srgbClr val="FFFFFF"/>
                </a:solidFill>
                <a:latin typeface="Calibri (MS)"/>
              </a:rPr>
              <a:t>(940) 322-1801 ext. 5114</a:t>
            </a:r>
          </a:p>
          <a:p>
            <a:pPr algn="ctr">
              <a:lnSpc>
                <a:spcPts val="4208"/>
              </a:lnSpc>
            </a:pPr>
            <a:r>
              <a:rPr lang="en-US" sz="3006">
                <a:solidFill>
                  <a:srgbClr val="FFFFFF"/>
                </a:solidFill>
                <a:latin typeface="Calibri (MS)"/>
              </a:rPr>
              <a:t>Stacey.Lingbeek@ntxworksolutions.org</a:t>
            </a:r>
          </a:p>
        </p:txBody>
      </p:sp>
      <p:sp>
        <p:nvSpPr>
          <p:cNvPr id="8" name="TextBox 8"/>
          <p:cNvSpPr txBox="1"/>
          <p:nvPr/>
        </p:nvSpPr>
        <p:spPr>
          <a:xfrm>
            <a:off x="9938210" y="5311206"/>
            <a:ext cx="5389184" cy="1544663"/>
          </a:xfrm>
          <a:prstGeom prst="rect">
            <a:avLst/>
          </a:prstGeom>
        </p:spPr>
        <p:txBody>
          <a:bodyPr lIns="0" tIns="0" rIns="0" bIns="0" rtlCol="0" anchor="t">
            <a:spAutoFit/>
          </a:bodyPr>
          <a:lstStyle/>
          <a:p>
            <a:pPr algn="ctr">
              <a:lnSpc>
                <a:spcPts val="4837"/>
              </a:lnSpc>
            </a:pPr>
            <a:r>
              <a:rPr lang="en-US" sz="3749">
                <a:solidFill>
                  <a:srgbClr val="FFFFFF"/>
                </a:solidFill>
                <a:latin typeface="Calibri (MS) Bold"/>
              </a:rPr>
              <a:t>Hybrid Workshop Schedule </a:t>
            </a:r>
          </a:p>
          <a:p>
            <a:pPr algn="ctr">
              <a:lnSpc>
                <a:spcPts val="3248"/>
              </a:lnSpc>
            </a:pPr>
            <a:r>
              <a:rPr lang="en-US" sz="2640">
                <a:solidFill>
                  <a:srgbClr val="FFFFFF"/>
                </a:solidFill>
                <a:latin typeface="Calibri (MS)"/>
              </a:rPr>
              <a:t>Monday-Friday</a:t>
            </a:r>
          </a:p>
          <a:p>
            <a:pPr algn="ctr">
              <a:lnSpc>
                <a:spcPts val="4225"/>
              </a:lnSpc>
            </a:pPr>
            <a:r>
              <a:rPr lang="en-US" sz="2640">
                <a:solidFill>
                  <a:srgbClr val="FFFFFF"/>
                </a:solidFill>
                <a:latin typeface="Calibri (MS)"/>
              </a:rPr>
              <a:t>9am-11:30am</a:t>
            </a:r>
          </a:p>
        </p:txBody>
      </p:sp>
      <p:sp>
        <p:nvSpPr>
          <p:cNvPr id="9" name="TextBox 9"/>
          <p:cNvSpPr txBox="1"/>
          <p:nvPr/>
        </p:nvSpPr>
        <p:spPr>
          <a:xfrm>
            <a:off x="10551221" y="7099612"/>
            <a:ext cx="4163163" cy="2670145"/>
          </a:xfrm>
          <a:prstGeom prst="rect">
            <a:avLst/>
          </a:prstGeom>
        </p:spPr>
        <p:txBody>
          <a:bodyPr lIns="0" tIns="0" rIns="0" bIns="0" rtlCol="0" anchor="t">
            <a:spAutoFit/>
          </a:bodyPr>
          <a:lstStyle/>
          <a:p>
            <a:pPr algn="ctr">
              <a:lnSpc>
                <a:spcPts val="4225"/>
              </a:lnSpc>
            </a:pPr>
            <a:r>
              <a:rPr lang="en-US" sz="2640">
                <a:solidFill>
                  <a:srgbClr val="FFFFFF"/>
                </a:solidFill>
                <a:latin typeface="Calibri (MS)"/>
              </a:rPr>
              <a:t>Job Searching</a:t>
            </a:r>
          </a:p>
          <a:p>
            <a:pPr algn="ctr">
              <a:lnSpc>
                <a:spcPts val="4225"/>
              </a:lnSpc>
            </a:pPr>
            <a:r>
              <a:rPr lang="en-US" sz="2640">
                <a:solidFill>
                  <a:srgbClr val="FFFFFF"/>
                </a:solidFill>
                <a:latin typeface="Calibri (MS)"/>
              </a:rPr>
              <a:t>Goal Setting</a:t>
            </a:r>
          </a:p>
          <a:p>
            <a:pPr algn="ctr">
              <a:lnSpc>
                <a:spcPts val="4225"/>
              </a:lnSpc>
            </a:pPr>
            <a:r>
              <a:rPr lang="en-US" sz="2640">
                <a:solidFill>
                  <a:srgbClr val="FFFFFF"/>
                </a:solidFill>
                <a:latin typeface="Calibri (MS)"/>
              </a:rPr>
              <a:t>Money</a:t>
            </a:r>
          </a:p>
          <a:p>
            <a:pPr algn="ctr">
              <a:lnSpc>
                <a:spcPts val="4225"/>
              </a:lnSpc>
            </a:pPr>
            <a:r>
              <a:rPr lang="en-US" sz="2640">
                <a:solidFill>
                  <a:srgbClr val="FFFFFF"/>
                </a:solidFill>
                <a:latin typeface="Calibri (MS)"/>
              </a:rPr>
              <a:t>Rock Your Next Interview</a:t>
            </a:r>
          </a:p>
          <a:p>
            <a:pPr algn="ctr">
              <a:lnSpc>
                <a:spcPts val="4225"/>
              </a:lnSpc>
            </a:pPr>
            <a:r>
              <a:rPr lang="en-US" sz="2640">
                <a:solidFill>
                  <a:srgbClr val="FFFFFF"/>
                </a:solidFill>
                <a:latin typeface="Calibri (MS)"/>
              </a:rPr>
              <a:t>Maximize Your Hireability</a:t>
            </a:r>
          </a:p>
        </p:txBody>
      </p:sp>
      <p:sp>
        <p:nvSpPr>
          <p:cNvPr id="10" name="AutoShape 10"/>
          <p:cNvSpPr/>
          <p:nvPr/>
        </p:nvSpPr>
        <p:spPr>
          <a:xfrm flipV="1">
            <a:off x="11062841" y="7042356"/>
            <a:ext cx="3139921" cy="19157"/>
          </a:xfrm>
          <a:prstGeom prst="line">
            <a:avLst/>
          </a:prstGeom>
          <a:ln w="28575" cap="flat">
            <a:solidFill>
              <a:srgbClr val="FFFFFF"/>
            </a:solidFill>
            <a:prstDash val="solid"/>
            <a:headEnd type="none" w="sm" len="sm"/>
            <a:tailEnd type="none" w="sm" len="sm"/>
          </a:ln>
        </p:spPr>
        <p:txBody>
          <a:bodyPr/>
          <a:lstStyle/>
          <a:p>
            <a:endParaRPr lang="en-US"/>
          </a:p>
        </p:txBody>
      </p:sp>
      <p:grpSp>
        <p:nvGrpSpPr>
          <p:cNvPr id="11" name="Group 11"/>
          <p:cNvGrpSpPr/>
          <p:nvPr/>
        </p:nvGrpSpPr>
        <p:grpSpPr>
          <a:xfrm>
            <a:off x="706493" y="4820717"/>
            <a:ext cx="5566214" cy="2542999"/>
            <a:chOff x="0" y="0"/>
            <a:chExt cx="7421619" cy="3390665"/>
          </a:xfrm>
        </p:grpSpPr>
        <p:sp>
          <p:nvSpPr>
            <p:cNvPr id="12" name="TextBox 12"/>
            <p:cNvSpPr txBox="1"/>
            <p:nvPr/>
          </p:nvSpPr>
          <p:spPr>
            <a:xfrm>
              <a:off x="0" y="-85725"/>
              <a:ext cx="7421619" cy="1046749"/>
            </a:xfrm>
            <a:prstGeom prst="rect">
              <a:avLst/>
            </a:prstGeom>
          </p:spPr>
          <p:txBody>
            <a:bodyPr lIns="0" tIns="0" rIns="0" bIns="0" rtlCol="0" anchor="t">
              <a:spAutoFit/>
            </a:bodyPr>
            <a:lstStyle/>
            <a:p>
              <a:pPr algn="ctr">
                <a:lnSpc>
                  <a:spcPts val="6728"/>
                </a:lnSpc>
              </a:pPr>
              <a:r>
                <a:rPr lang="en-US" sz="4806">
                  <a:solidFill>
                    <a:srgbClr val="000000"/>
                  </a:solidFill>
                  <a:latin typeface="Frutiger Bold"/>
                </a:rPr>
                <a:t>Thank you!</a:t>
              </a:r>
            </a:p>
          </p:txBody>
        </p:sp>
        <p:sp>
          <p:nvSpPr>
            <p:cNvPr id="13" name="TextBox 13"/>
            <p:cNvSpPr txBox="1"/>
            <p:nvPr/>
          </p:nvSpPr>
          <p:spPr>
            <a:xfrm>
              <a:off x="0" y="2212250"/>
              <a:ext cx="7421619" cy="1178416"/>
            </a:xfrm>
            <a:prstGeom prst="rect">
              <a:avLst/>
            </a:prstGeom>
          </p:spPr>
          <p:txBody>
            <a:bodyPr lIns="0" tIns="0" rIns="0" bIns="0" rtlCol="0" anchor="t">
              <a:spAutoFit/>
            </a:bodyPr>
            <a:lstStyle/>
            <a:p>
              <a:pPr algn="ctr">
                <a:lnSpc>
                  <a:spcPts val="1739"/>
                </a:lnSpc>
              </a:pPr>
              <a:r>
                <a:rPr lang="en-US" sz="1499">
                  <a:solidFill>
                    <a:srgbClr val="000000"/>
                  </a:solidFill>
                  <a:latin typeface="Frutiger"/>
                </a:rPr>
                <a:t>Workforce Solutions North Texas is an equal opportunity employer/program. Auxiliary aids and services are available upon request to individuals with disabilities. Relay Texas: (800)735-2989 (TDD) or (800)735-2988(Voice) or 711</a:t>
              </a: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10117450" y="5042530"/>
            <a:ext cx="1136899" cy="1136899"/>
            <a:chOff x="0" y="0"/>
            <a:chExt cx="757936" cy="757936"/>
          </a:xfrm>
        </p:grpSpPr>
        <p:sp>
          <p:nvSpPr>
            <p:cNvPr id="3" name="Freeform 3"/>
            <p:cNvSpPr/>
            <p:nvPr/>
          </p:nvSpPr>
          <p:spPr>
            <a:xfrm>
              <a:off x="0" y="0"/>
              <a:ext cx="757936" cy="757936"/>
            </a:xfrm>
            <a:custGeom>
              <a:avLst/>
              <a:gdLst/>
              <a:ahLst/>
              <a:cxnLst/>
              <a:rect l="l" t="t" r="r" b="b"/>
              <a:pathLst>
                <a:path w="757936" h="757936">
                  <a:moveTo>
                    <a:pt x="0" y="378968"/>
                  </a:moveTo>
                  <a:cubicBezTo>
                    <a:pt x="0" y="169672"/>
                    <a:pt x="169672" y="0"/>
                    <a:pt x="378968" y="0"/>
                  </a:cubicBezTo>
                  <a:lnTo>
                    <a:pt x="378968" y="63500"/>
                  </a:lnTo>
                  <a:lnTo>
                    <a:pt x="378968" y="0"/>
                  </a:lnTo>
                  <a:cubicBezTo>
                    <a:pt x="588264" y="0"/>
                    <a:pt x="757936" y="169672"/>
                    <a:pt x="757936" y="378968"/>
                  </a:cubicBezTo>
                  <a:lnTo>
                    <a:pt x="694436" y="378968"/>
                  </a:lnTo>
                  <a:lnTo>
                    <a:pt x="757936" y="378968"/>
                  </a:lnTo>
                  <a:cubicBezTo>
                    <a:pt x="757936" y="588264"/>
                    <a:pt x="588264" y="757936"/>
                    <a:pt x="378968" y="757936"/>
                  </a:cubicBezTo>
                  <a:cubicBezTo>
                    <a:pt x="169672" y="757936"/>
                    <a:pt x="0" y="588264"/>
                    <a:pt x="0" y="378968"/>
                  </a:cubicBezTo>
                  <a:lnTo>
                    <a:pt x="63500" y="378968"/>
                  </a:lnTo>
                  <a:lnTo>
                    <a:pt x="0" y="378968"/>
                  </a:lnTo>
                  <a:moveTo>
                    <a:pt x="127000" y="378968"/>
                  </a:moveTo>
                  <a:cubicBezTo>
                    <a:pt x="127000" y="518160"/>
                    <a:pt x="239776" y="630936"/>
                    <a:pt x="378968" y="630936"/>
                  </a:cubicBezTo>
                  <a:cubicBezTo>
                    <a:pt x="518160" y="630936"/>
                    <a:pt x="630936" y="518160"/>
                    <a:pt x="630936" y="378968"/>
                  </a:cubicBezTo>
                  <a:cubicBezTo>
                    <a:pt x="630936" y="239776"/>
                    <a:pt x="518160" y="127000"/>
                    <a:pt x="378968" y="127000"/>
                  </a:cubicBezTo>
                  <a:cubicBezTo>
                    <a:pt x="239776" y="127000"/>
                    <a:pt x="127000" y="239776"/>
                    <a:pt x="127000" y="378968"/>
                  </a:cubicBezTo>
                  <a:close/>
                </a:path>
              </a:pathLst>
            </a:custGeom>
            <a:solidFill>
              <a:srgbClr val="29AF8C"/>
            </a:solidFill>
          </p:spPr>
          <p:txBody>
            <a:bodyPr/>
            <a:lstStyle/>
            <a:p>
              <a:endParaRPr lang="en-US"/>
            </a:p>
          </p:txBody>
        </p:sp>
      </p:grpSp>
      <p:sp>
        <p:nvSpPr>
          <p:cNvPr id="4" name="Freeform 4"/>
          <p:cNvSpPr/>
          <p:nvPr/>
        </p:nvSpPr>
        <p:spPr>
          <a:xfrm>
            <a:off x="10788005" y="8050235"/>
            <a:ext cx="3474891" cy="2236765"/>
          </a:xfrm>
          <a:custGeom>
            <a:avLst/>
            <a:gdLst/>
            <a:ahLst/>
            <a:cxnLst/>
            <a:rect l="l" t="t" r="r" b="b"/>
            <a:pathLst>
              <a:path w="3474891" h="2236765">
                <a:moveTo>
                  <a:pt x="0" y="0"/>
                </a:moveTo>
                <a:lnTo>
                  <a:pt x="3474892" y="0"/>
                </a:lnTo>
                <a:lnTo>
                  <a:pt x="3474892" y="2236765"/>
                </a:lnTo>
                <a:lnTo>
                  <a:pt x="0" y="223676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a:off x="15297912" y="0"/>
            <a:ext cx="1732788" cy="937260"/>
          </a:xfrm>
          <a:custGeom>
            <a:avLst/>
            <a:gdLst/>
            <a:ahLst/>
            <a:cxnLst/>
            <a:rect l="l" t="t" r="r" b="b"/>
            <a:pathLst>
              <a:path w="1732788" h="937260">
                <a:moveTo>
                  <a:pt x="0" y="0"/>
                </a:moveTo>
                <a:lnTo>
                  <a:pt x="1732788" y="0"/>
                </a:lnTo>
                <a:lnTo>
                  <a:pt x="1732788" y="937260"/>
                </a:lnTo>
                <a:lnTo>
                  <a:pt x="0" y="93726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6" name="Group 6"/>
          <p:cNvGrpSpPr>
            <a:grpSpLocks noChangeAspect="1"/>
          </p:cNvGrpSpPr>
          <p:nvPr/>
        </p:nvGrpSpPr>
        <p:grpSpPr>
          <a:xfrm>
            <a:off x="11628882" y="1613916"/>
            <a:ext cx="6192774" cy="6192774"/>
            <a:chOff x="0" y="0"/>
            <a:chExt cx="5504688" cy="5504688"/>
          </a:xfrm>
        </p:grpSpPr>
        <p:sp>
          <p:nvSpPr>
            <p:cNvPr id="7" name="Freeform 7"/>
            <p:cNvSpPr/>
            <p:nvPr/>
          </p:nvSpPr>
          <p:spPr>
            <a:xfrm>
              <a:off x="0" y="0"/>
              <a:ext cx="5504688" cy="5504688"/>
            </a:xfrm>
            <a:custGeom>
              <a:avLst/>
              <a:gdLst/>
              <a:ahLst/>
              <a:cxnLst/>
              <a:rect l="l" t="t" r="r" b="b"/>
              <a:pathLst>
                <a:path w="5504688" h="5504688">
                  <a:moveTo>
                    <a:pt x="2752344" y="0"/>
                  </a:moveTo>
                  <a:cubicBezTo>
                    <a:pt x="1232281" y="0"/>
                    <a:pt x="0" y="1232281"/>
                    <a:pt x="0" y="2752344"/>
                  </a:cubicBezTo>
                  <a:cubicBezTo>
                    <a:pt x="0" y="4271645"/>
                    <a:pt x="1231011" y="5503418"/>
                    <a:pt x="2749931" y="5504688"/>
                  </a:cubicBezTo>
                  <a:lnTo>
                    <a:pt x="2754757" y="5504688"/>
                  </a:lnTo>
                  <a:cubicBezTo>
                    <a:pt x="4273677" y="5503418"/>
                    <a:pt x="5504688" y="4271645"/>
                    <a:pt x="5504688" y="2752344"/>
                  </a:cubicBezTo>
                  <a:cubicBezTo>
                    <a:pt x="5504688" y="1232281"/>
                    <a:pt x="4272407" y="0"/>
                    <a:pt x="2752344" y="0"/>
                  </a:cubicBezTo>
                  <a:close/>
                </a:path>
              </a:pathLst>
            </a:custGeom>
            <a:blipFill>
              <a:blip r:embed="rId6"/>
              <a:stretch>
                <a:fillRect l="-25046" r="-25046"/>
              </a:stretch>
            </a:blipFill>
          </p:spPr>
          <p:txBody>
            <a:bodyPr/>
            <a:lstStyle/>
            <a:p>
              <a:endParaRPr lang="en-US"/>
            </a:p>
          </p:txBody>
        </p:sp>
      </p:grpSp>
      <p:sp>
        <p:nvSpPr>
          <p:cNvPr id="8" name="Freeform 8"/>
          <p:cNvSpPr/>
          <p:nvPr/>
        </p:nvSpPr>
        <p:spPr>
          <a:xfrm>
            <a:off x="10124694" y="0"/>
            <a:ext cx="3099816" cy="2432304"/>
          </a:xfrm>
          <a:custGeom>
            <a:avLst/>
            <a:gdLst/>
            <a:ahLst/>
            <a:cxnLst/>
            <a:rect l="l" t="t" r="r" b="b"/>
            <a:pathLst>
              <a:path w="3099816" h="2432304">
                <a:moveTo>
                  <a:pt x="0" y="0"/>
                </a:moveTo>
                <a:lnTo>
                  <a:pt x="3099816" y="0"/>
                </a:lnTo>
                <a:lnTo>
                  <a:pt x="3099816" y="2432304"/>
                </a:lnTo>
                <a:lnTo>
                  <a:pt x="0" y="243230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9" name="Freeform 9"/>
          <p:cNvSpPr/>
          <p:nvPr/>
        </p:nvSpPr>
        <p:spPr>
          <a:xfrm>
            <a:off x="10213848" y="9050274"/>
            <a:ext cx="2987802" cy="1236726"/>
          </a:xfrm>
          <a:custGeom>
            <a:avLst/>
            <a:gdLst/>
            <a:ahLst/>
            <a:cxnLst/>
            <a:rect l="l" t="t" r="r" b="b"/>
            <a:pathLst>
              <a:path w="2987802" h="1236726">
                <a:moveTo>
                  <a:pt x="0" y="0"/>
                </a:moveTo>
                <a:lnTo>
                  <a:pt x="2987802" y="0"/>
                </a:lnTo>
                <a:lnTo>
                  <a:pt x="2987802" y="1236726"/>
                </a:lnTo>
                <a:lnTo>
                  <a:pt x="0" y="123672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grpSp>
        <p:nvGrpSpPr>
          <p:cNvPr id="10" name="Group 10"/>
          <p:cNvGrpSpPr>
            <a:grpSpLocks noChangeAspect="1"/>
          </p:cNvGrpSpPr>
          <p:nvPr/>
        </p:nvGrpSpPr>
        <p:grpSpPr>
          <a:xfrm>
            <a:off x="18113878" y="1446652"/>
            <a:ext cx="174122" cy="2095505"/>
            <a:chOff x="0" y="0"/>
            <a:chExt cx="116078" cy="1397000"/>
          </a:xfrm>
        </p:grpSpPr>
        <p:sp>
          <p:nvSpPr>
            <p:cNvPr id="11" name="Freeform 11"/>
            <p:cNvSpPr/>
            <p:nvPr/>
          </p:nvSpPr>
          <p:spPr>
            <a:xfrm>
              <a:off x="0" y="0"/>
              <a:ext cx="116078" cy="1397000"/>
            </a:xfrm>
            <a:custGeom>
              <a:avLst/>
              <a:gdLst/>
              <a:ahLst/>
              <a:cxnLst/>
              <a:rect l="l" t="t" r="r" b="b"/>
              <a:pathLst>
                <a:path w="116078" h="1397000">
                  <a:moveTo>
                    <a:pt x="63500" y="0"/>
                  </a:moveTo>
                  <a:cubicBezTo>
                    <a:pt x="28448" y="0"/>
                    <a:pt x="0" y="28448"/>
                    <a:pt x="0" y="63500"/>
                  </a:cubicBezTo>
                  <a:lnTo>
                    <a:pt x="0" y="444500"/>
                  </a:lnTo>
                  <a:cubicBezTo>
                    <a:pt x="0" y="479552"/>
                    <a:pt x="28448" y="508000"/>
                    <a:pt x="63500" y="508000"/>
                  </a:cubicBezTo>
                  <a:cubicBezTo>
                    <a:pt x="85344" y="508000"/>
                    <a:pt x="104648" y="496951"/>
                    <a:pt x="116078" y="480060"/>
                  </a:cubicBezTo>
                  <a:lnTo>
                    <a:pt x="116078" y="27940"/>
                  </a:lnTo>
                  <a:lnTo>
                    <a:pt x="116078" y="27940"/>
                  </a:lnTo>
                  <a:cubicBezTo>
                    <a:pt x="104648" y="11049"/>
                    <a:pt x="85344" y="0"/>
                    <a:pt x="63500" y="0"/>
                  </a:cubicBezTo>
                  <a:close/>
                  <a:moveTo>
                    <a:pt x="63500" y="889000"/>
                  </a:moveTo>
                  <a:cubicBezTo>
                    <a:pt x="28448" y="889000"/>
                    <a:pt x="0" y="917448"/>
                    <a:pt x="0" y="952500"/>
                  </a:cubicBezTo>
                  <a:lnTo>
                    <a:pt x="0" y="1333500"/>
                  </a:lnTo>
                  <a:cubicBezTo>
                    <a:pt x="0" y="1368552"/>
                    <a:pt x="28448" y="1397000"/>
                    <a:pt x="63500" y="1397000"/>
                  </a:cubicBezTo>
                  <a:cubicBezTo>
                    <a:pt x="85344" y="1397000"/>
                    <a:pt x="104648" y="1385951"/>
                    <a:pt x="116078" y="1369060"/>
                  </a:cubicBezTo>
                  <a:lnTo>
                    <a:pt x="116078" y="916940"/>
                  </a:lnTo>
                  <a:lnTo>
                    <a:pt x="116078" y="916940"/>
                  </a:lnTo>
                  <a:cubicBezTo>
                    <a:pt x="104648" y="900049"/>
                    <a:pt x="85344" y="889000"/>
                    <a:pt x="63500" y="889000"/>
                  </a:cubicBezTo>
                  <a:close/>
                </a:path>
              </a:pathLst>
            </a:custGeom>
            <a:solidFill>
              <a:srgbClr val="951ABE"/>
            </a:solidFill>
          </p:spPr>
          <p:txBody>
            <a:bodyPr/>
            <a:lstStyle/>
            <a:p>
              <a:endParaRPr lang="en-US"/>
            </a:p>
          </p:txBody>
        </p:sp>
      </p:grpSp>
      <p:sp>
        <p:nvSpPr>
          <p:cNvPr id="12" name="TextBox 12"/>
          <p:cNvSpPr txBox="1"/>
          <p:nvPr/>
        </p:nvSpPr>
        <p:spPr>
          <a:xfrm>
            <a:off x="629326" y="3684574"/>
            <a:ext cx="8918962" cy="5341458"/>
          </a:xfrm>
          <a:prstGeom prst="rect">
            <a:avLst/>
          </a:prstGeom>
        </p:spPr>
        <p:txBody>
          <a:bodyPr lIns="0" tIns="0" rIns="0" bIns="0" rtlCol="0" anchor="t">
            <a:spAutoFit/>
          </a:bodyPr>
          <a:lstStyle/>
          <a:p>
            <a:pPr marL="808332" lvl="1" indent="-404166" algn="l">
              <a:lnSpc>
                <a:spcPts val="5398"/>
              </a:lnSpc>
              <a:buFont typeface="Arial"/>
              <a:buChar char="•"/>
            </a:pPr>
            <a:r>
              <a:rPr lang="en-US" sz="3744">
                <a:solidFill>
                  <a:srgbClr val="FFFFFF"/>
                </a:solidFill>
                <a:latin typeface="Frutiger"/>
              </a:rPr>
              <a:t>Who do you report to?</a:t>
            </a:r>
          </a:p>
          <a:p>
            <a:pPr marL="808332" lvl="1" indent="-404166" algn="l">
              <a:lnSpc>
                <a:spcPts val="5398"/>
              </a:lnSpc>
              <a:buFont typeface="Arial"/>
              <a:buChar char="•"/>
            </a:pPr>
            <a:r>
              <a:rPr lang="en-US" sz="3744">
                <a:solidFill>
                  <a:srgbClr val="FFFFFF"/>
                </a:solidFill>
                <a:latin typeface="Frutiger"/>
              </a:rPr>
              <a:t>What number do you call in case of an emergency?</a:t>
            </a:r>
          </a:p>
          <a:p>
            <a:pPr marL="808332" lvl="1" indent="-404166" algn="l">
              <a:lnSpc>
                <a:spcPts val="5398"/>
              </a:lnSpc>
              <a:buFont typeface="Arial"/>
              <a:buChar char="•"/>
            </a:pPr>
            <a:r>
              <a:rPr lang="en-US" sz="3744">
                <a:solidFill>
                  <a:srgbClr val="FFFFFF"/>
                </a:solidFill>
                <a:latin typeface="Frutiger"/>
              </a:rPr>
              <a:t>Where do you go?</a:t>
            </a:r>
          </a:p>
          <a:p>
            <a:pPr marL="808332" lvl="1" indent="-404166" algn="l">
              <a:lnSpc>
                <a:spcPts val="5398"/>
              </a:lnSpc>
              <a:buFont typeface="Arial"/>
              <a:buChar char="•"/>
            </a:pPr>
            <a:r>
              <a:rPr lang="en-US" sz="3744">
                <a:solidFill>
                  <a:srgbClr val="FFFFFF"/>
                </a:solidFill>
                <a:latin typeface="Frutiger"/>
              </a:rPr>
              <a:t>What time do you need to be there?</a:t>
            </a:r>
          </a:p>
          <a:p>
            <a:pPr marL="808332" lvl="1" indent="-404166" algn="l">
              <a:lnSpc>
                <a:spcPts val="5398"/>
              </a:lnSpc>
              <a:buFont typeface="Arial"/>
              <a:buChar char="•"/>
            </a:pPr>
            <a:r>
              <a:rPr lang="en-US" sz="3744">
                <a:solidFill>
                  <a:srgbClr val="FFFFFF"/>
                </a:solidFill>
                <a:latin typeface="Frutiger"/>
              </a:rPr>
              <a:t>How will you get there?</a:t>
            </a:r>
          </a:p>
          <a:p>
            <a:pPr marL="808332" lvl="1" indent="-404166" algn="l">
              <a:lnSpc>
                <a:spcPts val="5398"/>
              </a:lnSpc>
              <a:buFont typeface="Arial"/>
              <a:buChar char="•"/>
            </a:pPr>
            <a:r>
              <a:rPr lang="en-US" sz="3744">
                <a:solidFill>
                  <a:srgbClr val="FFFFFF"/>
                </a:solidFill>
                <a:latin typeface="Frutiger"/>
              </a:rPr>
              <a:t>What do you need to bring?</a:t>
            </a:r>
          </a:p>
          <a:p>
            <a:pPr marL="808332" lvl="1" indent="-404166" algn="l">
              <a:lnSpc>
                <a:spcPts val="5398"/>
              </a:lnSpc>
              <a:buFont typeface="Arial"/>
              <a:buChar char="•"/>
            </a:pPr>
            <a:r>
              <a:rPr lang="en-US" sz="3744">
                <a:solidFill>
                  <a:srgbClr val="FFFFFF"/>
                </a:solidFill>
                <a:latin typeface="Frutiger"/>
              </a:rPr>
              <a:t>What do you need to wear?</a:t>
            </a:r>
          </a:p>
        </p:txBody>
      </p:sp>
      <p:grpSp>
        <p:nvGrpSpPr>
          <p:cNvPr id="13" name="Group 13"/>
          <p:cNvGrpSpPr/>
          <p:nvPr/>
        </p:nvGrpSpPr>
        <p:grpSpPr>
          <a:xfrm>
            <a:off x="7270277" y="1059029"/>
            <a:ext cx="1576377" cy="1696173"/>
            <a:chOff x="0" y="0"/>
            <a:chExt cx="2101835" cy="2261563"/>
          </a:xfrm>
        </p:grpSpPr>
        <p:sp>
          <p:nvSpPr>
            <p:cNvPr id="14" name="Freeform 14"/>
            <p:cNvSpPr/>
            <p:nvPr/>
          </p:nvSpPr>
          <p:spPr>
            <a:xfrm>
              <a:off x="0" y="664169"/>
              <a:ext cx="2101835" cy="1597395"/>
            </a:xfrm>
            <a:custGeom>
              <a:avLst/>
              <a:gdLst/>
              <a:ahLst/>
              <a:cxnLst/>
              <a:rect l="l" t="t" r="r" b="b"/>
              <a:pathLst>
                <a:path w="2101835" h="1597395">
                  <a:moveTo>
                    <a:pt x="0" y="0"/>
                  </a:moveTo>
                  <a:lnTo>
                    <a:pt x="2101835" y="0"/>
                  </a:lnTo>
                  <a:lnTo>
                    <a:pt x="2101835" y="1597394"/>
                  </a:lnTo>
                  <a:lnTo>
                    <a:pt x="0" y="159739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5" name="Freeform 15"/>
            <p:cNvSpPr/>
            <p:nvPr/>
          </p:nvSpPr>
          <p:spPr>
            <a:xfrm>
              <a:off x="136787" y="210394"/>
              <a:ext cx="420787" cy="420787"/>
            </a:xfrm>
            <a:custGeom>
              <a:avLst/>
              <a:gdLst/>
              <a:ahLst/>
              <a:cxnLst/>
              <a:rect l="l" t="t" r="r" b="b"/>
              <a:pathLst>
                <a:path w="420787" h="420787">
                  <a:moveTo>
                    <a:pt x="0" y="0"/>
                  </a:moveTo>
                  <a:lnTo>
                    <a:pt x="420787" y="0"/>
                  </a:lnTo>
                  <a:lnTo>
                    <a:pt x="420787" y="420787"/>
                  </a:lnTo>
                  <a:lnTo>
                    <a:pt x="0" y="42078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6" name="Freeform 16"/>
            <p:cNvSpPr/>
            <p:nvPr/>
          </p:nvSpPr>
          <p:spPr>
            <a:xfrm>
              <a:off x="519463" y="0"/>
              <a:ext cx="420787" cy="420787"/>
            </a:xfrm>
            <a:custGeom>
              <a:avLst/>
              <a:gdLst/>
              <a:ahLst/>
              <a:cxnLst/>
              <a:rect l="l" t="t" r="r" b="b"/>
              <a:pathLst>
                <a:path w="420787" h="420787">
                  <a:moveTo>
                    <a:pt x="0" y="0"/>
                  </a:moveTo>
                  <a:lnTo>
                    <a:pt x="420787" y="0"/>
                  </a:lnTo>
                  <a:lnTo>
                    <a:pt x="420787" y="420787"/>
                  </a:lnTo>
                  <a:lnTo>
                    <a:pt x="0" y="42078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7" name="Freeform 17"/>
            <p:cNvSpPr/>
            <p:nvPr/>
          </p:nvSpPr>
          <p:spPr>
            <a:xfrm>
              <a:off x="1148554" y="0"/>
              <a:ext cx="420787" cy="420787"/>
            </a:xfrm>
            <a:custGeom>
              <a:avLst/>
              <a:gdLst/>
              <a:ahLst/>
              <a:cxnLst/>
              <a:rect l="l" t="t" r="r" b="b"/>
              <a:pathLst>
                <a:path w="420787" h="420787">
                  <a:moveTo>
                    <a:pt x="0" y="0"/>
                  </a:moveTo>
                  <a:lnTo>
                    <a:pt x="420787" y="0"/>
                  </a:lnTo>
                  <a:lnTo>
                    <a:pt x="420787" y="420787"/>
                  </a:lnTo>
                  <a:lnTo>
                    <a:pt x="0" y="42078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8" name="Freeform 18"/>
            <p:cNvSpPr/>
            <p:nvPr/>
          </p:nvSpPr>
          <p:spPr>
            <a:xfrm>
              <a:off x="1569341" y="210394"/>
              <a:ext cx="420787" cy="420787"/>
            </a:xfrm>
            <a:custGeom>
              <a:avLst/>
              <a:gdLst/>
              <a:ahLst/>
              <a:cxnLst/>
              <a:rect l="l" t="t" r="r" b="b"/>
              <a:pathLst>
                <a:path w="420787" h="420787">
                  <a:moveTo>
                    <a:pt x="0" y="0"/>
                  </a:moveTo>
                  <a:lnTo>
                    <a:pt x="420787" y="0"/>
                  </a:lnTo>
                  <a:lnTo>
                    <a:pt x="420787" y="420787"/>
                  </a:lnTo>
                  <a:lnTo>
                    <a:pt x="0" y="42078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9" name="Freeform 19"/>
            <p:cNvSpPr/>
            <p:nvPr/>
          </p:nvSpPr>
          <p:spPr>
            <a:xfrm>
              <a:off x="840524" y="321978"/>
              <a:ext cx="420787" cy="420787"/>
            </a:xfrm>
            <a:custGeom>
              <a:avLst/>
              <a:gdLst/>
              <a:ahLst/>
              <a:cxnLst/>
              <a:rect l="l" t="t" r="r" b="b"/>
              <a:pathLst>
                <a:path w="420787" h="420787">
                  <a:moveTo>
                    <a:pt x="0" y="0"/>
                  </a:moveTo>
                  <a:lnTo>
                    <a:pt x="420787" y="0"/>
                  </a:lnTo>
                  <a:lnTo>
                    <a:pt x="420787" y="420787"/>
                  </a:lnTo>
                  <a:lnTo>
                    <a:pt x="0" y="42078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grpSp>
      <p:sp>
        <p:nvSpPr>
          <p:cNvPr id="20" name="TextBox 20"/>
          <p:cNvSpPr txBox="1"/>
          <p:nvPr/>
        </p:nvSpPr>
        <p:spPr>
          <a:xfrm>
            <a:off x="865015" y="1003047"/>
            <a:ext cx="5933314" cy="2004020"/>
          </a:xfrm>
          <a:prstGeom prst="rect">
            <a:avLst/>
          </a:prstGeom>
        </p:spPr>
        <p:txBody>
          <a:bodyPr lIns="0" tIns="0" rIns="0" bIns="0" rtlCol="0" anchor="t">
            <a:spAutoFit/>
          </a:bodyPr>
          <a:lstStyle/>
          <a:p>
            <a:pPr algn="ctr">
              <a:lnSpc>
                <a:spcPts val="13320"/>
              </a:lnSpc>
            </a:pPr>
            <a:r>
              <a:rPr lang="en-US" sz="12000">
                <a:solidFill>
                  <a:srgbClr val="FFFFFF"/>
                </a:solidFill>
                <a:latin typeface="Neue Kabel 2"/>
              </a:rPr>
              <a:t>First Day</a:t>
            </a:r>
          </a:p>
        </p:txBody>
      </p:sp>
      <p:sp>
        <p:nvSpPr>
          <p:cNvPr id="21" name="Freeform 21"/>
          <p:cNvSpPr/>
          <p:nvPr/>
        </p:nvSpPr>
        <p:spPr>
          <a:xfrm>
            <a:off x="14323656" y="8577072"/>
            <a:ext cx="3553704" cy="1288697"/>
          </a:xfrm>
          <a:custGeom>
            <a:avLst/>
            <a:gdLst/>
            <a:ahLst/>
            <a:cxnLst/>
            <a:rect l="l" t="t" r="r" b="b"/>
            <a:pathLst>
              <a:path w="3553704" h="1288697">
                <a:moveTo>
                  <a:pt x="0" y="0"/>
                </a:moveTo>
                <a:lnTo>
                  <a:pt x="3553705" y="0"/>
                </a:lnTo>
                <a:lnTo>
                  <a:pt x="3553705" y="1288697"/>
                </a:lnTo>
                <a:lnTo>
                  <a:pt x="0" y="1288697"/>
                </a:lnTo>
                <a:lnTo>
                  <a:pt x="0" y="0"/>
                </a:lnTo>
                <a:close/>
              </a:path>
            </a:pathLst>
          </a:custGeom>
          <a:blipFill>
            <a:blip r:embed="rId15"/>
            <a:stretch>
              <a:fillRect t="-10890" b="-11668"/>
            </a:stretch>
          </a:blipFill>
        </p:spPr>
        <p:txBody>
          <a:bodyPr/>
          <a:lstStyle/>
          <a:p>
            <a:endParaRPr lang="en-US"/>
          </a:p>
        </p:txBody>
      </p:sp>
      <p:sp>
        <p:nvSpPr>
          <p:cNvPr id="22" name="TextBox 22"/>
          <p:cNvSpPr txBox="1"/>
          <p:nvPr/>
        </p:nvSpPr>
        <p:spPr>
          <a:xfrm>
            <a:off x="7457412" y="2778119"/>
            <a:ext cx="1202107" cy="488930"/>
          </a:xfrm>
          <a:prstGeom prst="rect">
            <a:avLst/>
          </a:prstGeom>
        </p:spPr>
        <p:txBody>
          <a:bodyPr lIns="0" tIns="0" rIns="0" bIns="0" rtlCol="0" anchor="t">
            <a:spAutoFit/>
          </a:bodyPr>
          <a:lstStyle/>
          <a:p>
            <a:pPr algn="ctr">
              <a:lnSpc>
                <a:spcPts val="4087"/>
              </a:lnSpc>
            </a:pPr>
            <a:r>
              <a:rPr lang="en-US" sz="2919">
                <a:solidFill>
                  <a:srgbClr val="FFFFFF"/>
                </a:solidFill>
                <a:latin typeface="Frutiger"/>
              </a:rPr>
              <a:t>Page 1</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docProps/app.xml><?xml version="1.0" encoding="utf-8"?>
<Properties xmlns="http://schemas.openxmlformats.org/officeDocument/2006/extended-properties" xmlns:vt="http://schemas.openxmlformats.org/officeDocument/2006/docPropsVTypes">
  <TotalTime>5</TotalTime>
  <Words>3370</Words>
  <Application>Microsoft Office PowerPoint</Application>
  <PresentationFormat>Custom</PresentationFormat>
  <Paragraphs>477</Paragraphs>
  <Slides>81</Slides>
  <Notes>0</Notes>
  <HiddenSlides>0</HiddenSlides>
  <MMClips>0</MMClips>
  <ScaleCrop>false</ScaleCrop>
  <HeadingPairs>
    <vt:vector size="6" baseType="variant">
      <vt:variant>
        <vt:lpstr>Fonts Used</vt:lpstr>
      </vt:variant>
      <vt:variant>
        <vt:i4>18</vt:i4>
      </vt:variant>
      <vt:variant>
        <vt:lpstr>Theme</vt:lpstr>
      </vt:variant>
      <vt:variant>
        <vt:i4>2</vt:i4>
      </vt:variant>
      <vt:variant>
        <vt:lpstr>Slide Titles</vt:lpstr>
      </vt:variant>
      <vt:variant>
        <vt:i4>81</vt:i4>
      </vt:variant>
    </vt:vector>
  </HeadingPairs>
  <TitlesOfParts>
    <vt:vector size="101" baseType="lpstr">
      <vt:lpstr>Oregano</vt:lpstr>
      <vt:lpstr>IBM Plex Sans Condensed Bold</vt:lpstr>
      <vt:lpstr>Frutiger Bold Italics</vt:lpstr>
      <vt:lpstr>Hey Gotcha!</vt:lpstr>
      <vt:lpstr>Calibri</vt:lpstr>
      <vt:lpstr>One Little Font Bold</vt:lpstr>
      <vt:lpstr>Adumu Regular</vt:lpstr>
      <vt:lpstr>Neue Kabel 1</vt:lpstr>
      <vt:lpstr>Rubik Bubbles</vt:lpstr>
      <vt:lpstr>Calibri (MS) Bold</vt:lpstr>
      <vt:lpstr>Frutiger Italics</vt:lpstr>
      <vt:lpstr>Calibri Light</vt:lpstr>
      <vt:lpstr>Neue Kabel 3</vt:lpstr>
      <vt:lpstr>Arial</vt:lpstr>
      <vt:lpstr>Neue Kabel 2</vt:lpstr>
      <vt:lpstr>Calibri (MS)</vt:lpstr>
      <vt:lpstr>Frutiger</vt:lpstr>
      <vt:lpstr>Frutiger Bold</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Effective Communication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SEAL 24 PowerPoint (Presentation)</dc:title>
  <cp:lastModifiedBy>Dakota Mize</cp:lastModifiedBy>
  <cp:revision>3</cp:revision>
  <dcterms:created xsi:type="dcterms:W3CDTF">2006-08-16T00:00:00Z</dcterms:created>
  <dcterms:modified xsi:type="dcterms:W3CDTF">2024-06-03T14:53:10Z</dcterms:modified>
  <dc:identifier>DAGGoP1yFIE</dc:identifier>
</cp:coreProperties>
</file>